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324" r:id="rId5"/>
    <p:sldId id="259" r:id="rId6"/>
    <p:sldId id="271" r:id="rId7"/>
    <p:sldId id="262" r:id="rId8"/>
    <p:sldId id="269" r:id="rId9"/>
    <p:sldId id="261" r:id="rId10"/>
    <p:sldId id="263" r:id="rId11"/>
    <p:sldId id="264" r:id="rId12"/>
    <p:sldId id="265" r:id="rId13"/>
    <p:sldId id="266" r:id="rId14"/>
    <p:sldId id="267" r:id="rId15"/>
    <p:sldId id="273" r:id="rId16"/>
    <p:sldId id="272" r:id="rId17"/>
    <p:sldId id="279" r:id="rId18"/>
    <p:sldId id="274" r:id="rId19"/>
    <p:sldId id="323" r:id="rId20"/>
    <p:sldId id="280" r:id="rId21"/>
    <p:sldId id="275" r:id="rId22"/>
    <p:sldId id="276" r:id="rId23"/>
    <p:sldId id="302" r:id="rId24"/>
    <p:sldId id="277" r:id="rId25"/>
    <p:sldId id="278" r:id="rId26"/>
    <p:sldId id="285" r:id="rId27"/>
    <p:sldId id="284" r:id="rId28"/>
    <p:sldId id="282" r:id="rId29"/>
    <p:sldId id="283" r:id="rId30"/>
    <p:sldId id="286" r:id="rId31"/>
    <p:sldId id="287" r:id="rId32"/>
    <p:sldId id="316" r:id="rId33"/>
    <p:sldId id="315" r:id="rId34"/>
    <p:sldId id="288" r:id="rId35"/>
    <p:sldId id="329" r:id="rId36"/>
    <p:sldId id="303" r:id="rId37"/>
    <p:sldId id="304" r:id="rId38"/>
    <p:sldId id="305" r:id="rId39"/>
    <p:sldId id="307" r:id="rId40"/>
    <p:sldId id="308" r:id="rId41"/>
    <p:sldId id="309" r:id="rId42"/>
    <p:sldId id="310" r:id="rId43"/>
    <p:sldId id="313" r:id="rId44"/>
    <p:sldId id="314" r:id="rId45"/>
    <p:sldId id="325" r:id="rId46"/>
    <p:sldId id="330" r:id="rId47"/>
    <p:sldId id="331" r:id="rId48"/>
    <p:sldId id="332" r:id="rId49"/>
    <p:sldId id="320" r:id="rId50"/>
    <p:sldId id="327" r:id="rId51"/>
    <p:sldId id="326" r:id="rId52"/>
    <p:sldId id="328" r:id="rId53"/>
    <p:sldId id="333" r:id="rId54"/>
    <p:sldId id="334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vi-V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Trước 3g</c:v>
                </c:pt>
                <c:pt idx="1">
                  <c:v>Sau 3g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47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4034304"/>
        <c:axId val="34525696"/>
        <c:axId val="0"/>
      </c:bar3DChart>
      <c:catAx>
        <c:axId val="144034304"/>
        <c:scaling>
          <c:orientation val="minMax"/>
        </c:scaling>
        <c:delete val="0"/>
        <c:axPos val="b"/>
        <c:majorTickMark val="out"/>
        <c:minorTickMark val="none"/>
        <c:tickLblPos val="nextTo"/>
        <c:crossAx val="34525696"/>
        <c:crosses val="autoZero"/>
        <c:auto val="1"/>
        <c:lblAlgn val="ctr"/>
        <c:lblOffset val="100"/>
        <c:noMultiLvlLbl val="0"/>
      </c:catAx>
      <c:valAx>
        <c:axId val="34525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4034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vi-VN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BED80F-395E-4FBA-97E3-062FB567633B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1B8E369A-1511-4122-B0AA-C2DDE6C9BD60}">
      <dgm:prSet phldrT="[Text]"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CHI TREÂN CAÀN PHGP </a:t>
          </a:r>
          <a:r>
            <a:rPr lang="en-US" b="1" dirty="0" err="1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toát</a:t>
          </a:r>
          <a:r>
            <a:rPr lang="en-US" b="1" dirty="0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 </a:t>
          </a:r>
          <a:r>
            <a:rPr lang="en-US" b="1" dirty="0" err="1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vaø</a:t>
          </a:r>
          <a:r>
            <a:rPr lang="en-US" b="1" dirty="0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 PHCN </a:t>
          </a:r>
          <a:r>
            <a:rPr lang="en-US" b="1" dirty="0" err="1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sôùm</a:t>
          </a:r>
          <a:r>
            <a:rPr lang="en-US" b="1" dirty="0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 </a:t>
          </a:r>
          <a:endParaRPr lang="en-US" dirty="0"/>
        </a:p>
      </dgm:t>
    </dgm:pt>
    <dgm:pt modelId="{54FF565F-32FB-407C-9662-B70ABCCAA4AD}" type="parTrans" cxnId="{D47FDF7B-B855-412B-93C9-6CA111301FA1}">
      <dgm:prSet/>
      <dgm:spPr/>
      <dgm:t>
        <a:bodyPr/>
        <a:lstStyle/>
        <a:p>
          <a:endParaRPr lang="en-US"/>
        </a:p>
      </dgm:t>
    </dgm:pt>
    <dgm:pt modelId="{CBC2BD06-2B0A-4810-94D5-5A699C91FCAB}" type="sibTrans" cxnId="{D47FDF7B-B855-412B-93C9-6CA111301FA1}">
      <dgm:prSet/>
      <dgm:spPr/>
      <dgm:t>
        <a:bodyPr/>
        <a:lstStyle/>
        <a:p>
          <a:endParaRPr lang="en-US"/>
        </a:p>
      </dgm:t>
    </dgm:pt>
    <dgm:pt modelId="{289EEE1D-CC06-4D85-BFD3-3477930147C4}">
      <dgm:prSet phldrT="[Text]"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CHI TREÂN NHIEÃM TRUØNG =1/3 CHI DÖÔÙI</a:t>
          </a:r>
          <a:endParaRPr lang="en-US" dirty="0"/>
        </a:p>
      </dgm:t>
    </dgm:pt>
    <dgm:pt modelId="{925B7E9C-BAF5-4CAD-8F32-2F225ABB7DA1}" type="parTrans" cxnId="{BBA93420-E156-404B-9FEB-0ED971F97116}">
      <dgm:prSet/>
      <dgm:spPr/>
      <dgm:t>
        <a:bodyPr/>
        <a:lstStyle/>
        <a:p>
          <a:endParaRPr lang="en-US"/>
        </a:p>
      </dgm:t>
    </dgm:pt>
    <dgm:pt modelId="{521A3F94-7578-4D81-AFD3-A30B458FCB9F}" type="sibTrans" cxnId="{BBA93420-E156-404B-9FEB-0ED971F97116}">
      <dgm:prSet/>
      <dgm:spPr/>
      <dgm:t>
        <a:bodyPr/>
        <a:lstStyle/>
        <a:p>
          <a:endParaRPr lang="en-US"/>
        </a:p>
      </dgm:t>
    </dgm:pt>
    <dgm:pt modelId="{3FE07C77-9090-4B69-AB36-2989D89EB67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3600" b="1" dirty="0" smtClean="0">
              <a:solidFill>
                <a:srgbClr val="FFFF00"/>
              </a:solidFill>
              <a:latin typeface="VNI-Helve-Condense" pitchFamily="2" charset="0"/>
              <a:sym typeface="Wingdings" pitchFamily="2" charset="2"/>
            </a:rPr>
            <a:t>KHX   NEÏP VÍT THÌ ÑAÀU </a:t>
          </a:r>
          <a:endParaRPr lang="en-US" sz="3600" dirty="0"/>
        </a:p>
      </dgm:t>
    </dgm:pt>
    <dgm:pt modelId="{002768F7-B72A-4265-A599-276AA8BC5938}" type="parTrans" cxnId="{529BFE7A-8F42-44D3-81D3-D8DDE1D24A0F}">
      <dgm:prSet/>
      <dgm:spPr/>
      <dgm:t>
        <a:bodyPr/>
        <a:lstStyle/>
        <a:p>
          <a:endParaRPr lang="en-US"/>
        </a:p>
      </dgm:t>
    </dgm:pt>
    <dgm:pt modelId="{1624D662-99D3-40A2-81DE-F4F3E2352446}" type="sibTrans" cxnId="{529BFE7A-8F42-44D3-81D3-D8DDE1D24A0F}">
      <dgm:prSet/>
      <dgm:spPr/>
      <dgm:t>
        <a:bodyPr/>
        <a:lstStyle/>
        <a:p>
          <a:endParaRPr lang="en-US"/>
        </a:p>
      </dgm:t>
    </dgm:pt>
    <dgm:pt modelId="{97463EF9-BB89-4E65-B4C2-818DA9F08614}" type="pres">
      <dgm:prSet presAssocID="{93BED80F-395E-4FBA-97E3-062FB567633B}" presName="Name0" presStyleCnt="0">
        <dgm:presLayoutVars>
          <dgm:dir/>
          <dgm:resizeHandles val="exact"/>
        </dgm:presLayoutVars>
      </dgm:prSet>
      <dgm:spPr/>
    </dgm:pt>
    <dgm:pt modelId="{EB1947B4-EDA4-4410-860D-01CFABFB8C1B}" type="pres">
      <dgm:prSet presAssocID="{93BED80F-395E-4FBA-97E3-062FB567633B}" presName="vNodes" presStyleCnt="0"/>
      <dgm:spPr/>
    </dgm:pt>
    <dgm:pt modelId="{2AFB4A38-E277-4A16-966A-A084CD02F97A}" type="pres">
      <dgm:prSet presAssocID="{1B8E369A-1511-4122-B0AA-C2DDE6C9BD60}" presName="node" presStyleLbl="node1" presStyleIdx="0" presStyleCnt="3" custLinFactY="151373" custLinFactNeighborX="-2959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118665-06E6-4B66-9791-B6BCB5EAE3B9}" type="pres">
      <dgm:prSet presAssocID="{CBC2BD06-2B0A-4810-94D5-5A699C91FCAB}" presName="spacerT" presStyleCnt="0"/>
      <dgm:spPr/>
    </dgm:pt>
    <dgm:pt modelId="{6F3443F6-9903-4CCF-88A8-63BBA37755D7}" type="pres">
      <dgm:prSet presAssocID="{CBC2BD06-2B0A-4810-94D5-5A699C91FCA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08752334-61CD-41DF-899E-6F3AC1F3FFE7}" type="pres">
      <dgm:prSet presAssocID="{CBC2BD06-2B0A-4810-94D5-5A699C91FCAB}" presName="spacerB" presStyleCnt="0"/>
      <dgm:spPr/>
    </dgm:pt>
    <dgm:pt modelId="{2C643C3E-0AF7-4AB5-A5E9-1C0458AF44DA}" type="pres">
      <dgm:prSet presAssocID="{289EEE1D-CC06-4D85-BFD3-3477930147C4}" presName="node" presStyleLbl="node1" presStyleIdx="1" presStyleCnt="3" custLinFactY="-150476" custLinFactNeighborX="852" custLinFactNeighborY="-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08B21D-D247-4AD8-829D-DE42393F11E5}" type="pres">
      <dgm:prSet presAssocID="{93BED80F-395E-4FBA-97E3-062FB567633B}" presName="sibTransLast" presStyleLbl="sibTrans2D1" presStyleIdx="1" presStyleCnt="2" custScaleX="161014"/>
      <dgm:spPr/>
      <dgm:t>
        <a:bodyPr/>
        <a:lstStyle/>
        <a:p>
          <a:endParaRPr lang="en-US"/>
        </a:p>
      </dgm:t>
    </dgm:pt>
    <dgm:pt modelId="{AAFC7E0D-CA40-4530-AC9D-32116A543D07}" type="pres">
      <dgm:prSet presAssocID="{93BED80F-395E-4FBA-97E3-062FB567633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39FC525B-348D-4F29-B3BB-38A4215EFD82}" type="pres">
      <dgm:prSet presAssocID="{93BED80F-395E-4FBA-97E3-062FB567633B}" presName="lastNode" presStyleLbl="node1" presStyleIdx="2" presStyleCnt="3" custScaleX="76880" custScaleY="74881" custLinFactNeighborX="227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8EF53B-6F70-3B4E-B2A1-42410D276DA7}" type="presOf" srcId="{521A3F94-7578-4D81-AFD3-A30B458FCB9F}" destId="{AAFC7E0D-CA40-4530-AC9D-32116A543D07}" srcOrd="1" destOrd="0" presId="urn:microsoft.com/office/officeart/2005/8/layout/equation2"/>
    <dgm:cxn modelId="{837C2B23-4031-3E4D-A378-5540B8D32261}" type="presOf" srcId="{CBC2BD06-2B0A-4810-94D5-5A699C91FCAB}" destId="{6F3443F6-9903-4CCF-88A8-63BBA37755D7}" srcOrd="0" destOrd="0" presId="urn:microsoft.com/office/officeart/2005/8/layout/equation2"/>
    <dgm:cxn modelId="{C1E000B3-76EF-844C-8789-C0521E279C3A}" type="presOf" srcId="{289EEE1D-CC06-4D85-BFD3-3477930147C4}" destId="{2C643C3E-0AF7-4AB5-A5E9-1C0458AF44DA}" srcOrd="0" destOrd="0" presId="urn:microsoft.com/office/officeart/2005/8/layout/equation2"/>
    <dgm:cxn modelId="{0CBF790B-CA7A-5145-9293-FC56418E684A}" type="presOf" srcId="{93BED80F-395E-4FBA-97E3-062FB567633B}" destId="{97463EF9-BB89-4E65-B4C2-818DA9F08614}" srcOrd="0" destOrd="0" presId="urn:microsoft.com/office/officeart/2005/8/layout/equation2"/>
    <dgm:cxn modelId="{D47FDF7B-B855-412B-93C9-6CA111301FA1}" srcId="{93BED80F-395E-4FBA-97E3-062FB567633B}" destId="{1B8E369A-1511-4122-B0AA-C2DDE6C9BD60}" srcOrd="0" destOrd="0" parTransId="{54FF565F-32FB-407C-9662-B70ABCCAA4AD}" sibTransId="{CBC2BD06-2B0A-4810-94D5-5A699C91FCAB}"/>
    <dgm:cxn modelId="{529BFE7A-8F42-44D3-81D3-D8DDE1D24A0F}" srcId="{93BED80F-395E-4FBA-97E3-062FB567633B}" destId="{3FE07C77-9090-4B69-AB36-2989D89EB67E}" srcOrd="2" destOrd="0" parTransId="{002768F7-B72A-4265-A599-276AA8BC5938}" sibTransId="{1624D662-99D3-40A2-81DE-F4F3E2352446}"/>
    <dgm:cxn modelId="{BBA93420-E156-404B-9FEB-0ED971F97116}" srcId="{93BED80F-395E-4FBA-97E3-062FB567633B}" destId="{289EEE1D-CC06-4D85-BFD3-3477930147C4}" srcOrd="1" destOrd="0" parTransId="{925B7E9C-BAF5-4CAD-8F32-2F225ABB7DA1}" sibTransId="{521A3F94-7578-4D81-AFD3-A30B458FCB9F}"/>
    <dgm:cxn modelId="{35D4CAD5-0733-9A4F-812D-0CCB9E29585A}" type="presOf" srcId="{3FE07C77-9090-4B69-AB36-2989D89EB67E}" destId="{39FC525B-348D-4F29-B3BB-38A4215EFD82}" srcOrd="0" destOrd="0" presId="urn:microsoft.com/office/officeart/2005/8/layout/equation2"/>
    <dgm:cxn modelId="{6DC049A7-DF6A-7D42-B739-BFFEA079A7AB}" type="presOf" srcId="{1B8E369A-1511-4122-B0AA-C2DDE6C9BD60}" destId="{2AFB4A38-E277-4A16-966A-A084CD02F97A}" srcOrd="0" destOrd="0" presId="urn:microsoft.com/office/officeart/2005/8/layout/equation2"/>
    <dgm:cxn modelId="{4DA8FF73-3D82-654C-ABF9-47387581FC35}" type="presOf" srcId="{521A3F94-7578-4D81-AFD3-A30B458FCB9F}" destId="{BE08B21D-D247-4AD8-829D-DE42393F11E5}" srcOrd="0" destOrd="0" presId="urn:microsoft.com/office/officeart/2005/8/layout/equation2"/>
    <dgm:cxn modelId="{D5F4A5B2-752E-3340-8955-A3516268C12E}" type="presParOf" srcId="{97463EF9-BB89-4E65-B4C2-818DA9F08614}" destId="{EB1947B4-EDA4-4410-860D-01CFABFB8C1B}" srcOrd="0" destOrd="0" presId="urn:microsoft.com/office/officeart/2005/8/layout/equation2"/>
    <dgm:cxn modelId="{C9E39E5E-620F-A24F-A888-DE10BFF3F2F4}" type="presParOf" srcId="{EB1947B4-EDA4-4410-860D-01CFABFB8C1B}" destId="{2AFB4A38-E277-4A16-966A-A084CD02F97A}" srcOrd="0" destOrd="0" presId="urn:microsoft.com/office/officeart/2005/8/layout/equation2"/>
    <dgm:cxn modelId="{8C63A63C-3BAF-3941-990F-6702C50059DA}" type="presParOf" srcId="{EB1947B4-EDA4-4410-860D-01CFABFB8C1B}" destId="{7B118665-06E6-4B66-9791-B6BCB5EAE3B9}" srcOrd="1" destOrd="0" presId="urn:microsoft.com/office/officeart/2005/8/layout/equation2"/>
    <dgm:cxn modelId="{D0D321BC-B03D-5B4F-B99E-55AB24E48171}" type="presParOf" srcId="{EB1947B4-EDA4-4410-860D-01CFABFB8C1B}" destId="{6F3443F6-9903-4CCF-88A8-63BBA37755D7}" srcOrd="2" destOrd="0" presId="urn:microsoft.com/office/officeart/2005/8/layout/equation2"/>
    <dgm:cxn modelId="{0465AEFC-C61F-314E-AE4B-A4FAE86F8BFC}" type="presParOf" srcId="{EB1947B4-EDA4-4410-860D-01CFABFB8C1B}" destId="{08752334-61CD-41DF-899E-6F3AC1F3FFE7}" srcOrd="3" destOrd="0" presId="urn:microsoft.com/office/officeart/2005/8/layout/equation2"/>
    <dgm:cxn modelId="{E25A41DF-411E-4949-BD11-40B0D4CBD9EE}" type="presParOf" srcId="{EB1947B4-EDA4-4410-860D-01CFABFB8C1B}" destId="{2C643C3E-0AF7-4AB5-A5E9-1C0458AF44DA}" srcOrd="4" destOrd="0" presId="urn:microsoft.com/office/officeart/2005/8/layout/equation2"/>
    <dgm:cxn modelId="{82B13A48-A32A-554F-9D02-5A2E39304B8D}" type="presParOf" srcId="{97463EF9-BB89-4E65-B4C2-818DA9F08614}" destId="{BE08B21D-D247-4AD8-829D-DE42393F11E5}" srcOrd="1" destOrd="0" presId="urn:microsoft.com/office/officeart/2005/8/layout/equation2"/>
    <dgm:cxn modelId="{9AEB7B36-A007-534B-B2C2-3FC9D5FE1FB4}" type="presParOf" srcId="{BE08B21D-D247-4AD8-829D-DE42393F11E5}" destId="{AAFC7E0D-CA40-4530-AC9D-32116A543D07}" srcOrd="0" destOrd="0" presId="urn:microsoft.com/office/officeart/2005/8/layout/equation2"/>
    <dgm:cxn modelId="{E0D67E81-7582-9B47-B504-F3909ADBCED8}" type="presParOf" srcId="{97463EF9-BB89-4E65-B4C2-818DA9F08614}" destId="{39FC525B-348D-4F29-B3BB-38A4215EFD82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0.31842</cdr:x>
      <cdr:y>0.20296</cdr:y>
    </cdr:from>
    <cdr:to>
      <cdr:x>0.47105</cdr:x>
      <cdr:y>0.33418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36700" y="569655"/>
          <a:ext cx="736600" cy="368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4,7%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0.62368</cdr:x>
      <cdr:y>0.04007</cdr:y>
    </cdr:from>
    <cdr:to>
      <cdr:x>0.77632</cdr:x>
      <cdr:y>0.17129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09900" y="112455"/>
          <a:ext cx="736600" cy="368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7,5 %</a:t>
          </a:r>
          <a:endParaRPr lang="en-US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9A441-3AA3-CA4F-9941-AF4206F5C430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FE8E2-6502-BB40-8228-2FC5EE728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49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FE8E2-6502-BB40-8228-2FC5EE728AC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8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FE8E2-6502-BB40-8228-2FC5EE728AC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80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35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1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3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29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35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0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478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7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72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21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245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95B2A-1A96-A540-9C84-62115166A99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35CA5-C512-6449-AA48-47C9EBEC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9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5.wdp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microsoft.com/office/2007/relationships/hdphoto" Target="../media/hdphoto8.wdp"/><Relationship Id="rId3" Type="http://schemas.openxmlformats.org/officeDocument/2006/relationships/image" Target="../media/image35.JPG"/><Relationship Id="rId7" Type="http://schemas.openxmlformats.org/officeDocument/2006/relationships/image" Target="../media/image34.JPG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11" Type="http://schemas.openxmlformats.org/officeDocument/2006/relationships/image" Target="../media/image30.JPG"/><Relationship Id="rId5" Type="http://schemas.openxmlformats.org/officeDocument/2006/relationships/image" Target="../media/image28.JPG"/><Relationship Id="rId15" Type="http://schemas.microsoft.com/office/2007/relationships/hdphoto" Target="../media/hdphoto9.wdp"/><Relationship Id="rId10" Type="http://schemas.openxmlformats.org/officeDocument/2006/relationships/image" Target="../media/image29.JPG"/><Relationship Id="rId4" Type="http://schemas.openxmlformats.org/officeDocument/2006/relationships/image" Target="../media/image27.JPG"/><Relationship Id="rId9" Type="http://schemas.openxmlformats.org/officeDocument/2006/relationships/image" Target="../media/image32.JPG"/><Relationship Id="rId14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microsoft.com/office/2007/relationships/hdphoto" Target="../media/hdphoto8.wdp"/><Relationship Id="rId3" Type="http://schemas.openxmlformats.org/officeDocument/2006/relationships/image" Target="../media/image35.JPG"/><Relationship Id="rId7" Type="http://schemas.openxmlformats.org/officeDocument/2006/relationships/image" Target="../media/image34.JPG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11" Type="http://schemas.openxmlformats.org/officeDocument/2006/relationships/image" Target="../media/image30.JPG"/><Relationship Id="rId5" Type="http://schemas.openxmlformats.org/officeDocument/2006/relationships/image" Target="../media/image28.JPG"/><Relationship Id="rId15" Type="http://schemas.microsoft.com/office/2007/relationships/hdphoto" Target="../media/hdphoto11.wdp"/><Relationship Id="rId10" Type="http://schemas.openxmlformats.org/officeDocument/2006/relationships/image" Target="../media/image29.JPG"/><Relationship Id="rId4" Type="http://schemas.openxmlformats.org/officeDocument/2006/relationships/image" Target="../media/image27.JPG"/><Relationship Id="rId9" Type="http://schemas.openxmlformats.org/officeDocument/2006/relationships/image" Target="../media/image32.JPG"/><Relationship Id="rId14" Type="http://schemas.openxmlformats.org/officeDocument/2006/relationships/image" Target="../media/image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13074"/>
            <a:ext cx="91440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Times New Roman"/>
                <a:cs typeface="Times New Roman"/>
              </a:rPr>
              <a:t>NHÂN MỘT TRƯỜNG HỢP </a:t>
            </a:r>
            <a:br>
              <a:rPr lang="en-US" b="1" dirty="0" smtClean="0">
                <a:latin typeface="Times New Roman"/>
                <a:cs typeface="Times New Roman"/>
              </a:rPr>
            </a:br>
            <a:r>
              <a:rPr lang="en-US" b="1" dirty="0" smtClean="0">
                <a:latin typeface="Times New Roman"/>
                <a:cs typeface="Times New Roman"/>
              </a:rPr>
              <a:t>DẬP NÁT CHI TRÊN </a:t>
            </a:r>
            <a:br>
              <a:rPr lang="en-US" b="1" dirty="0" smtClean="0">
                <a:latin typeface="Times New Roman"/>
                <a:cs typeface="Times New Roman"/>
              </a:rPr>
            </a:br>
            <a:r>
              <a:rPr lang="en-US" b="1" dirty="0" smtClean="0">
                <a:latin typeface="Times New Roman"/>
                <a:cs typeface="Times New Roman"/>
              </a:rPr>
              <a:t>DO MÁY CUỐN</a:t>
            </a:r>
            <a:endParaRPr lang="en-US" b="1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0500" y="4775200"/>
            <a:ext cx="6400800" cy="1752600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Ths</a:t>
            </a:r>
            <a:r>
              <a:rPr lang="en-US" sz="4000" dirty="0" smtClean="0">
                <a:solidFill>
                  <a:schemeClr val="tx1"/>
                </a:solidFill>
              </a:rPr>
              <a:t> BS </a:t>
            </a:r>
            <a:r>
              <a:rPr lang="en-US" sz="4000" dirty="0" err="1" smtClean="0">
                <a:solidFill>
                  <a:schemeClr val="tx1"/>
                </a:solidFill>
              </a:rPr>
              <a:t>Lê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</a:rPr>
              <a:t>Ngọc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</a:rPr>
              <a:t>Quyên</a:t>
            </a:r>
            <a:endParaRPr lang="en-US" sz="4000" dirty="0" smtClean="0">
              <a:solidFill>
                <a:schemeClr val="tx1"/>
              </a:solidFill>
            </a:endParaRPr>
          </a:p>
          <a:p>
            <a:pPr>
              <a:lnSpc>
                <a:spcPct val="70000"/>
              </a:lnSpc>
            </a:pPr>
            <a:r>
              <a:rPr lang="en-US" sz="2800" dirty="0" err="1" smtClean="0">
                <a:solidFill>
                  <a:schemeClr val="tx1"/>
                </a:solidFill>
              </a:rPr>
              <a:t>Giảng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viên</a:t>
            </a:r>
            <a:r>
              <a:rPr lang="en-US" sz="2800" dirty="0" smtClean="0">
                <a:solidFill>
                  <a:schemeClr val="tx1"/>
                </a:solidFill>
              </a:rPr>
              <a:t> ĐHYD TPHCM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7998" y="1600200"/>
            <a:ext cx="6988801" cy="45259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/>
              <a:t>Hồi</a:t>
            </a:r>
            <a:r>
              <a:rPr lang="en-US" b="1" dirty="0" smtClean="0"/>
              <a:t> </a:t>
            </a:r>
            <a:r>
              <a:rPr lang="en-US" b="1" dirty="0" err="1" smtClean="0"/>
              <a:t>sức</a:t>
            </a:r>
            <a:r>
              <a:rPr lang="en-US" b="1" dirty="0" smtClean="0"/>
              <a:t>: </a:t>
            </a:r>
            <a:r>
              <a:rPr lang="en-US" b="1" dirty="0" err="1" smtClean="0"/>
              <a:t>nâng</a:t>
            </a:r>
            <a:r>
              <a:rPr lang="en-US" b="1" dirty="0" smtClean="0"/>
              <a:t> </a:t>
            </a:r>
            <a:r>
              <a:rPr lang="en-US" b="1" dirty="0" err="1" smtClean="0"/>
              <a:t>huyết</a:t>
            </a:r>
            <a:r>
              <a:rPr lang="en-US" b="1" dirty="0" smtClean="0"/>
              <a:t> </a:t>
            </a:r>
            <a:r>
              <a:rPr lang="en-US" b="1" dirty="0" err="1" smtClean="0"/>
              <a:t>áp</a:t>
            </a: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Giảm</a:t>
            </a:r>
            <a:r>
              <a:rPr lang="en-US" b="1" dirty="0" smtClean="0"/>
              <a:t> </a:t>
            </a:r>
            <a:r>
              <a:rPr lang="en-US" b="1" dirty="0" err="1" smtClean="0"/>
              <a:t>đau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Săn</a:t>
            </a:r>
            <a:r>
              <a:rPr lang="en-US" b="1" dirty="0" smtClean="0"/>
              <a:t> </a:t>
            </a:r>
            <a:r>
              <a:rPr lang="en-US" b="1" dirty="0" err="1" smtClean="0"/>
              <a:t>sóc</a:t>
            </a:r>
            <a:r>
              <a:rPr lang="en-US" b="1" dirty="0" smtClean="0"/>
              <a:t> </a:t>
            </a:r>
            <a:r>
              <a:rPr lang="en-US" b="1" dirty="0" err="1" smtClean="0"/>
              <a:t>vết</a:t>
            </a:r>
            <a:r>
              <a:rPr lang="en-US" b="1" dirty="0" smtClean="0"/>
              <a:t> </a:t>
            </a:r>
            <a:r>
              <a:rPr lang="en-US" b="1" dirty="0" err="1" smtClean="0"/>
              <a:t>thương</a:t>
            </a:r>
            <a:r>
              <a:rPr lang="en-US" b="1" dirty="0" smtClean="0"/>
              <a:t>, </a:t>
            </a:r>
            <a:r>
              <a:rPr lang="en-US" b="1" dirty="0" err="1" smtClean="0"/>
              <a:t>bất</a:t>
            </a:r>
            <a:r>
              <a:rPr lang="en-US" b="1" dirty="0" smtClean="0"/>
              <a:t> </a:t>
            </a:r>
            <a:r>
              <a:rPr lang="en-US" b="1" dirty="0" err="1" smtClean="0"/>
              <a:t>động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b="1" dirty="0" err="1"/>
              <a:t>Kháng</a:t>
            </a:r>
            <a:r>
              <a:rPr lang="en-US" b="1" dirty="0"/>
              <a:t> </a:t>
            </a:r>
            <a:r>
              <a:rPr lang="en-US" b="1" dirty="0" err="1"/>
              <a:t>sinh</a:t>
            </a:r>
            <a:endParaRPr lang="en-US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/>
              <a:t>SAT</a:t>
            </a:r>
          </a:p>
          <a:p>
            <a:pPr>
              <a:lnSpc>
                <a:spcPct val="150000"/>
              </a:lnSpc>
            </a:pPr>
            <a:r>
              <a:rPr lang="en-US" b="1" dirty="0" err="1" smtClean="0"/>
              <a:t>Xét</a:t>
            </a:r>
            <a:r>
              <a:rPr lang="en-US" b="1" dirty="0" smtClean="0"/>
              <a:t> </a:t>
            </a:r>
            <a:r>
              <a:rPr lang="en-US" b="1" dirty="0" err="1" smtClean="0"/>
              <a:t>nghiệm</a:t>
            </a:r>
            <a:r>
              <a:rPr lang="en-US" b="1" dirty="0" smtClean="0"/>
              <a:t> </a:t>
            </a:r>
            <a:r>
              <a:rPr lang="en-US" b="1" dirty="0" err="1" smtClean="0"/>
              <a:t>khẩn</a:t>
            </a:r>
            <a:r>
              <a:rPr lang="en-US" b="1" dirty="0" smtClean="0"/>
              <a:t>, </a:t>
            </a:r>
            <a:r>
              <a:rPr lang="en-US" b="1" dirty="0" err="1" smtClean="0"/>
              <a:t>dự</a:t>
            </a:r>
            <a:r>
              <a:rPr lang="en-US" b="1" dirty="0" smtClean="0"/>
              <a:t> </a:t>
            </a:r>
            <a:r>
              <a:rPr lang="en-US" b="1" dirty="0" err="1" smtClean="0"/>
              <a:t>trù</a:t>
            </a:r>
            <a:r>
              <a:rPr lang="en-US" b="1" dirty="0" smtClean="0"/>
              <a:t> </a:t>
            </a:r>
            <a:r>
              <a:rPr lang="en-US" b="1" dirty="0" err="1" smtClean="0"/>
              <a:t>máu</a:t>
            </a: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Chuẩn</a:t>
            </a:r>
            <a:r>
              <a:rPr lang="en-US" b="1" dirty="0" smtClean="0"/>
              <a:t> </a:t>
            </a:r>
            <a:r>
              <a:rPr lang="en-US" b="1" dirty="0" err="1" smtClean="0"/>
              <a:t>bị</a:t>
            </a:r>
            <a:r>
              <a:rPr lang="en-US" b="1" dirty="0" smtClean="0"/>
              <a:t> </a:t>
            </a:r>
            <a:r>
              <a:rPr lang="en-US" b="1" dirty="0" err="1" smtClean="0"/>
              <a:t>mổ</a:t>
            </a:r>
            <a:r>
              <a:rPr lang="en-US" b="1" dirty="0" smtClean="0"/>
              <a:t> </a:t>
            </a:r>
            <a:r>
              <a:rPr lang="en-US" b="1" dirty="0" err="1" smtClean="0"/>
              <a:t>khẩn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3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9088"/>
            <a:ext cx="8229600" cy="1143000"/>
          </a:xfrm>
        </p:spPr>
        <p:txBody>
          <a:bodyPr/>
          <a:lstStyle/>
          <a:p>
            <a:r>
              <a:rPr lang="en-US" dirty="0" smtClean="0"/>
              <a:t>TẠI PHÒNG MỔ (</a:t>
            </a:r>
            <a:r>
              <a:rPr lang="en-US" dirty="0" err="1" smtClean="0"/>
              <a:t>giờ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12)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66402"/>
            <a:ext cx="8229600" cy="561548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THÁM SÁT CÁC TỔN THƯƠNG: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smtClean="0"/>
              <a:t>Da</a:t>
            </a:r>
            <a:r>
              <a:rPr lang="en-US" dirty="0" smtClean="0"/>
              <a:t>: </a:t>
            </a:r>
            <a:r>
              <a:rPr lang="en-US" dirty="0" err="1" smtClean="0"/>
              <a:t>Lóc</a:t>
            </a:r>
            <a:r>
              <a:rPr lang="en-US" dirty="0" smtClean="0"/>
              <a:t> da </a:t>
            </a:r>
            <a:r>
              <a:rPr lang="en-US" dirty="0" err="1" smtClean="0"/>
              <a:t>từ</a:t>
            </a:r>
            <a:r>
              <a:rPr lang="en-US" dirty="0" smtClean="0"/>
              <a:t> 1/3 G </a:t>
            </a:r>
            <a:r>
              <a:rPr lang="en-US" dirty="0" err="1" smtClean="0"/>
              <a:t>cánh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,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lưng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2/3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lòng</a:t>
            </a:r>
            <a:r>
              <a:rPr lang="en-US" dirty="0" smtClean="0"/>
              <a:t>, da </a:t>
            </a:r>
            <a:r>
              <a:rPr lang="en-US" dirty="0" err="1" smtClean="0"/>
              <a:t>dập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err="1" smtClean="0"/>
              <a:t>Cơ</a:t>
            </a:r>
            <a:r>
              <a:rPr lang="en-US" dirty="0" smtClean="0"/>
              <a:t>: </a:t>
            </a:r>
            <a:r>
              <a:rPr lang="en-US" dirty="0" err="1" smtClean="0"/>
              <a:t>dập</a:t>
            </a:r>
            <a:r>
              <a:rPr lang="en-US" dirty="0" smtClean="0"/>
              <a:t> </a:t>
            </a:r>
            <a:r>
              <a:rPr lang="en-US" dirty="0" err="1" smtClean="0"/>
              <a:t>nát</a:t>
            </a:r>
            <a:r>
              <a:rPr lang="en-US" dirty="0" smtClean="0"/>
              <a:t> </a:t>
            </a:r>
            <a:r>
              <a:rPr lang="en-US" dirty="0" err="1" smtClean="0"/>
              <a:t>rất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duỗi</a:t>
            </a:r>
            <a:r>
              <a:rPr lang="en-US" dirty="0" smtClean="0"/>
              <a:t>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lưng</a:t>
            </a:r>
            <a:r>
              <a:rPr lang="en-US" dirty="0" smtClean="0"/>
              <a:t>,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gấp</a:t>
            </a:r>
            <a:r>
              <a:rPr lang="en-US" dirty="0" smtClean="0"/>
              <a:t>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lòng</a:t>
            </a:r>
            <a:r>
              <a:rPr lang="en-US" dirty="0" smtClean="0"/>
              <a:t>, </a:t>
            </a:r>
            <a:r>
              <a:rPr lang="en-US" dirty="0" err="1" smtClean="0"/>
              <a:t>đứt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nhị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,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cánh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err="1" smtClean="0"/>
              <a:t>Gân</a:t>
            </a:r>
            <a:r>
              <a:rPr lang="en-US" dirty="0" smtClean="0"/>
              <a:t>: </a:t>
            </a:r>
            <a:r>
              <a:rPr lang="en-US" dirty="0" err="1" smtClean="0"/>
              <a:t>đứt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tuốt</a:t>
            </a:r>
            <a:r>
              <a:rPr lang="en-US" dirty="0" smtClean="0"/>
              <a:t>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gân</a:t>
            </a:r>
            <a:r>
              <a:rPr lang="en-US" dirty="0" smtClean="0"/>
              <a:t> </a:t>
            </a:r>
            <a:r>
              <a:rPr lang="en-US" dirty="0" err="1" smtClean="0"/>
              <a:t>duỗi</a:t>
            </a:r>
            <a:r>
              <a:rPr lang="en-US" dirty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gân</a:t>
            </a:r>
            <a:r>
              <a:rPr lang="en-US" dirty="0" smtClean="0"/>
              <a:t> </a:t>
            </a:r>
            <a:r>
              <a:rPr lang="en-US" dirty="0" err="1" smtClean="0"/>
              <a:t>gập</a:t>
            </a:r>
            <a:r>
              <a:rPr lang="en-US" dirty="0" smtClean="0"/>
              <a:t> </a:t>
            </a:r>
            <a:r>
              <a:rPr lang="en-US" dirty="0" err="1" smtClean="0"/>
              <a:t>nông</a:t>
            </a:r>
            <a:r>
              <a:rPr lang="en-US" dirty="0" smtClean="0"/>
              <a:t> + </a:t>
            </a:r>
            <a:r>
              <a:rPr lang="en-US" dirty="0" err="1" smtClean="0"/>
              <a:t>sâu</a:t>
            </a:r>
            <a:r>
              <a:rPr lang="en-US" dirty="0" smtClean="0"/>
              <a:t> </a:t>
            </a:r>
            <a:r>
              <a:rPr lang="en-US" dirty="0" err="1" smtClean="0"/>
              <a:t>ngón</a:t>
            </a:r>
            <a:r>
              <a:rPr lang="en-US" dirty="0" smtClean="0"/>
              <a:t> 4,5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err="1" smtClean="0"/>
              <a:t>Xương</a:t>
            </a:r>
            <a:r>
              <a:rPr lang="en-US" dirty="0" smtClean="0"/>
              <a:t>: </a:t>
            </a:r>
            <a:r>
              <a:rPr lang="en-US" dirty="0" err="1" smtClean="0"/>
              <a:t>Gãy</a:t>
            </a:r>
            <a:r>
              <a:rPr lang="en-US" dirty="0"/>
              <a:t> </a:t>
            </a:r>
            <a:r>
              <a:rPr lang="en-US" dirty="0" err="1" smtClean="0"/>
              <a:t>xương</a:t>
            </a:r>
            <a:r>
              <a:rPr lang="en-US" dirty="0" smtClean="0"/>
              <a:t> quay, </a:t>
            </a:r>
            <a:r>
              <a:rPr lang="en-US" dirty="0" err="1" smtClean="0"/>
              <a:t>trật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r>
              <a:rPr lang="en-US" dirty="0" smtClean="0"/>
              <a:t> quay </a:t>
            </a:r>
            <a:r>
              <a:rPr lang="en-US" dirty="0" err="1" smtClean="0"/>
              <a:t>trụ</a:t>
            </a:r>
            <a:r>
              <a:rPr lang="en-US" dirty="0" smtClean="0"/>
              <a:t> </a:t>
            </a:r>
            <a:r>
              <a:rPr lang="en-US" dirty="0" err="1" smtClean="0"/>
              <a:t>dưới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err="1" smtClean="0"/>
              <a:t>Mạch</a:t>
            </a:r>
            <a:r>
              <a:rPr lang="en-US" b="1" dirty="0" smtClean="0"/>
              <a:t> </a:t>
            </a:r>
            <a:r>
              <a:rPr lang="en-US" b="1" dirty="0" err="1" smtClean="0"/>
              <a:t>máu</a:t>
            </a:r>
            <a:r>
              <a:rPr lang="en-US" dirty="0" smtClean="0"/>
              <a:t>: </a:t>
            </a:r>
            <a:r>
              <a:rPr lang="en-US" dirty="0" err="1" smtClean="0"/>
              <a:t>đứt</a:t>
            </a:r>
            <a:r>
              <a:rPr lang="en-US" dirty="0" smtClean="0"/>
              <a:t> ĐM </a:t>
            </a:r>
            <a:r>
              <a:rPr lang="en-US" dirty="0" err="1" smtClean="0"/>
              <a:t>trụ</a:t>
            </a:r>
            <a:r>
              <a:rPr lang="en-US" dirty="0" smtClean="0"/>
              <a:t>, </a:t>
            </a:r>
            <a:r>
              <a:rPr lang="en-US" dirty="0" err="1" smtClean="0"/>
              <a:t>còn</a:t>
            </a:r>
            <a:r>
              <a:rPr lang="en-US" dirty="0" smtClean="0"/>
              <a:t> ĐM quay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err="1" smtClean="0"/>
              <a:t>Thần</a:t>
            </a:r>
            <a:r>
              <a:rPr lang="en-US" b="1" dirty="0" smtClean="0"/>
              <a:t> </a:t>
            </a:r>
            <a:r>
              <a:rPr lang="en-US" b="1" dirty="0" err="1" smtClean="0"/>
              <a:t>kinh</a:t>
            </a:r>
            <a:r>
              <a:rPr lang="en-US" dirty="0" smtClean="0"/>
              <a:t>: </a:t>
            </a:r>
            <a:r>
              <a:rPr lang="en-US" dirty="0" err="1" smtClean="0"/>
              <a:t>dập</a:t>
            </a:r>
            <a:r>
              <a:rPr lang="en-US" dirty="0" smtClean="0"/>
              <a:t> TK </a:t>
            </a:r>
            <a:r>
              <a:rPr lang="en-US" dirty="0" err="1" smtClean="0"/>
              <a:t>giữa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TK </a:t>
            </a:r>
            <a:r>
              <a:rPr lang="en-US" dirty="0" err="1" smtClean="0"/>
              <a:t>trụ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32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18713" y="1455071"/>
            <a:ext cx="1828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ĐOẠN CHI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320848" y="1312720"/>
            <a:ext cx="2353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BẢO TỒN CHI</a:t>
            </a:r>
            <a:endParaRPr lang="en-US" sz="2800" b="1" dirty="0"/>
          </a:p>
        </p:txBody>
      </p:sp>
      <p:pic>
        <p:nvPicPr>
          <p:cNvPr id="7" name="Picture 6" descr="DSC01399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150" b="9234"/>
          <a:stretch/>
        </p:blipFill>
        <p:spPr>
          <a:xfrm>
            <a:off x="0" y="4317447"/>
            <a:ext cx="4924967" cy="2230642"/>
          </a:xfrm>
          <a:prstGeom prst="rect">
            <a:avLst/>
          </a:prstGeom>
        </p:spPr>
      </p:pic>
      <p:pic>
        <p:nvPicPr>
          <p:cNvPr id="8" name="Picture 7" descr="DSC01397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15039" r="16062" b="22884"/>
          <a:stretch/>
        </p:blipFill>
        <p:spPr>
          <a:xfrm>
            <a:off x="4924967" y="3748126"/>
            <a:ext cx="4188052" cy="27999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3200" y="343508"/>
            <a:ext cx="3564948" cy="394989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1561" y="2239901"/>
            <a:ext cx="6445235" cy="1450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 err="1" smtClean="0"/>
              <a:t>Quyết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định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bảo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tồn</a:t>
            </a:r>
            <a:r>
              <a:rPr lang="en-US" sz="4800" b="1" dirty="0" smtClean="0"/>
              <a:t> chi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54532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7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CÁC BƯỚC TIẾN HÀNH PHẪU THUẬT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106" y="1642453"/>
            <a:ext cx="5969000" cy="155331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b="1" dirty="0" smtClean="0"/>
              <a:t>CẮT LỌC</a:t>
            </a:r>
          </a:p>
          <a:p>
            <a:pPr marL="0" indent="0">
              <a:buNone/>
            </a:pPr>
            <a:r>
              <a:rPr lang="en-US" b="1" dirty="0" err="1" smtClean="0"/>
              <a:t>Cắt</a:t>
            </a:r>
            <a:r>
              <a:rPr lang="en-US" b="1" dirty="0" smtClean="0"/>
              <a:t> </a:t>
            </a:r>
            <a:r>
              <a:rPr lang="en-US" b="1" dirty="0" err="1" smtClean="0"/>
              <a:t>bỏ</a:t>
            </a:r>
            <a:r>
              <a:rPr lang="en-US" b="1" dirty="0" smtClean="0"/>
              <a:t> </a:t>
            </a:r>
            <a:r>
              <a:rPr lang="en-US" b="1" dirty="0" err="1" smtClean="0"/>
              <a:t>toàn</a:t>
            </a:r>
            <a:r>
              <a:rPr lang="en-US" b="1" dirty="0" smtClean="0"/>
              <a:t> </a:t>
            </a:r>
            <a:r>
              <a:rPr lang="en-US" b="1" dirty="0" err="1" smtClean="0"/>
              <a:t>bộ</a:t>
            </a:r>
            <a:r>
              <a:rPr lang="en-US" b="1" dirty="0" smtClean="0"/>
              <a:t> </a:t>
            </a:r>
            <a:r>
              <a:rPr lang="en-US" b="1" dirty="0" err="1" smtClean="0"/>
              <a:t>cơ</a:t>
            </a:r>
            <a:r>
              <a:rPr lang="en-US" b="1" dirty="0" smtClean="0"/>
              <a:t> </a:t>
            </a:r>
            <a:r>
              <a:rPr lang="en-US" b="1" dirty="0" err="1" smtClean="0"/>
              <a:t>dập</a:t>
            </a:r>
            <a:r>
              <a:rPr lang="en-US" b="1" dirty="0" smtClean="0"/>
              <a:t> </a:t>
            </a:r>
            <a:r>
              <a:rPr lang="en-US" b="1" dirty="0" err="1" smtClean="0"/>
              <a:t>nát</a:t>
            </a:r>
            <a:r>
              <a:rPr lang="en-US" b="1" dirty="0" smtClean="0"/>
              <a:t> </a:t>
            </a:r>
          </a:p>
          <a:p>
            <a:pPr marL="0" indent="0">
              <a:buNone/>
            </a:pPr>
            <a:r>
              <a:rPr lang="en-US" b="1" dirty="0" err="1" smtClean="0"/>
              <a:t>Loại</a:t>
            </a:r>
            <a:r>
              <a:rPr lang="en-US" b="1" dirty="0" smtClean="0"/>
              <a:t> </a:t>
            </a:r>
            <a:r>
              <a:rPr lang="en-US" b="1" dirty="0" err="1" smtClean="0"/>
              <a:t>bỏ</a:t>
            </a:r>
            <a:r>
              <a:rPr lang="en-US" b="1" dirty="0" smtClean="0"/>
              <a:t> </a:t>
            </a:r>
            <a:r>
              <a:rPr lang="en-US" b="1" dirty="0" err="1" smtClean="0"/>
              <a:t>hết</a:t>
            </a:r>
            <a:r>
              <a:rPr lang="en-US" b="1" dirty="0" smtClean="0"/>
              <a:t>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dị</a:t>
            </a:r>
            <a:r>
              <a:rPr lang="en-US" b="1" dirty="0" smtClean="0"/>
              <a:t> </a:t>
            </a:r>
            <a:r>
              <a:rPr lang="en-US" b="1" dirty="0" err="1" smtClean="0"/>
              <a:t>vật</a:t>
            </a:r>
            <a:endParaRPr lang="en-US" b="1" dirty="0" smtClean="0"/>
          </a:p>
        </p:txBody>
      </p:sp>
      <p:pic>
        <p:nvPicPr>
          <p:cNvPr id="7" name="Picture 6" descr="DSC0143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" t="10746" r="3158" b="8245"/>
          <a:stretch/>
        </p:blipFill>
        <p:spPr>
          <a:xfrm rot="5400000">
            <a:off x="4045289" y="1888712"/>
            <a:ext cx="5927799" cy="4010778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381705" y="4891307"/>
            <a:ext cx="3119896" cy="449129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rved Down Arrow 8"/>
          <p:cNvSpPr/>
          <p:nvPr/>
        </p:nvSpPr>
        <p:spPr>
          <a:xfrm flipH="1">
            <a:off x="3423606" y="4252742"/>
            <a:ext cx="3630681" cy="607452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8975" y="5001572"/>
            <a:ext cx="267814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Rửa</a:t>
            </a:r>
            <a:r>
              <a:rPr lang="en-US" sz="2400" b="1" dirty="0" smtClean="0"/>
              <a:t> thật </a:t>
            </a:r>
            <a:r>
              <a:rPr lang="en-US" sz="2400" b="1" dirty="0" err="1" smtClean="0"/>
              <a:t>nhiều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nước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tổng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cộng</a:t>
            </a:r>
            <a:r>
              <a:rPr lang="en-US" sz="2400" b="1" dirty="0" smtClean="0"/>
              <a:t> 12l </a:t>
            </a:r>
            <a:r>
              <a:rPr lang="en-US" sz="2400" b="1" dirty="0" err="1" smtClean="0"/>
              <a:t>nước</a:t>
            </a:r>
            <a:r>
              <a:rPr lang="en-US" sz="2400" b="1" dirty="0" smtClean="0"/>
              <a:t>)</a:t>
            </a:r>
            <a:endParaRPr lang="en-US" sz="2400" b="1" dirty="0"/>
          </a:p>
        </p:txBody>
      </p:sp>
      <p:sp>
        <p:nvSpPr>
          <p:cNvPr id="12" name="Oval 11"/>
          <p:cNvSpPr/>
          <p:nvPr/>
        </p:nvSpPr>
        <p:spPr>
          <a:xfrm>
            <a:off x="1532340" y="4863507"/>
            <a:ext cx="2981852" cy="1435797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159500" y="2247900"/>
            <a:ext cx="1536700" cy="317500"/>
          </a:xfrm>
          <a:prstGeom prst="ellipse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3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51" y="3991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2. KẾT HỢP XƯƠNG: </a:t>
            </a:r>
          </a:p>
          <a:p>
            <a:r>
              <a:rPr lang="en-US" b="1" dirty="0" err="1" smtClean="0"/>
              <a:t>nẹp</a:t>
            </a:r>
            <a:r>
              <a:rPr lang="en-US" b="1" dirty="0" smtClean="0"/>
              <a:t> </a:t>
            </a:r>
            <a:r>
              <a:rPr lang="en-US" b="1" dirty="0" err="1" smtClean="0"/>
              <a:t>vít</a:t>
            </a:r>
            <a:r>
              <a:rPr lang="en-US" b="1" dirty="0" smtClean="0"/>
              <a:t> </a:t>
            </a:r>
            <a:r>
              <a:rPr lang="en-US" b="1" dirty="0" err="1" smtClean="0"/>
              <a:t>xương</a:t>
            </a:r>
            <a:r>
              <a:rPr lang="en-US" b="1" dirty="0" smtClean="0"/>
              <a:t> quay</a:t>
            </a:r>
          </a:p>
          <a:p>
            <a:r>
              <a:rPr lang="en-US" b="1" dirty="0" err="1" smtClean="0"/>
              <a:t>kim</a:t>
            </a:r>
            <a:r>
              <a:rPr lang="en-US" b="1" dirty="0" smtClean="0"/>
              <a:t> K </a:t>
            </a:r>
            <a:r>
              <a:rPr lang="en-US" b="1" dirty="0" err="1" smtClean="0"/>
              <a:t>bất</a:t>
            </a:r>
            <a:r>
              <a:rPr lang="en-US" b="1" dirty="0" smtClean="0"/>
              <a:t> </a:t>
            </a:r>
            <a:r>
              <a:rPr lang="en-US" b="1" dirty="0" err="1" smtClean="0"/>
              <a:t>động</a:t>
            </a:r>
            <a:r>
              <a:rPr lang="en-US" b="1" dirty="0" smtClean="0"/>
              <a:t> </a:t>
            </a:r>
            <a:r>
              <a:rPr lang="en-US" b="1" dirty="0" err="1" smtClean="0"/>
              <a:t>khớp</a:t>
            </a:r>
            <a:r>
              <a:rPr lang="en-US" b="1" dirty="0" smtClean="0"/>
              <a:t> quay </a:t>
            </a:r>
            <a:r>
              <a:rPr lang="en-US" b="1" dirty="0" err="1" smtClean="0"/>
              <a:t>trụ</a:t>
            </a:r>
            <a:r>
              <a:rPr lang="en-US" b="1" dirty="0" smtClean="0"/>
              <a:t> </a:t>
            </a:r>
            <a:r>
              <a:rPr lang="en-US" b="1" dirty="0" err="1" smtClean="0"/>
              <a:t>dưới</a:t>
            </a:r>
            <a:endParaRPr lang="en-US" b="1" dirty="0" smtClean="0"/>
          </a:p>
        </p:txBody>
      </p:sp>
      <p:pic>
        <p:nvPicPr>
          <p:cNvPr id="6" name="Picture 5" descr="DSC0140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21" b="15209"/>
          <a:stretch/>
        </p:blipFill>
        <p:spPr>
          <a:xfrm>
            <a:off x="508000" y="2471235"/>
            <a:ext cx="8128000" cy="347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51" y="3991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3. NỐI </a:t>
            </a:r>
            <a:r>
              <a:rPr lang="en-US" b="1" dirty="0" err="1" smtClean="0"/>
              <a:t>ĐộNG</a:t>
            </a:r>
            <a:r>
              <a:rPr lang="en-US" b="1" dirty="0" smtClean="0"/>
              <a:t> MẠCH TRỤ: </a:t>
            </a:r>
          </a:p>
        </p:txBody>
      </p:sp>
      <p:pic>
        <p:nvPicPr>
          <p:cNvPr id="4" name="Picture 9" descr="3.jpg"/>
          <p:cNvPicPr>
            <a:picLocks noChangeAspect="1"/>
          </p:cNvPicPr>
          <p:nvPr/>
        </p:nvPicPr>
        <p:blipFill>
          <a:blip r:embed="rId2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/>
          <a:stretch>
            <a:fillRect/>
          </a:stretch>
        </p:blipFill>
        <p:spPr bwMode="auto">
          <a:xfrm>
            <a:off x="2037425" y="2258228"/>
            <a:ext cx="5079613" cy="3455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3759200" y="3098800"/>
            <a:ext cx="508000" cy="34290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52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268" y="370222"/>
            <a:ext cx="8616532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4. KHÂU CƠ, NỐI, CHUYỂN GÂN: </a:t>
            </a:r>
          </a:p>
          <a:p>
            <a:r>
              <a:rPr lang="en-US" b="1" dirty="0" err="1" smtClean="0"/>
              <a:t>Khâu</a:t>
            </a:r>
            <a:r>
              <a:rPr lang="en-US" b="1" dirty="0" smtClean="0"/>
              <a:t> </a:t>
            </a:r>
            <a:r>
              <a:rPr lang="en-US" b="1" dirty="0" err="1" smtClean="0"/>
              <a:t>cơ</a:t>
            </a:r>
            <a:r>
              <a:rPr lang="en-US" b="1" dirty="0" smtClean="0"/>
              <a:t> </a:t>
            </a:r>
            <a:r>
              <a:rPr lang="en-US" b="1" dirty="0" err="1" smtClean="0"/>
              <a:t>cánh</a:t>
            </a:r>
            <a:r>
              <a:rPr lang="en-US" b="1" dirty="0" smtClean="0"/>
              <a:t> </a:t>
            </a:r>
            <a:r>
              <a:rPr lang="en-US" b="1" dirty="0" err="1" smtClean="0"/>
              <a:t>tay</a:t>
            </a:r>
            <a:r>
              <a:rPr lang="en-US" b="1" dirty="0" smtClean="0"/>
              <a:t>, </a:t>
            </a:r>
            <a:r>
              <a:rPr lang="en-US" b="1" dirty="0" err="1" smtClean="0"/>
              <a:t>cơ</a:t>
            </a:r>
            <a:r>
              <a:rPr lang="en-US" b="1" dirty="0" smtClean="0"/>
              <a:t> </a:t>
            </a:r>
            <a:r>
              <a:rPr lang="en-US" b="1" dirty="0" err="1" smtClean="0"/>
              <a:t>nhị</a:t>
            </a:r>
            <a:r>
              <a:rPr lang="en-US" b="1" dirty="0" smtClean="0"/>
              <a:t> </a:t>
            </a:r>
            <a:r>
              <a:rPr lang="en-US" b="1" dirty="0" err="1" smtClean="0"/>
              <a:t>đầu</a:t>
            </a:r>
            <a:endParaRPr lang="en-US" b="1" dirty="0"/>
          </a:p>
          <a:p>
            <a:r>
              <a:rPr lang="en-US" b="1" dirty="0" err="1" smtClean="0"/>
              <a:t>Nối</a:t>
            </a:r>
            <a:r>
              <a:rPr lang="en-US" b="1" dirty="0" smtClean="0"/>
              <a:t>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gân</a:t>
            </a:r>
            <a:r>
              <a:rPr lang="en-US" b="1" dirty="0" smtClean="0"/>
              <a:t> </a:t>
            </a:r>
            <a:r>
              <a:rPr lang="en-US" b="1" dirty="0" err="1" smtClean="0"/>
              <a:t>đứt</a:t>
            </a:r>
            <a:r>
              <a:rPr lang="en-US" b="1" dirty="0" smtClean="0"/>
              <a:t> (BR,APL,EPB,ECRB, EDC)</a:t>
            </a:r>
            <a:endParaRPr lang="en-US" b="1" dirty="0"/>
          </a:p>
          <a:p>
            <a:r>
              <a:rPr lang="en-US" b="1" dirty="0" err="1" smtClean="0"/>
              <a:t>Chuyển</a:t>
            </a:r>
            <a:r>
              <a:rPr lang="en-US" b="1" dirty="0" smtClean="0"/>
              <a:t>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gân</a:t>
            </a:r>
            <a:r>
              <a:rPr lang="en-US" b="1" dirty="0" smtClean="0"/>
              <a:t> </a:t>
            </a:r>
            <a:r>
              <a:rPr lang="en-US" b="1" dirty="0" err="1" smtClean="0"/>
              <a:t>bị</a:t>
            </a:r>
            <a:r>
              <a:rPr lang="en-US" b="1" dirty="0" smtClean="0"/>
              <a:t> </a:t>
            </a:r>
            <a:r>
              <a:rPr lang="en-US" b="1" dirty="0" err="1" smtClean="0"/>
              <a:t>tuốt</a:t>
            </a:r>
            <a:r>
              <a:rPr lang="en-US" b="1" dirty="0" smtClean="0"/>
              <a:t> sang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gân</a:t>
            </a:r>
            <a:r>
              <a:rPr lang="en-US" b="1" dirty="0" smtClean="0"/>
              <a:t> </a:t>
            </a:r>
            <a:r>
              <a:rPr lang="en-US" b="1" dirty="0" err="1" smtClean="0"/>
              <a:t>tương</a:t>
            </a:r>
            <a:r>
              <a:rPr lang="en-US" b="1" dirty="0" smtClean="0"/>
              <a:t> </a:t>
            </a:r>
            <a:r>
              <a:rPr lang="en-US" b="1" dirty="0" err="1" smtClean="0"/>
              <a:t>ứng</a:t>
            </a:r>
            <a:r>
              <a:rPr lang="en-US" b="1" dirty="0" smtClean="0"/>
              <a:t> (EPL,EDC2-5 sang ECRL; PFD4,5 sang PFD3).</a:t>
            </a:r>
          </a:p>
          <a:p>
            <a:r>
              <a:rPr lang="en-US" b="1" dirty="0" err="1" smtClean="0"/>
              <a:t>Tái</a:t>
            </a:r>
            <a:r>
              <a:rPr lang="en-US" b="1" dirty="0" smtClean="0"/>
              <a:t> </a:t>
            </a:r>
            <a:r>
              <a:rPr lang="en-US" b="1" dirty="0" err="1" smtClean="0"/>
              <a:t>tạo</a:t>
            </a:r>
            <a:r>
              <a:rPr lang="en-US" b="1" dirty="0" smtClean="0"/>
              <a:t> </a:t>
            </a:r>
            <a:r>
              <a:rPr lang="en-US" b="1" dirty="0" err="1" smtClean="0"/>
              <a:t>mạc</a:t>
            </a:r>
            <a:r>
              <a:rPr lang="en-US" b="1" dirty="0" smtClean="0"/>
              <a:t> </a:t>
            </a:r>
            <a:r>
              <a:rPr lang="en-US" b="1" dirty="0" err="1" smtClean="0"/>
              <a:t>giữ</a:t>
            </a:r>
            <a:r>
              <a:rPr lang="en-US" b="1" dirty="0" smtClean="0"/>
              <a:t> </a:t>
            </a:r>
            <a:r>
              <a:rPr lang="en-US" b="1" dirty="0" err="1" smtClean="0"/>
              <a:t>gân</a:t>
            </a:r>
            <a:r>
              <a:rPr lang="en-US" b="1" dirty="0" smtClean="0"/>
              <a:t> </a:t>
            </a:r>
            <a:r>
              <a:rPr lang="en-US" b="1" dirty="0" err="1" smtClean="0"/>
              <a:t>duỗi</a:t>
            </a:r>
            <a:r>
              <a:rPr lang="en-US" b="1" dirty="0" smtClean="0"/>
              <a:t> </a:t>
            </a:r>
          </a:p>
        </p:txBody>
      </p:sp>
      <p:pic>
        <p:nvPicPr>
          <p:cNvPr id="2" name="Picture 1" descr="DSC0140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1" b="27438"/>
          <a:stretch/>
        </p:blipFill>
        <p:spPr>
          <a:xfrm>
            <a:off x="580200" y="3859509"/>
            <a:ext cx="7633699" cy="282662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390900" y="4064000"/>
            <a:ext cx="431800" cy="342900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6769100" y="4559300"/>
            <a:ext cx="431800" cy="342900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279900" y="4559300"/>
            <a:ext cx="431800" cy="34290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5-Point Star 8"/>
          <p:cNvSpPr/>
          <p:nvPr/>
        </p:nvSpPr>
        <p:spPr>
          <a:xfrm>
            <a:off x="5372100" y="5295900"/>
            <a:ext cx="203200" cy="203200"/>
          </a:xfrm>
          <a:prstGeom prst="star5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52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1403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12" b="22003"/>
          <a:stretch/>
        </p:blipFill>
        <p:spPr>
          <a:xfrm>
            <a:off x="149074" y="1805103"/>
            <a:ext cx="8690530" cy="2612736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4724400" y="2120900"/>
            <a:ext cx="431800" cy="342900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7620000" y="1949450"/>
            <a:ext cx="431800" cy="342900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5321300" y="2292350"/>
            <a:ext cx="431800" cy="34290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5-Point Star 6"/>
          <p:cNvSpPr/>
          <p:nvPr/>
        </p:nvSpPr>
        <p:spPr>
          <a:xfrm>
            <a:off x="6311900" y="2971800"/>
            <a:ext cx="203200" cy="203200"/>
          </a:xfrm>
          <a:prstGeom prst="star5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84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51" y="3991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5. KHÂU ĐÍNH DA: </a:t>
            </a:r>
          </a:p>
        </p:txBody>
      </p:sp>
      <p:pic>
        <p:nvPicPr>
          <p:cNvPr id="4" name="Picture 3" descr="DSC0140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77" b="25458"/>
          <a:stretch/>
        </p:blipFill>
        <p:spPr>
          <a:xfrm>
            <a:off x="851253" y="4067773"/>
            <a:ext cx="7854521" cy="2790227"/>
          </a:xfrm>
          <a:prstGeom prst="rect">
            <a:avLst/>
          </a:prstGeom>
        </p:spPr>
      </p:pic>
      <p:pic>
        <p:nvPicPr>
          <p:cNvPr id="2" name="Picture 1" descr="DSC0140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1" r="2705" b="6742"/>
          <a:stretch/>
        </p:blipFill>
        <p:spPr>
          <a:xfrm rot="10800000">
            <a:off x="2430802" y="1172560"/>
            <a:ext cx="6713198" cy="302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2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9088"/>
            <a:ext cx="8229600" cy="1143000"/>
          </a:xfrm>
        </p:spPr>
        <p:txBody>
          <a:bodyPr/>
          <a:lstStyle/>
          <a:p>
            <a:r>
              <a:rPr lang="en-US" b="1" dirty="0" smtClean="0"/>
              <a:t>CHẨN ĐOÁN </a:t>
            </a:r>
            <a:r>
              <a:rPr lang="en-US" b="1" dirty="0" err="1" smtClean="0"/>
              <a:t>sau</a:t>
            </a:r>
            <a:r>
              <a:rPr lang="en-US" b="1" dirty="0" smtClean="0"/>
              <a:t> </a:t>
            </a:r>
            <a:r>
              <a:rPr lang="en-US" b="1" dirty="0" err="1" smtClean="0"/>
              <a:t>mổ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1100" y="1652202"/>
            <a:ext cx="6807200" cy="561548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 smtClean="0"/>
              <a:t>		</a:t>
            </a:r>
            <a:r>
              <a:rPr lang="en-US" b="1" dirty="0" err="1" smtClean="0"/>
              <a:t>Gãy</a:t>
            </a:r>
            <a:r>
              <a:rPr lang="en-US" b="1" dirty="0" smtClean="0"/>
              <a:t> </a:t>
            </a:r>
            <a:r>
              <a:rPr lang="en-US" b="1" dirty="0" err="1" smtClean="0"/>
              <a:t>hở</a:t>
            </a:r>
            <a:r>
              <a:rPr lang="en-US" b="1" dirty="0" smtClean="0"/>
              <a:t> </a:t>
            </a:r>
            <a:r>
              <a:rPr lang="en-US" b="1" dirty="0" err="1" smtClean="0"/>
              <a:t>độ</a:t>
            </a:r>
            <a:r>
              <a:rPr lang="en-US" b="1" dirty="0" smtClean="0"/>
              <a:t> IIIA </a:t>
            </a:r>
            <a:r>
              <a:rPr lang="en-US" b="1" dirty="0" err="1" smtClean="0"/>
              <a:t>Galeazzi</a:t>
            </a:r>
            <a:r>
              <a:rPr lang="en-US" b="1" dirty="0" smtClean="0"/>
              <a:t> </a:t>
            </a:r>
            <a:r>
              <a:rPr lang="en-US" b="1" dirty="0" err="1" smtClean="0"/>
              <a:t>tay</a:t>
            </a:r>
            <a:r>
              <a:rPr lang="en-US" b="1" dirty="0" smtClean="0"/>
              <a:t> P: </a:t>
            </a:r>
            <a:r>
              <a:rPr lang="en-US" b="1" dirty="0" err="1" smtClean="0"/>
              <a:t>lóc</a:t>
            </a:r>
            <a:r>
              <a:rPr lang="en-US" b="1" dirty="0" smtClean="0"/>
              <a:t> </a:t>
            </a:r>
            <a:r>
              <a:rPr lang="en-US" b="1" dirty="0"/>
              <a:t>da </a:t>
            </a:r>
            <a:r>
              <a:rPr lang="en-US" b="1" dirty="0" err="1"/>
              <a:t>từ</a:t>
            </a:r>
            <a:r>
              <a:rPr lang="en-US" b="1" dirty="0"/>
              <a:t> 1/3 G </a:t>
            </a:r>
            <a:r>
              <a:rPr lang="en-US" b="1" dirty="0" err="1"/>
              <a:t>cánh</a:t>
            </a:r>
            <a:r>
              <a:rPr lang="en-US" b="1" dirty="0"/>
              <a:t> </a:t>
            </a:r>
            <a:r>
              <a:rPr lang="en-US" b="1" dirty="0" err="1"/>
              <a:t>tay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r>
              <a:rPr lang="en-US" b="1" dirty="0"/>
              <a:t> </a:t>
            </a:r>
            <a:r>
              <a:rPr lang="en-US" b="1" dirty="0" err="1"/>
              <a:t>bàn</a:t>
            </a:r>
            <a:r>
              <a:rPr lang="en-US" b="1" dirty="0"/>
              <a:t> </a:t>
            </a:r>
            <a:r>
              <a:rPr lang="en-US" b="1" dirty="0" err="1" smtClean="0"/>
              <a:t>tay</a:t>
            </a:r>
            <a:r>
              <a:rPr lang="en-US" b="1" dirty="0"/>
              <a:t>;</a:t>
            </a:r>
            <a:r>
              <a:rPr lang="en-US" b="1" dirty="0" smtClean="0"/>
              <a:t> </a:t>
            </a:r>
            <a:r>
              <a:rPr lang="en-US" b="1" dirty="0" err="1" smtClean="0"/>
              <a:t>dập</a:t>
            </a:r>
            <a:r>
              <a:rPr lang="en-US" b="1" dirty="0" smtClean="0"/>
              <a:t> </a:t>
            </a:r>
            <a:r>
              <a:rPr lang="en-US" b="1" dirty="0" err="1" smtClean="0"/>
              <a:t>nát</a:t>
            </a:r>
            <a:r>
              <a:rPr lang="en-US" b="1" dirty="0" smtClean="0"/>
              <a:t> </a:t>
            </a:r>
            <a:r>
              <a:rPr lang="en-US" b="1" dirty="0" err="1" smtClean="0"/>
              <a:t>cơ</a:t>
            </a:r>
            <a:r>
              <a:rPr lang="en-US" b="1" dirty="0" smtClean="0"/>
              <a:t>, </a:t>
            </a:r>
            <a:r>
              <a:rPr lang="en-US" b="1" dirty="0" err="1" smtClean="0"/>
              <a:t>đứt</a:t>
            </a:r>
            <a:r>
              <a:rPr lang="en-US" b="1" dirty="0" smtClean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tuốt</a:t>
            </a:r>
            <a:r>
              <a:rPr lang="en-US" b="1" dirty="0"/>
              <a:t> </a:t>
            </a:r>
            <a:r>
              <a:rPr lang="en-US" b="1" dirty="0" err="1"/>
              <a:t>toàn</a:t>
            </a:r>
            <a:r>
              <a:rPr lang="en-US" b="1" dirty="0"/>
              <a:t> </a:t>
            </a:r>
            <a:r>
              <a:rPr lang="en-US" b="1" dirty="0" err="1"/>
              <a:t>bộ</a:t>
            </a:r>
            <a:r>
              <a:rPr lang="en-US" b="1" dirty="0"/>
              <a:t> </a:t>
            </a:r>
            <a:r>
              <a:rPr lang="en-US" b="1" dirty="0" err="1"/>
              <a:t>gân</a:t>
            </a:r>
            <a:r>
              <a:rPr lang="en-US" b="1" dirty="0"/>
              <a:t> </a:t>
            </a:r>
            <a:r>
              <a:rPr lang="en-US" b="1" dirty="0" err="1"/>
              <a:t>duỗi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gân</a:t>
            </a:r>
            <a:r>
              <a:rPr lang="en-US" b="1" dirty="0"/>
              <a:t> </a:t>
            </a:r>
            <a:r>
              <a:rPr lang="en-US" b="1" dirty="0" err="1"/>
              <a:t>gập</a:t>
            </a:r>
            <a:r>
              <a:rPr lang="en-US" b="1" dirty="0"/>
              <a:t> </a:t>
            </a:r>
            <a:r>
              <a:rPr lang="en-US" b="1" dirty="0" err="1"/>
              <a:t>nông</a:t>
            </a:r>
            <a:r>
              <a:rPr lang="en-US" b="1" dirty="0"/>
              <a:t> </a:t>
            </a:r>
            <a:r>
              <a:rPr lang="en-US" b="1" dirty="0" err="1"/>
              <a:t>sâu</a:t>
            </a:r>
            <a:r>
              <a:rPr lang="en-US" b="1" dirty="0"/>
              <a:t> </a:t>
            </a:r>
            <a:r>
              <a:rPr lang="en-US" b="1" dirty="0" err="1"/>
              <a:t>ngón</a:t>
            </a:r>
            <a:r>
              <a:rPr lang="en-US" b="1" dirty="0"/>
              <a:t> </a:t>
            </a:r>
            <a:r>
              <a:rPr lang="en-US" b="1" dirty="0" smtClean="0"/>
              <a:t>4,5; </a:t>
            </a:r>
            <a:r>
              <a:rPr lang="en-US" b="1" dirty="0" err="1" smtClean="0"/>
              <a:t>đứt</a:t>
            </a:r>
            <a:r>
              <a:rPr lang="en-US" b="1" dirty="0" smtClean="0"/>
              <a:t> </a:t>
            </a:r>
            <a:r>
              <a:rPr lang="en-US" b="1" dirty="0"/>
              <a:t>ĐM </a:t>
            </a:r>
            <a:r>
              <a:rPr lang="en-US" b="1" dirty="0" err="1" smtClean="0"/>
              <a:t>trụ</a:t>
            </a:r>
            <a:r>
              <a:rPr lang="en-US" b="1" dirty="0" smtClean="0"/>
              <a:t>, </a:t>
            </a:r>
            <a:r>
              <a:rPr lang="en-US" b="1" dirty="0" err="1" smtClean="0"/>
              <a:t>dập</a:t>
            </a:r>
            <a:r>
              <a:rPr lang="en-US" b="1" dirty="0" smtClean="0"/>
              <a:t> </a:t>
            </a:r>
            <a:r>
              <a:rPr lang="en-US" b="1" dirty="0"/>
              <a:t>TK </a:t>
            </a:r>
            <a:r>
              <a:rPr lang="en-US" b="1" dirty="0" err="1"/>
              <a:t>giữa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TK </a:t>
            </a:r>
            <a:r>
              <a:rPr lang="en-US" b="1" dirty="0" err="1" smtClean="0"/>
              <a:t>trụ</a:t>
            </a:r>
            <a:r>
              <a:rPr lang="en-US" b="1" dirty="0" smtClean="0"/>
              <a:t>.</a:t>
            </a:r>
            <a:endParaRPr lang="en-US" b="1" dirty="0"/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293" y="1546588"/>
            <a:ext cx="8655652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b="1" dirty="0" err="1" smtClean="0"/>
              <a:t>Họ</a:t>
            </a:r>
            <a:r>
              <a:rPr lang="en-US" b="1" dirty="0" smtClean="0"/>
              <a:t> </a:t>
            </a:r>
            <a:r>
              <a:rPr lang="en-US" b="1" dirty="0" err="1" smtClean="0"/>
              <a:t>tên</a:t>
            </a:r>
            <a:r>
              <a:rPr lang="en-US" b="1" dirty="0" smtClean="0"/>
              <a:t> BN: </a:t>
            </a:r>
            <a:r>
              <a:rPr lang="en-US" b="1" dirty="0" err="1" smtClean="0"/>
              <a:t>Nguyễn</a:t>
            </a:r>
            <a:r>
              <a:rPr lang="en-US" b="1" dirty="0" smtClean="0"/>
              <a:t> </a:t>
            </a:r>
            <a:r>
              <a:rPr lang="en-US" b="1" dirty="0" err="1" smtClean="0"/>
              <a:t>Thị</a:t>
            </a:r>
            <a:r>
              <a:rPr lang="en-US" b="1" dirty="0" smtClean="0"/>
              <a:t> L. </a:t>
            </a:r>
          </a:p>
          <a:p>
            <a:pPr>
              <a:lnSpc>
                <a:spcPct val="150000"/>
              </a:lnSpc>
            </a:pPr>
            <a:r>
              <a:rPr lang="en-US" b="1" dirty="0" err="1" smtClean="0"/>
              <a:t>Giới</a:t>
            </a:r>
            <a:r>
              <a:rPr lang="en-US" b="1" dirty="0" smtClean="0"/>
              <a:t>: </a:t>
            </a:r>
            <a:r>
              <a:rPr lang="en-US" b="1" dirty="0" err="1" smtClean="0"/>
              <a:t>Nữ</a:t>
            </a: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Địa</a:t>
            </a:r>
            <a:r>
              <a:rPr lang="en-US" b="1" dirty="0" smtClean="0"/>
              <a:t> </a:t>
            </a:r>
            <a:r>
              <a:rPr lang="en-US" b="1" dirty="0" err="1" smtClean="0"/>
              <a:t>chỉ</a:t>
            </a:r>
            <a:r>
              <a:rPr lang="en-US" b="1" dirty="0" smtClean="0"/>
              <a:t>: </a:t>
            </a:r>
            <a:r>
              <a:rPr lang="en-US" b="1" dirty="0" err="1" smtClean="0"/>
              <a:t>Khu</a:t>
            </a:r>
            <a:r>
              <a:rPr lang="en-US" b="1" dirty="0" smtClean="0"/>
              <a:t> </a:t>
            </a:r>
            <a:r>
              <a:rPr lang="en-US" b="1" dirty="0" err="1" smtClean="0"/>
              <a:t>phố</a:t>
            </a:r>
            <a:r>
              <a:rPr lang="en-US" b="1" dirty="0" smtClean="0"/>
              <a:t> 9– </a:t>
            </a:r>
            <a:r>
              <a:rPr lang="en-US" b="1" dirty="0" err="1" smtClean="0"/>
              <a:t>Lagi</a:t>
            </a:r>
            <a:r>
              <a:rPr lang="en-US" b="1" dirty="0"/>
              <a:t>-</a:t>
            </a:r>
            <a:r>
              <a:rPr lang="en-US" b="1" dirty="0" smtClean="0"/>
              <a:t> </a:t>
            </a:r>
            <a:r>
              <a:rPr lang="en-US" b="1" dirty="0" err="1" smtClean="0"/>
              <a:t>Hàm</a:t>
            </a:r>
            <a:r>
              <a:rPr lang="en-US" b="1" dirty="0" smtClean="0"/>
              <a:t> </a:t>
            </a:r>
            <a:r>
              <a:rPr lang="en-US" b="1" dirty="0" err="1" smtClean="0"/>
              <a:t>Tân</a:t>
            </a:r>
            <a:r>
              <a:rPr lang="en-US" b="1" dirty="0" smtClean="0"/>
              <a:t>– </a:t>
            </a:r>
            <a:r>
              <a:rPr lang="en-US" b="1" dirty="0" err="1" smtClean="0"/>
              <a:t>Bình</a:t>
            </a:r>
            <a:r>
              <a:rPr lang="en-US" b="1" dirty="0" smtClean="0"/>
              <a:t> </a:t>
            </a:r>
            <a:r>
              <a:rPr lang="en-US" b="1" dirty="0" err="1" smtClean="0"/>
              <a:t>Thuận</a:t>
            </a:r>
            <a:r>
              <a:rPr lang="en-US" b="1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b="1" dirty="0" err="1" smtClean="0"/>
              <a:t>Số</a:t>
            </a:r>
            <a:r>
              <a:rPr lang="en-US" b="1" dirty="0" smtClean="0"/>
              <a:t> </a:t>
            </a:r>
            <a:r>
              <a:rPr lang="en-US" b="1" dirty="0" err="1" smtClean="0"/>
              <a:t>hồ</a:t>
            </a:r>
            <a:r>
              <a:rPr lang="en-US" b="1" dirty="0" smtClean="0"/>
              <a:t> </a:t>
            </a:r>
            <a:r>
              <a:rPr lang="en-US" b="1" dirty="0" err="1" smtClean="0"/>
              <a:t>sơ</a:t>
            </a:r>
            <a:r>
              <a:rPr lang="en-US" b="1" dirty="0" smtClean="0"/>
              <a:t>: 12/25108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159000" y="622300"/>
            <a:ext cx="450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BỆNH ÁN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53401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51" y="3991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 X QUANG </a:t>
            </a:r>
            <a:r>
              <a:rPr lang="en-US" b="1" dirty="0" err="1" smtClean="0"/>
              <a:t>sau</a:t>
            </a:r>
            <a:r>
              <a:rPr lang="en-US" b="1" dirty="0" smtClean="0"/>
              <a:t> </a:t>
            </a:r>
            <a:r>
              <a:rPr lang="en-US" b="1" dirty="0" err="1" smtClean="0"/>
              <a:t>mổ</a:t>
            </a:r>
            <a:r>
              <a:rPr lang="en-US" b="1" dirty="0" smtClean="0"/>
              <a:t>: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981607" y="1128222"/>
            <a:ext cx="4967972" cy="5729781"/>
            <a:chOff x="1535047" y="1128222"/>
            <a:chExt cx="4967972" cy="5729781"/>
          </a:xfrm>
        </p:grpSpPr>
        <p:pic>
          <p:nvPicPr>
            <p:cNvPr id="5" name="Picture 4" descr="DSC01914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72" b="16928"/>
            <a:stretch/>
          </p:blipFill>
          <p:spPr>
            <a:xfrm rot="5400000">
              <a:off x="-4120" y="2667389"/>
              <a:ext cx="5729780" cy="2651446"/>
            </a:xfrm>
            <a:prstGeom prst="rect">
              <a:avLst/>
            </a:prstGeom>
          </p:spPr>
        </p:pic>
        <p:pic>
          <p:nvPicPr>
            <p:cNvPr id="6" name="Picture 5" descr="DSC01915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1" t="19564" r="2111" b="27927"/>
            <a:stretch/>
          </p:blipFill>
          <p:spPr>
            <a:xfrm rot="5400000">
              <a:off x="2465912" y="2820896"/>
              <a:ext cx="5729778" cy="23444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831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51" y="3991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KẾT QUẢ SAU 14 NGÀY</a:t>
            </a:r>
          </a:p>
        </p:txBody>
      </p:sp>
      <p:pic>
        <p:nvPicPr>
          <p:cNvPr id="2" name="Picture 1" descr="IMG_63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58" y="1241700"/>
            <a:ext cx="7256589" cy="40782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4823" y="5736225"/>
            <a:ext cx="588900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Da </a:t>
            </a:r>
            <a:r>
              <a:rPr lang="en-US" sz="3200" b="1" dirty="0" err="1" smtClean="0"/>
              <a:t>mặt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lưng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hoại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tử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lộ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xương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07352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649" y="729202"/>
            <a:ext cx="8229600" cy="3187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GHÉP DA 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err="1" smtClean="0"/>
              <a:t>Cắt</a:t>
            </a:r>
            <a:r>
              <a:rPr lang="en-US" b="1" dirty="0" smtClean="0"/>
              <a:t> </a:t>
            </a:r>
            <a:r>
              <a:rPr lang="en-US" b="1" dirty="0" err="1" smtClean="0"/>
              <a:t>lọc</a:t>
            </a:r>
            <a:r>
              <a:rPr lang="en-US" b="1" dirty="0" smtClean="0"/>
              <a:t> </a:t>
            </a:r>
            <a:r>
              <a:rPr lang="en-US" b="1" dirty="0" err="1" smtClean="0"/>
              <a:t>vết</a:t>
            </a:r>
            <a:r>
              <a:rPr lang="en-US" b="1" dirty="0" smtClean="0"/>
              <a:t> </a:t>
            </a:r>
            <a:r>
              <a:rPr lang="en-US" b="1" dirty="0" err="1" smtClean="0"/>
              <a:t>thương</a:t>
            </a:r>
            <a:endParaRPr lang="en-US" b="1" dirty="0" smtClean="0"/>
          </a:p>
          <a:p>
            <a:r>
              <a:rPr lang="en-US" b="1" dirty="0" err="1" smtClean="0"/>
              <a:t>Khâu</a:t>
            </a:r>
            <a:r>
              <a:rPr lang="en-US" b="1" dirty="0" smtClean="0"/>
              <a:t> </a:t>
            </a:r>
            <a:r>
              <a:rPr lang="en-US" b="1" dirty="0" err="1" smtClean="0"/>
              <a:t>phần</a:t>
            </a:r>
            <a:r>
              <a:rPr lang="en-US" b="1" dirty="0" smtClean="0"/>
              <a:t> </a:t>
            </a:r>
            <a:r>
              <a:rPr lang="en-US" b="1" dirty="0" err="1" smtClean="0"/>
              <a:t>mềm</a:t>
            </a:r>
            <a:r>
              <a:rPr lang="en-US" b="1" dirty="0" smtClean="0"/>
              <a:t> </a:t>
            </a:r>
            <a:r>
              <a:rPr lang="en-US" b="1" dirty="0" err="1" smtClean="0"/>
              <a:t>che</a:t>
            </a:r>
            <a:r>
              <a:rPr lang="en-US" b="1" dirty="0" smtClean="0"/>
              <a:t> </a:t>
            </a:r>
            <a:r>
              <a:rPr lang="en-US" b="1" dirty="0" err="1" smtClean="0"/>
              <a:t>xương</a:t>
            </a:r>
            <a:endParaRPr lang="en-US" b="1" dirty="0" smtClean="0"/>
          </a:p>
          <a:p>
            <a:r>
              <a:rPr lang="en-US" b="1" dirty="0" err="1" smtClean="0"/>
              <a:t>Ghép</a:t>
            </a:r>
            <a:r>
              <a:rPr lang="en-US" b="1" dirty="0" smtClean="0"/>
              <a:t> da </a:t>
            </a:r>
            <a:r>
              <a:rPr lang="en-US" b="1" dirty="0" err="1" smtClean="0"/>
              <a:t>mỏng</a:t>
            </a:r>
            <a:r>
              <a:rPr lang="en-US" b="1" dirty="0" smtClean="0"/>
              <a:t> (</a:t>
            </a:r>
            <a:r>
              <a:rPr lang="en-US" b="1" dirty="0" err="1" smtClean="0"/>
              <a:t>lấy</a:t>
            </a:r>
            <a:r>
              <a:rPr lang="en-US" b="1" dirty="0" smtClean="0"/>
              <a:t> </a:t>
            </a:r>
            <a:r>
              <a:rPr lang="en-US" b="1" dirty="0" err="1" smtClean="0"/>
              <a:t>từ</a:t>
            </a:r>
            <a:r>
              <a:rPr lang="en-US" b="1" dirty="0" smtClean="0"/>
              <a:t> da </a:t>
            </a:r>
            <a:r>
              <a:rPr lang="en-US" b="1" dirty="0" err="1" smtClean="0"/>
              <a:t>đùi</a:t>
            </a:r>
            <a:r>
              <a:rPr lang="en-US" b="1" dirty="0" smtClean="0"/>
              <a:t>)</a:t>
            </a:r>
          </a:p>
        </p:txBody>
      </p:sp>
      <p:pic>
        <p:nvPicPr>
          <p:cNvPr id="4" name="Picture 3" descr="IMG_63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83" y="3916988"/>
            <a:ext cx="5233117" cy="2941012"/>
          </a:xfrm>
          <a:prstGeom prst="rect">
            <a:avLst/>
          </a:prstGeom>
        </p:spPr>
      </p:pic>
      <p:pic>
        <p:nvPicPr>
          <p:cNvPr id="5" name="Picture 4" descr="IMG_634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24367" r="13100" b="11094"/>
          <a:stretch/>
        </p:blipFill>
        <p:spPr>
          <a:xfrm>
            <a:off x="0" y="3916988"/>
            <a:ext cx="4409773" cy="2941012"/>
          </a:xfrm>
          <a:prstGeom prst="rect">
            <a:avLst/>
          </a:prstGeom>
        </p:spPr>
      </p:pic>
      <p:pic>
        <p:nvPicPr>
          <p:cNvPr id="7" name="Picture 6" descr="IMG_6333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8" t="8107" b="12550"/>
          <a:stretch/>
        </p:blipFill>
        <p:spPr>
          <a:xfrm>
            <a:off x="4200449" y="0"/>
            <a:ext cx="4943551" cy="247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2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04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" b="-877"/>
          <a:stretch/>
        </p:blipFill>
        <p:spPr>
          <a:xfrm rot="5400000">
            <a:off x="1258046" y="943188"/>
            <a:ext cx="6777922" cy="5051702"/>
          </a:xfrm>
        </p:spPr>
      </p:pic>
    </p:spTree>
    <p:extLst>
      <p:ext uri="{BB962C8B-B14F-4D97-AF65-F5344CB8AC3E}">
        <p14:creationId xmlns:p14="http://schemas.microsoft.com/office/powerpoint/2010/main" val="145522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51" y="3991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KẾT QUẢ SAU 6 TUẦN: </a:t>
            </a:r>
          </a:p>
        </p:txBody>
      </p:sp>
      <p:pic>
        <p:nvPicPr>
          <p:cNvPr id="2" name="Picture 1" descr="DSC0191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40" b="20623"/>
          <a:stretch/>
        </p:blipFill>
        <p:spPr>
          <a:xfrm>
            <a:off x="508000" y="2665740"/>
            <a:ext cx="8128000" cy="242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2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51" y="20370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KẾT QUẢ SAU 9 THÁNG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88617" y="935103"/>
            <a:ext cx="4256269" cy="4918011"/>
            <a:chOff x="3907394" y="399100"/>
            <a:chExt cx="4931527" cy="5874009"/>
          </a:xfrm>
        </p:grpSpPr>
        <p:pic>
          <p:nvPicPr>
            <p:cNvPr id="5" name="Picture 4" descr="DSC02503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48" b="25591"/>
            <a:stretch/>
          </p:blipFill>
          <p:spPr>
            <a:xfrm rot="5400000">
              <a:off x="4625147" y="2059333"/>
              <a:ext cx="5840455" cy="2587093"/>
            </a:xfrm>
            <a:prstGeom prst="rect">
              <a:avLst/>
            </a:prstGeom>
          </p:spPr>
        </p:pic>
        <p:pic>
          <p:nvPicPr>
            <p:cNvPr id="7" name="Picture 6" descr="DSC02502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693" r="2116" b="21318"/>
            <a:stretch/>
          </p:blipFill>
          <p:spPr>
            <a:xfrm rot="5400000">
              <a:off x="2275349" y="2031145"/>
              <a:ext cx="5874009" cy="260991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539807" y="6127015"/>
            <a:ext cx="489819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X </a:t>
            </a:r>
            <a:r>
              <a:rPr lang="en-US" sz="3200" b="1" dirty="0" err="1" smtClean="0"/>
              <a:t>Quang</a:t>
            </a:r>
            <a:r>
              <a:rPr lang="en-US" sz="3200" b="1" dirty="0" smtClean="0"/>
              <a:t>: </a:t>
            </a:r>
            <a:r>
              <a:rPr lang="en-US" sz="3200" b="1" dirty="0" err="1" smtClean="0"/>
              <a:t>Lành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xương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07352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856872" y="905836"/>
            <a:ext cx="7263473" cy="5533461"/>
            <a:chOff x="507998" y="1324538"/>
            <a:chExt cx="7263473" cy="5533461"/>
          </a:xfrm>
        </p:grpSpPr>
        <p:pic>
          <p:nvPicPr>
            <p:cNvPr id="2" name="Picture 1" descr="DSC02489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261" r="13194" b="34131"/>
            <a:stretch/>
          </p:blipFill>
          <p:spPr>
            <a:xfrm>
              <a:off x="507999" y="1324538"/>
              <a:ext cx="7263471" cy="2485655"/>
            </a:xfrm>
            <a:prstGeom prst="rect">
              <a:avLst/>
            </a:prstGeom>
          </p:spPr>
        </p:pic>
        <p:pic>
          <p:nvPicPr>
            <p:cNvPr id="4" name="Picture 3" descr="DSC02495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28" t="16645" b="36878"/>
            <a:stretch/>
          </p:blipFill>
          <p:spPr>
            <a:xfrm>
              <a:off x="507998" y="3810192"/>
              <a:ext cx="7263473" cy="30478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950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249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0" t="4282" r="15770"/>
          <a:stretch/>
        </p:blipFill>
        <p:spPr>
          <a:xfrm>
            <a:off x="5609902" y="0"/>
            <a:ext cx="3534098" cy="6235067"/>
          </a:xfrm>
          <a:prstGeom prst="rect">
            <a:avLst/>
          </a:prstGeom>
        </p:spPr>
      </p:pic>
      <p:pic>
        <p:nvPicPr>
          <p:cNvPr id="4" name="Picture 3" descr="DSC0249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9" t="19851" b="39855"/>
          <a:stretch/>
        </p:blipFill>
        <p:spPr>
          <a:xfrm>
            <a:off x="-1" y="4117243"/>
            <a:ext cx="7440323" cy="27407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0341" y="627350"/>
            <a:ext cx="489819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Gấp</a:t>
            </a:r>
            <a:r>
              <a:rPr lang="en-US" sz="3200" b="1" dirty="0" smtClean="0"/>
              <a:t> - </a:t>
            </a:r>
            <a:r>
              <a:rPr lang="en-US" sz="3200" b="1" dirty="0" err="1" smtClean="0"/>
              <a:t>duỗi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khuỷu</a:t>
            </a:r>
            <a:endParaRPr lang="en-US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75950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433" y="990925"/>
            <a:ext cx="9120544" cy="4438249"/>
            <a:chOff x="14433" y="1242151"/>
            <a:chExt cx="9120544" cy="4438249"/>
          </a:xfrm>
        </p:grpSpPr>
        <p:pic>
          <p:nvPicPr>
            <p:cNvPr id="2" name="Picture 1" descr="DSC02478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73" t="6571" r="17392" b="20624"/>
            <a:stretch/>
          </p:blipFill>
          <p:spPr>
            <a:xfrm flipH="1">
              <a:off x="14433" y="1242152"/>
              <a:ext cx="4834469" cy="4438248"/>
            </a:xfrm>
            <a:prstGeom prst="rect">
              <a:avLst/>
            </a:prstGeom>
          </p:spPr>
        </p:pic>
        <p:pic>
          <p:nvPicPr>
            <p:cNvPr id="4" name="Picture 3" descr="DSC02481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27" t="16874" r="25078" b="17188"/>
            <a:stretch/>
          </p:blipFill>
          <p:spPr>
            <a:xfrm>
              <a:off x="4993209" y="1242151"/>
              <a:ext cx="4141768" cy="443824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153826" y="5959532"/>
            <a:ext cx="489819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Sấp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ngửa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cẳng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tay</a:t>
            </a:r>
            <a:endParaRPr lang="en-US" sz="32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50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" y="1075538"/>
            <a:ext cx="9168420" cy="4004720"/>
            <a:chOff x="1" y="1675679"/>
            <a:chExt cx="9168420" cy="4004720"/>
          </a:xfrm>
        </p:grpSpPr>
        <p:pic>
          <p:nvPicPr>
            <p:cNvPr id="2" name="Picture 1" descr="DSC02486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80" t="6113" r="23667" b="16730"/>
            <a:stretch/>
          </p:blipFill>
          <p:spPr>
            <a:xfrm>
              <a:off x="1" y="1675679"/>
              <a:ext cx="4384430" cy="4004719"/>
            </a:xfrm>
            <a:prstGeom prst="rect">
              <a:avLst/>
            </a:prstGeom>
          </p:spPr>
        </p:pic>
        <p:pic>
          <p:nvPicPr>
            <p:cNvPr id="4" name="Picture 3" descr="DSC02488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05" t="19622" r="23265" b="17875"/>
            <a:stretch/>
          </p:blipFill>
          <p:spPr>
            <a:xfrm>
              <a:off x="4381862" y="1675680"/>
              <a:ext cx="4786559" cy="400471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056141" y="5834627"/>
            <a:ext cx="489819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Gấp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duỗi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cổ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tay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75950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7900"/>
            <a:ext cx="8229600" cy="5334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sz="4100" b="1" dirty="0" err="1" smtClean="0"/>
              <a:t>Bệnh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sử</a:t>
            </a:r>
            <a:r>
              <a:rPr lang="en-US" sz="4100" b="1" dirty="0" smtClean="0"/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100" b="1" dirty="0"/>
              <a:t>	</a:t>
            </a:r>
            <a:r>
              <a:rPr lang="en-US" sz="4100" b="1" dirty="0" smtClean="0"/>
              <a:t>	</a:t>
            </a:r>
            <a:r>
              <a:rPr lang="en-US" sz="4100" b="1" dirty="0" err="1" smtClean="0"/>
              <a:t>Lúc</a:t>
            </a:r>
            <a:r>
              <a:rPr lang="en-US" sz="4100" b="1" dirty="0" smtClean="0"/>
              <a:t> 6g </a:t>
            </a:r>
            <a:r>
              <a:rPr lang="en-US" sz="4100" b="1" dirty="0" err="1" smtClean="0"/>
              <a:t>ngày</a:t>
            </a:r>
            <a:r>
              <a:rPr lang="en-US" sz="4100" b="1" dirty="0" smtClean="0"/>
              <a:t> 23/8/2012 </a:t>
            </a:r>
            <a:r>
              <a:rPr lang="en-US" sz="4100" b="1" dirty="0" err="1" smtClean="0"/>
              <a:t>Bn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bị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cuốn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toàn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bộ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tay</a:t>
            </a:r>
            <a:r>
              <a:rPr lang="en-US" sz="4100" b="1" dirty="0" smtClean="0"/>
              <a:t> (P) </a:t>
            </a:r>
            <a:r>
              <a:rPr lang="en-US" sz="4100" b="1" dirty="0" err="1" smtClean="0"/>
              <a:t>vào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máy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xây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đá</a:t>
            </a:r>
            <a:endParaRPr lang="en-US" sz="4100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4100" b="1" dirty="0"/>
              <a:t> </a:t>
            </a:r>
            <a:r>
              <a:rPr lang="en-US" sz="4100" b="1" dirty="0" smtClean="0"/>
              <a:t>       </a:t>
            </a:r>
            <a:r>
              <a:rPr lang="en-US" sz="4100" b="1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4100" b="1" dirty="0" smtClean="0"/>
              <a:t>BV </a:t>
            </a:r>
            <a:r>
              <a:rPr lang="en-US" sz="4100" b="1" dirty="0" err="1" smtClean="0"/>
              <a:t>Thị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xã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Lagi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sơ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cứu</a:t>
            </a:r>
            <a:r>
              <a:rPr lang="en-US" sz="4100" b="1" dirty="0" smtClean="0"/>
              <a:t>: </a:t>
            </a:r>
            <a:r>
              <a:rPr lang="en-US" sz="4100" b="1" dirty="0" err="1" smtClean="0"/>
              <a:t>nẹp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gỗ</a:t>
            </a:r>
            <a:r>
              <a:rPr lang="en-US" sz="4100" b="1" dirty="0" smtClean="0"/>
              <a:t>, </a:t>
            </a:r>
            <a:r>
              <a:rPr lang="en-US" sz="4100" b="1" dirty="0" err="1" smtClean="0"/>
              <a:t>dịch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truyền</a:t>
            </a:r>
            <a:r>
              <a:rPr lang="en-US" sz="4100" b="1" dirty="0" smtClean="0"/>
              <a:t>, </a:t>
            </a:r>
            <a:r>
              <a:rPr lang="en-US" sz="4100" b="1" dirty="0" err="1" smtClean="0"/>
              <a:t>giảm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đau</a:t>
            </a:r>
            <a:endParaRPr lang="en-US" sz="41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4100" b="1" dirty="0"/>
              <a:t>	 </a:t>
            </a:r>
            <a:r>
              <a:rPr lang="en-US" sz="4100" b="1" dirty="0" smtClean="0"/>
              <a:t> </a:t>
            </a:r>
            <a:r>
              <a:rPr lang="en-US" sz="4100" b="1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4100" b="1" dirty="0" err="1" smtClean="0"/>
              <a:t>chuyển</a:t>
            </a:r>
            <a:r>
              <a:rPr lang="en-US" sz="4100" b="1" dirty="0" smtClean="0"/>
              <a:t> BV CTCH TPHCM</a:t>
            </a:r>
          </a:p>
          <a:p>
            <a:pPr>
              <a:lnSpc>
                <a:spcPct val="150000"/>
              </a:lnSpc>
            </a:pPr>
            <a:r>
              <a:rPr lang="en-US" sz="4100" b="1" dirty="0" err="1" smtClean="0"/>
              <a:t>Thời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gian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nhập</a:t>
            </a:r>
            <a:r>
              <a:rPr lang="en-US" sz="4100" b="1" dirty="0" smtClean="0"/>
              <a:t> </a:t>
            </a:r>
            <a:r>
              <a:rPr lang="en-US" sz="4100" b="1" dirty="0" err="1" smtClean="0"/>
              <a:t>viện</a:t>
            </a:r>
            <a:r>
              <a:rPr lang="en-US" sz="4100" b="1" dirty="0" smtClean="0"/>
              <a:t>: 12g15p </a:t>
            </a:r>
            <a:r>
              <a:rPr lang="en-US" sz="4100" b="1" dirty="0" err="1" smtClean="0"/>
              <a:t>ngày</a:t>
            </a:r>
            <a:r>
              <a:rPr lang="en-US" sz="4100" b="1" dirty="0" smtClean="0"/>
              <a:t> 23/8/2012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29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70894" y="75017"/>
            <a:ext cx="6096194" cy="5964862"/>
            <a:chOff x="3047806" y="879181"/>
            <a:chExt cx="6096194" cy="5964862"/>
          </a:xfrm>
        </p:grpSpPr>
        <p:pic>
          <p:nvPicPr>
            <p:cNvPr id="2" name="Picture 1" descr="DSC02494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89" t="20766" b="21768"/>
            <a:stretch/>
          </p:blipFill>
          <p:spPr>
            <a:xfrm>
              <a:off x="3047806" y="879181"/>
              <a:ext cx="6096194" cy="3243295"/>
            </a:xfrm>
            <a:prstGeom prst="rect">
              <a:avLst/>
            </a:prstGeom>
          </p:spPr>
        </p:pic>
        <p:pic>
          <p:nvPicPr>
            <p:cNvPr id="4" name="Picture 3" descr="DSC02496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12" t="27973" r="25237" b="41580"/>
            <a:stretch/>
          </p:blipFill>
          <p:spPr>
            <a:xfrm>
              <a:off x="3047806" y="4122476"/>
              <a:ext cx="6096194" cy="2721567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623537" y="6168885"/>
            <a:ext cx="489819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Gấp</a:t>
            </a:r>
            <a:r>
              <a:rPr lang="en-US" sz="3200" b="1" dirty="0" smtClean="0"/>
              <a:t> – </a:t>
            </a:r>
            <a:r>
              <a:rPr lang="en-US" sz="3200" b="1" dirty="0" err="1" smtClean="0"/>
              <a:t>Duỗi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ngón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tay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75950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0249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0" t="27635"/>
          <a:stretch/>
        </p:blipFill>
        <p:spPr>
          <a:xfrm>
            <a:off x="1716462" y="1577114"/>
            <a:ext cx="5579860" cy="4411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6398" y="6127015"/>
            <a:ext cx="743235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Bn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có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thể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viết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sử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dụng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bàn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tay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linh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hoạt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8325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 err="1" smtClean="0"/>
              <a:t>Biên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độ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vận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động</a:t>
            </a:r>
            <a:endParaRPr lang="en-US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868671"/>
              </p:ext>
            </p:extLst>
          </p:nvPr>
        </p:nvGraphicFramePr>
        <p:xfrm>
          <a:off x="457200" y="2103438"/>
          <a:ext cx="7950200" cy="2298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1917700"/>
                <a:gridCol w="1993900"/>
              </a:tblGrid>
              <a:tr h="46990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TAY BỆNH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TAY LÀNH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GẤP-DUỖI KHUỶU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135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135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SẤP-NGỬA CẲNG TAY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-90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-90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GẤP-DUỖI CỔ TAY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-85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75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-90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NGHIÊNG QUAY-NGHIÊNG TRỤ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-30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-0</a:t>
                      </a:r>
                      <a:r>
                        <a:rPr lang="en-US" sz="2400" baseline="30000" dirty="0" smtClean="0"/>
                        <a:t>0</a:t>
                      </a:r>
                      <a:r>
                        <a:rPr lang="en-US" sz="2400" dirty="0" smtClean="0"/>
                        <a:t>-35</a:t>
                      </a:r>
                      <a:r>
                        <a:rPr lang="en-US" sz="2400" baseline="300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253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ChangeArrowheads="1"/>
          </p:cNvSpPr>
          <p:nvPr/>
        </p:nvSpPr>
        <p:spPr bwMode="auto">
          <a:xfrm>
            <a:off x="381000" y="1524000"/>
            <a:ext cx="93027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rgbClr val="0F6FC6"/>
              </a:buClr>
            </a:pPr>
            <a:r>
              <a:rPr lang="en-US" sz="3200" b="1">
                <a:solidFill>
                  <a:srgbClr val="000000"/>
                </a:solidFill>
                <a:latin typeface="VNI-Helve-Condense" charset="0"/>
              </a:rPr>
              <a:t>	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82168"/>
              </p:ext>
            </p:extLst>
          </p:nvPr>
        </p:nvGraphicFramePr>
        <p:xfrm>
          <a:off x="622300" y="1524000"/>
          <a:ext cx="7480300" cy="2971800"/>
        </p:xfrm>
        <a:graphic>
          <a:graphicData uri="http://schemas.openxmlformats.org/drawingml/2006/table">
            <a:tbl>
              <a:tblPr/>
              <a:tblGrid>
                <a:gridCol w="2204017"/>
                <a:gridCol w="1025480"/>
                <a:gridCol w="2212366"/>
                <a:gridCol w="2038437"/>
              </a:tblGrid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Keát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quaû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Laønh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xöông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Gaäp-Duoãi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khuyûu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/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coå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tay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Saáp-Ngöûa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Caúng tay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Raát toát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AA5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+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Mất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&lt; 10</a:t>
                      </a:r>
                      <a:r>
                        <a:rPr kumimoji="0" lang="en-US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o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Mất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&lt; 25</a:t>
                      </a:r>
                      <a:r>
                        <a:rPr kumimoji="0" lang="en-US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o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Haøi loøng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AA5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+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Mất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&lt; 20</a:t>
                      </a:r>
                      <a:r>
                        <a:rPr kumimoji="0" lang="en-US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o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Mất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&lt; 50</a:t>
                      </a:r>
                      <a:r>
                        <a:rPr kumimoji="0" lang="en-US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o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Khoâng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haøi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loøng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AA5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+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Mất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&lt; 30 </a:t>
                      </a:r>
                      <a:r>
                        <a:rPr kumimoji="0" lang="en-US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o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Mất &gt; 50</a:t>
                      </a:r>
                      <a:r>
                        <a:rPr kumimoji="0" lang="en-US" sz="20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o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Thaát baïi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AA57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Khoâng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laønh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xöông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hoaëc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vieâm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xöông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Helve-Condense" charset="0"/>
                        <a:ea typeface="SimSun" charset="0"/>
                        <a:cs typeface="Times New Roman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CF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381000" y="452438"/>
            <a:ext cx="8229600" cy="155416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 err="1" smtClean="0"/>
              <a:t>Đánh</a:t>
            </a:r>
            <a:r>
              <a:rPr lang="en-US" sz="4000" dirty="0" smtClean="0"/>
              <a:t> </a:t>
            </a:r>
            <a:r>
              <a:rPr lang="en-US" sz="4000" dirty="0" err="1" smtClean="0"/>
              <a:t>giá</a:t>
            </a:r>
            <a:r>
              <a:rPr lang="en-US" sz="4000" dirty="0" smtClean="0"/>
              <a:t> </a:t>
            </a:r>
            <a:r>
              <a:rPr lang="en-US" sz="4000" dirty="0" err="1" smtClean="0"/>
              <a:t>chức</a:t>
            </a:r>
            <a:r>
              <a:rPr lang="en-US" sz="4000" dirty="0" smtClean="0"/>
              <a:t> </a:t>
            </a:r>
            <a:r>
              <a:rPr lang="en-US" sz="4000" dirty="0" err="1" smtClean="0"/>
              <a:t>năng</a:t>
            </a:r>
            <a:r>
              <a:rPr lang="en-US" sz="4000" dirty="0" smtClean="0"/>
              <a:t> </a:t>
            </a:r>
            <a:r>
              <a:rPr lang="en-US" sz="4000" dirty="0" err="1" smtClean="0"/>
              <a:t>theo</a:t>
            </a:r>
            <a:r>
              <a:rPr lang="en-US" sz="4000" dirty="0" smtClean="0"/>
              <a:t> Anderson</a:t>
            </a:r>
            <a:r>
              <a:rPr lang="en-US" sz="4000" dirty="0"/>
              <a:t>:</a:t>
            </a:r>
            <a:endParaRPr lang="en-US" sz="4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22300" y="5029200"/>
            <a:ext cx="7988300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/>
              <a:t>BN </a:t>
            </a:r>
            <a:r>
              <a:rPr lang="en-US" sz="3200" b="1" dirty="0" err="1" smtClean="0"/>
              <a:t>trở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về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công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việc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trước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đây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en-US" sz="3200" b="1" dirty="0" err="1" smtClean="0"/>
              <a:t>Mức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độ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hài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lòng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của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bệnh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nhân</a:t>
            </a:r>
            <a:r>
              <a:rPr lang="en-US" sz="3200" b="1" dirty="0" smtClean="0"/>
              <a:t>: </a:t>
            </a:r>
            <a:r>
              <a:rPr lang="en-US" sz="3200" b="1" dirty="0" err="1" smtClean="0"/>
              <a:t>Rất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hài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lòng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12710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0249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0" t="27635"/>
          <a:stretch/>
        </p:blipFill>
        <p:spPr>
          <a:xfrm>
            <a:off x="2553761" y="4379982"/>
            <a:ext cx="3134378" cy="247801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4496991" y="3810193"/>
            <a:ext cx="4647009" cy="3047807"/>
            <a:chOff x="-1" y="0"/>
            <a:chExt cx="9144001" cy="6858001"/>
          </a:xfrm>
        </p:grpSpPr>
        <p:pic>
          <p:nvPicPr>
            <p:cNvPr id="9" name="Picture 8" descr="DSC02491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40" t="4282" r="15770"/>
            <a:stretch/>
          </p:blipFill>
          <p:spPr>
            <a:xfrm>
              <a:off x="5609902" y="0"/>
              <a:ext cx="3534098" cy="6235067"/>
            </a:xfrm>
            <a:prstGeom prst="rect">
              <a:avLst/>
            </a:prstGeom>
          </p:spPr>
        </p:pic>
        <p:pic>
          <p:nvPicPr>
            <p:cNvPr id="10" name="Picture 9" descr="DSC02492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59" t="19851" b="39855"/>
            <a:stretch/>
          </p:blipFill>
          <p:spPr>
            <a:xfrm>
              <a:off x="-1" y="4117243"/>
              <a:ext cx="7440323" cy="274075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-11642" y="4214940"/>
            <a:ext cx="2565403" cy="2643060"/>
            <a:chOff x="3047806" y="879181"/>
            <a:chExt cx="6096194" cy="5964862"/>
          </a:xfrm>
        </p:grpSpPr>
        <p:pic>
          <p:nvPicPr>
            <p:cNvPr id="12" name="Picture 11" descr="DSC02494.JP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89" t="20766" b="21768"/>
            <a:stretch/>
          </p:blipFill>
          <p:spPr>
            <a:xfrm>
              <a:off x="3047806" y="879181"/>
              <a:ext cx="6096194" cy="3243295"/>
            </a:xfrm>
            <a:prstGeom prst="rect">
              <a:avLst/>
            </a:prstGeom>
          </p:spPr>
        </p:pic>
        <p:pic>
          <p:nvPicPr>
            <p:cNvPr id="13" name="Picture 12" descr="DSC02496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12" t="27973" r="25237" b="41580"/>
            <a:stretch/>
          </p:blipFill>
          <p:spPr>
            <a:xfrm>
              <a:off x="3047806" y="4122476"/>
              <a:ext cx="6096194" cy="2721567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4507458" y="13956"/>
            <a:ext cx="4647008" cy="2121424"/>
            <a:chOff x="1" y="1675680"/>
            <a:chExt cx="9168420" cy="4004719"/>
          </a:xfrm>
        </p:grpSpPr>
        <p:pic>
          <p:nvPicPr>
            <p:cNvPr id="15" name="Picture 14" descr="DSC02486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80" t="6113" r="23667" b="16730"/>
            <a:stretch/>
          </p:blipFill>
          <p:spPr>
            <a:xfrm>
              <a:off x="1" y="1675680"/>
              <a:ext cx="4384431" cy="4004718"/>
            </a:xfrm>
            <a:prstGeom prst="rect">
              <a:avLst/>
            </a:prstGeom>
          </p:spPr>
        </p:pic>
        <p:pic>
          <p:nvPicPr>
            <p:cNvPr id="16" name="Picture 15" descr="DSC02488.JP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05" t="19622" r="23265" b="17875"/>
            <a:stretch/>
          </p:blipFill>
          <p:spPr>
            <a:xfrm>
              <a:off x="4381863" y="1675682"/>
              <a:ext cx="4786558" cy="4004717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-27151" y="27913"/>
            <a:ext cx="4524142" cy="2121426"/>
            <a:chOff x="14433" y="1242151"/>
            <a:chExt cx="9120544" cy="4438249"/>
          </a:xfrm>
        </p:grpSpPr>
        <p:pic>
          <p:nvPicPr>
            <p:cNvPr id="18" name="Picture 17" descr="DSC02478.JP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73" t="6571" r="17392" b="20624"/>
            <a:stretch/>
          </p:blipFill>
          <p:spPr>
            <a:xfrm flipH="1">
              <a:off x="14433" y="1242152"/>
              <a:ext cx="4834469" cy="4438248"/>
            </a:xfrm>
            <a:prstGeom prst="rect">
              <a:avLst/>
            </a:prstGeom>
          </p:spPr>
        </p:pic>
        <p:pic>
          <p:nvPicPr>
            <p:cNvPr id="19" name="Picture 18" descr="DSC02481.JPG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27" t="16874" r="25078" b="17188"/>
            <a:stretch/>
          </p:blipFill>
          <p:spPr>
            <a:xfrm>
              <a:off x="4993209" y="1242151"/>
              <a:ext cx="4141768" cy="4438249"/>
            </a:xfrm>
            <a:prstGeom prst="rect">
              <a:avLst/>
            </a:prstGeom>
          </p:spPr>
        </p:pic>
      </p:grpSp>
      <p:pic>
        <p:nvPicPr>
          <p:cNvPr id="20" name="Picture 19" descr="DSC01399.JPG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150" b="9234"/>
          <a:stretch/>
        </p:blipFill>
        <p:spPr>
          <a:xfrm>
            <a:off x="-11642" y="2149339"/>
            <a:ext cx="4924967" cy="2230642"/>
          </a:xfrm>
          <a:prstGeom prst="rect">
            <a:avLst/>
          </a:prstGeom>
        </p:spPr>
      </p:pic>
      <p:pic>
        <p:nvPicPr>
          <p:cNvPr id="21" name="Picture 20" descr="DSC01397.JPG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15039" r="16062" b="22884"/>
          <a:stretch/>
        </p:blipFill>
        <p:spPr>
          <a:xfrm>
            <a:off x="4913325" y="2152598"/>
            <a:ext cx="4230675" cy="22273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12837" y="4379982"/>
            <a:ext cx="2135124" cy="146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46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63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BÀN LUẬN</a:t>
            </a:r>
            <a:endParaRPr lang="en-US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52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30718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12" descr="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019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3" descr="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4000500"/>
            <a:ext cx="35528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5" descr="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3048000" cy="320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7" descr="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97"/>
          <a:stretch>
            <a:fillRect/>
          </a:stretch>
        </p:blipFill>
        <p:spPr bwMode="auto">
          <a:xfrm>
            <a:off x="3200400" y="3810000"/>
            <a:ext cx="236220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6" descr="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0"/>
            <a:ext cx="2478088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urved Left Arrow 18"/>
          <p:cNvSpPr/>
          <p:nvPr/>
        </p:nvSpPr>
        <p:spPr>
          <a:xfrm>
            <a:off x="6934200" y="4648200"/>
            <a:ext cx="685800" cy="4572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0" y="-838200"/>
            <a:ext cx="9525000" cy="8229600"/>
            <a:chOff x="0" y="-838200"/>
            <a:chExt cx="9525000" cy="8229600"/>
          </a:xfrm>
        </p:grpSpPr>
        <p:sp>
          <p:nvSpPr>
            <p:cNvPr id="23" name="Explosion 1 22"/>
            <p:cNvSpPr/>
            <p:nvPr/>
          </p:nvSpPr>
          <p:spPr>
            <a:xfrm>
              <a:off x="0" y="-838200"/>
              <a:ext cx="9525000" cy="8229600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pic>
          <p:nvPicPr>
            <p:cNvPr id="18443" name="Picture 14" descr="6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0824" y="1345907"/>
              <a:ext cx="3251375" cy="368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3" name="Text Box 5"/>
          <p:cNvSpPr txBox="1">
            <a:spLocks noChangeArrowheads="1"/>
          </p:cNvSpPr>
          <p:nvPr/>
        </p:nvSpPr>
        <p:spPr bwMode="auto">
          <a:xfrm>
            <a:off x="1206500" y="5410200"/>
            <a:ext cx="7200900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6000" b="1" dirty="0">
                <a:solidFill>
                  <a:srgbClr val="FFFF00"/>
                </a:solidFill>
                <a:latin typeface="VNI-Helve-Condense" charset="0"/>
                <a:sym typeface="Wingdings" charset="0"/>
              </a:rPr>
              <a:t>TAI NAÏN LAO ÑOÄNG</a:t>
            </a:r>
          </a:p>
        </p:txBody>
      </p:sp>
    </p:spTree>
    <p:extLst>
      <p:ext uri="{BB962C8B-B14F-4D97-AF65-F5344CB8AC3E}">
        <p14:creationId xmlns:p14="http://schemas.microsoft.com/office/powerpoint/2010/main" val="27058506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0" descr="tnld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/>
          <a:stretch>
            <a:fillRect/>
          </a:stretch>
        </p:blipFill>
        <p:spPr bwMode="auto">
          <a:xfrm rot="5400000">
            <a:off x="5861450" y="-1078101"/>
            <a:ext cx="2198805" cy="431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26" descr="gay nat 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22014" r="20261" b="20259"/>
          <a:stretch>
            <a:fillRect/>
          </a:stretch>
        </p:blipFill>
        <p:spPr bwMode="auto">
          <a:xfrm>
            <a:off x="19050" y="4647460"/>
            <a:ext cx="59626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SC0034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7" r="20690" b="13965"/>
          <a:stretch/>
        </p:blipFill>
        <p:spPr>
          <a:xfrm>
            <a:off x="6578600" y="2239908"/>
            <a:ext cx="2540412" cy="4618091"/>
          </a:xfrm>
          <a:prstGeom prst="rect">
            <a:avLst/>
          </a:prstGeom>
        </p:spPr>
      </p:pic>
      <p:pic>
        <p:nvPicPr>
          <p:cNvPr id="3" name="Picture 2" descr="IMG_0601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30" t="5000" r="22893"/>
          <a:stretch/>
        </p:blipFill>
        <p:spPr>
          <a:xfrm rot="16200000">
            <a:off x="1596162" y="-1602586"/>
            <a:ext cx="2584451" cy="57896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/>
          <a:srcRect l="7778" t="36260" r="21111" b="31870"/>
          <a:stretch/>
        </p:blipFill>
        <p:spPr>
          <a:xfrm>
            <a:off x="-90506" y="2597821"/>
            <a:ext cx="6123006" cy="2049639"/>
          </a:xfrm>
          <a:prstGeom prst="rect">
            <a:avLst/>
          </a:prstGeom>
        </p:spPr>
      </p:pic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298700" y="2584450"/>
            <a:ext cx="4521200" cy="14342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4800" b="1" dirty="0" smtClean="0">
                <a:solidFill>
                  <a:srgbClr val="0000FF"/>
                </a:solidFill>
                <a:latin typeface="+mj-lt"/>
                <a:sym typeface="Wingdings" charset="0"/>
              </a:rPr>
              <a:t>GÃY HỞ ĐỘ III CHI TRÊN</a:t>
            </a:r>
            <a:endParaRPr lang="en-US" sz="4800" b="1" dirty="0">
              <a:solidFill>
                <a:srgbClr val="0000FF"/>
              </a:solidFill>
              <a:latin typeface="+mj-lt"/>
              <a:sym typeface="Wingding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315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" y="9017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GÃY HỞ ĐỘ III CHI TRÊN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2159000"/>
            <a:ext cx="7454900" cy="393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b="1" dirty="0" err="1" smtClean="0"/>
              <a:t>Việt</a:t>
            </a:r>
            <a:r>
              <a:rPr lang="en-US" sz="3600" b="1" dirty="0" smtClean="0"/>
              <a:t> Nam </a:t>
            </a:r>
            <a:r>
              <a:rPr lang="en-US" sz="3600" b="1" dirty="0" err="1" smtClean="0"/>
              <a:t>rất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khác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với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nước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ngoài</a:t>
            </a:r>
            <a:r>
              <a:rPr lang="en-US" sz="3600" b="1" dirty="0" smtClean="0"/>
              <a:t>:</a:t>
            </a:r>
          </a:p>
          <a:p>
            <a:pPr marL="571500" indent="-571500">
              <a:lnSpc>
                <a:spcPct val="140000"/>
              </a:lnSpc>
              <a:buFont typeface="Arial"/>
              <a:buChar char="•"/>
            </a:pPr>
            <a:r>
              <a:rPr lang="en-US" sz="3600" b="1" dirty="0" err="1" smtClean="0"/>
              <a:t>Số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lượng</a:t>
            </a:r>
            <a:endParaRPr lang="en-US" sz="3600" b="1" dirty="0" smtClean="0"/>
          </a:p>
          <a:p>
            <a:pPr marL="571500" indent="-571500">
              <a:lnSpc>
                <a:spcPct val="140000"/>
              </a:lnSpc>
              <a:buFont typeface="Arial"/>
              <a:buChar char="•"/>
            </a:pPr>
            <a:r>
              <a:rPr lang="en-US" sz="3600" b="1" dirty="0" err="1" smtClean="0"/>
              <a:t>Độ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phức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tạp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vết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thương</a:t>
            </a:r>
            <a:endParaRPr lang="en-US" sz="3600" b="1" dirty="0" smtClean="0"/>
          </a:p>
          <a:p>
            <a:pPr marL="571500" indent="-571500">
              <a:lnSpc>
                <a:spcPct val="140000"/>
              </a:lnSpc>
              <a:buFont typeface="Arial"/>
              <a:buChar char="•"/>
            </a:pPr>
            <a:r>
              <a:rPr lang="en-US" sz="3600" b="1" dirty="0" err="1" smtClean="0"/>
              <a:t>Độ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vấy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bẩn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của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vết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thương</a:t>
            </a:r>
            <a:endParaRPr lang="en-US" sz="3600" b="1" dirty="0" smtClean="0"/>
          </a:p>
          <a:p>
            <a:pPr marL="571500" indent="-571500">
              <a:lnSpc>
                <a:spcPct val="140000"/>
              </a:lnSpc>
              <a:buFont typeface="Arial"/>
              <a:buChar char="•"/>
            </a:pPr>
            <a:r>
              <a:rPr lang="en-US" sz="3600" b="1" dirty="0" err="1" smtClean="0"/>
              <a:t>Sơ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cứu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sau</a:t>
            </a:r>
            <a:r>
              <a:rPr lang="en-US" sz="3600" b="1" dirty="0" smtClean="0"/>
              <a:t> tai </a:t>
            </a:r>
            <a:r>
              <a:rPr lang="en-US" sz="3600" b="1" dirty="0" err="1" smtClean="0"/>
              <a:t>nạn</a:t>
            </a:r>
            <a:r>
              <a:rPr lang="en-US" sz="3600" b="1" dirty="0" smtClean="0"/>
              <a:t>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72404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2" descr="IMG_544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1800"/>
            <a:ext cx="434340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228600" y="609600"/>
            <a:ext cx="914400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solidFill>
                  <a:srgbClr val="0B5395"/>
                </a:solidFill>
                <a:latin typeface="VNI-Helve-Condense" charset="0"/>
              </a:rPr>
              <a:t>PHAÂN ÑOÄ GAÕY HÔÛ – Gustilo&amp; Anderson</a:t>
            </a:r>
          </a:p>
        </p:txBody>
      </p:sp>
      <p:pic>
        <p:nvPicPr>
          <p:cNvPr id="30723" name="Picture 3" descr="gay ho do 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0" b="18730"/>
          <a:stretch>
            <a:fillRect/>
          </a:stretch>
        </p:blipFill>
        <p:spPr bwMode="auto">
          <a:xfrm>
            <a:off x="0" y="1371600"/>
            <a:ext cx="4530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8" descr="TRUOC M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8" t="32562" b="21689"/>
          <a:stretch>
            <a:fillRect/>
          </a:stretch>
        </p:blipFill>
        <p:spPr bwMode="auto">
          <a:xfrm>
            <a:off x="0" y="5257800"/>
            <a:ext cx="4343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26" descr="gay nat 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22014" r="20261" b="20259"/>
          <a:stretch>
            <a:fillRect/>
          </a:stretch>
        </p:blipFill>
        <p:spPr bwMode="auto">
          <a:xfrm>
            <a:off x="4495800" y="4114800"/>
            <a:ext cx="464820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14" descr="GSW FOREARM EXIT 3"/>
          <p:cNvPicPr>
            <a:picLocks noChangeAspect="1" noChangeArrowheads="1"/>
          </p:cNvPicPr>
          <p:nvPr/>
        </p:nvPicPr>
        <p:blipFill>
          <a:blip r:embed="rId7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88"/>
          <a:stretch>
            <a:fillRect/>
          </a:stretch>
        </p:blipFill>
        <p:spPr bwMode="auto">
          <a:xfrm>
            <a:off x="4648200" y="1295400"/>
            <a:ext cx="4495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 Box 5"/>
          <p:cNvSpPr txBox="1">
            <a:spLocks noChangeArrowheads="1"/>
          </p:cNvSpPr>
          <p:nvPr/>
        </p:nvSpPr>
        <p:spPr bwMode="auto">
          <a:xfrm>
            <a:off x="3886200" y="2362200"/>
            <a:ext cx="6858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2000" b="1">
                <a:solidFill>
                  <a:srgbClr val="FFFF00"/>
                </a:solidFill>
                <a:latin typeface="VNI-Helve-Condense" charset="0"/>
              </a:rPr>
              <a:t>Ñoä I</a:t>
            </a:r>
          </a:p>
        </p:txBody>
      </p:sp>
      <p:sp>
        <p:nvSpPr>
          <p:cNvPr id="30728" name="Text Box 5"/>
          <p:cNvSpPr txBox="1">
            <a:spLocks noChangeArrowheads="1"/>
          </p:cNvSpPr>
          <p:nvPr/>
        </p:nvSpPr>
        <p:spPr bwMode="auto">
          <a:xfrm>
            <a:off x="3581400" y="4343400"/>
            <a:ext cx="76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2000" b="1">
                <a:solidFill>
                  <a:srgbClr val="FFFF00"/>
                </a:solidFill>
                <a:latin typeface="VNI-Helve-Condense" charset="0"/>
              </a:rPr>
              <a:t>Ñoä II</a:t>
            </a:r>
          </a:p>
        </p:txBody>
      </p:sp>
      <p:sp>
        <p:nvSpPr>
          <p:cNvPr id="30729" name="Text Box 5"/>
          <p:cNvSpPr txBox="1">
            <a:spLocks noChangeArrowheads="1"/>
          </p:cNvSpPr>
          <p:nvPr/>
        </p:nvSpPr>
        <p:spPr bwMode="auto">
          <a:xfrm>
            <a:off x="3505200" y="6303963"/>
            <a:ext cx="9906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2000" b="1">
                <a:solidFill>
                  <a:srgbClr val="FFFF00"/>
                </a:solidFill>
                <a:latin typeface="VNI-Helve-Condense" charset="0"/>
              </a:rPr>
              <a:t>Ñoä IIIA</a:t>
            </a:r>
          </a:p>
        </p:txBody>
      </p:sp>
      <p:sp>
        <p:nvSpPr>
          <p:cNvPr id="30730" name="Text Box 5"/>
          <p:cNvSpPr txBox="1">
            <a:spLocks noChangeArrowheads="1"/>
          </p:cNvSpPr>
          <p:nvPr/>
        </p:nvSpPr>
        <p:spPr bwMode="auto">
          <a:xfrm>
            <a:off x="8153400" y="2743200"/>
            <a:ext cx="990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2000" b="1">
                <a:solidFill>
                  <a:srgbClr val="FFFF00"/>
                </a:solidFill>
                <a:latin typeface="VNI-Helve-Condense" charset="0"/>
              </a:rPr>
              <a:t>Ñoä IIIB</a:t>
            </a:r>
          </a:p>
        </p:txBody>
      </p:sp>
      <p:sp>
        <p:nvSpPr>
          <p:cNvPr id="30731" name="Text Box 5"/>
          <p:cNvSpPr txBox="1">
            <a:spLocks noChangeArrowheads="1"/>
          </p:cNvSpPr>
          <p:nvPr/>
        </p:nvSpPr>
        <p:spPr bwMode="auto">
          <a:xfrm>
            <a:off x="8153400" y="5486400"/>
            <a:ext cx="990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2000" b="1">
                <a:solidFill>
                  <a:srgbClr val="FFFF00"/>
                </a:solidFill>
                <a:latin typeface="VNI-Helve-Condense" charset="0"/>
              </a:rPr>
              <a:t>Ñoä IIIC</a:t>
            </a:r>
          </a:p>
        </p:txBody>
      </p:sp>
    </p:spTree>
    <p:extLst>
      <p:ext uri="{BB962C8B-B14F-4D97-AF65-F5344CB8AC3E}">
        <p14:creationId xmlns:p14="http://schemas.microsoft.com/office/powerpoint/2010/main" val="37808555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89000"/>
            <a:ext cx="8229600" cy="5422900"/>
          </a:xfrm>
        </p:spPr>
        <p:txBody>
          <a:bodyPr/>
          <a:lstStyle/>
          <a:p>
            <a:pPr marL="0" indent="0">
              <a:lnSpc>
                <a:spcPct val="140000"/>
              </a:lnSpc>
              <a:buNone/>
            </a:pPr>
            <a:r>
              <a:rPr lang="en-US" b="1" dirty="0" err="1" smtClean="0"/>
              <a:t>Khám</a:t>
            </a:r>
            <a:r>
              <a:rPr lang="en-US" b="1" dirty="0" smtClean="0"/>
              <a:t>:  </a:t>
            </a:r>
            <a:r>
              <a:rPr lang="en-US" b="1" dirty="0" err="1" smtClean="0"/>
              <a:t>lúc</a:t>
            </a:r>
            <a:r>
              <a:rPr lang="en-US" b="1" dirty="0" smtClean="0"/>
              <a:t> 12g15p ( </a:t>
            </a:r>
            <a:r>
              <a:rPr lang="en-US" b="1" dirty="0" err="1" smtClean="0"/>
              <a:t>giờ</a:t>
            </a:r>
            <a:r>
              <a:rPr lang="en-US" b="1" dirty="0" smtClean="0"/>
              <a:t> </a:t>
            </a:r>
            <a:r>
              <a:rPr lang="en-US" b="1" dirty="0" err="1" smtClean="0"/>
              <a:t>thứ</a:t>
            </a:r>
            <a:r>
              <a:rPr lang="en-US" b="1" dirty="0" smtClean="0"/>
              <a:t> 7)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en-US" b="1" dirty="0" err="1" smtClean="0"/>
              <a:t>Sinh</a:t>
            </a:r>
            <a:r>
              <a:rPr lang="en-US" b="1" dirty="0" smtClean="0"/>
              <a:t> </a:t>
            </a:r>
            <a:r>
              <a:rPr lang="en-US" b="1" dirty="0" err="1" smtClean="0"/>
              <a:t>hiệu</a:t>
            </a:r>
            <a:r>
              <a:rPr lang="en-US" b="1" dirty="0" smtClean="0"/>
              <a:t>: </a:t>
            </a:r>
          </a:p>
          <a:p>
            <a:pPr marL="857250" lvl="1" indent="-457200">
              <a:lnSpc>
                <a:spcPct val="140000"/>
              </a:lnSpc>
              <a:buFont typeface="Arial"/>
              <a:buChar char="•"/>
            </a:pPr>
            <a:r>
              <a:rPr lang="en-US" b="1" dirty="0" smtClean="0"/>
              <a:t>M=78l/p</a:t>
            </a:r>
          </a:p>
          <a:p>
            <a:pPr marL="857250" lvl="1" indent="-457200">
              <a:lnSpc>
                <a:spcPct val="140000"/>
              </a:lnSpc>
              <a:buFont typeface="Arial"/>
              <a:buChar char="•"/>
            </a:pPr>
            <a:r>
              <a:rPr lang="en-US" b="1" dirty="0" smtClean="0"/>
              <a:t>HA=85/55mmHg</a:t>
            </a:r>
          </a:p>
          <a:p>
            <a:pPr marL="857250" lvl="1" indent="-457200">
              <a:lnSpc>
                <a:spcPct val="140000"/>
              </a:lnSpc>
              <a:buFont typeface="Arial"/>
              <a:buChar char="•"/>
            </a:pPr>
            <a:r>
              <a:rPr lang="en-US" b="1" dirty="0" smtClean="0"/>
              <a:t>NT=16l/p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cơ</a:t>
            </a:r>
            <a:r>
              <a:rPr lang="en-US" b="1" dirty="0" smtClean="0"/>
              <a:t> </a:t>
            </a:r>
            <a:r>
              <a:rPr lang="en-US" b="1" dirty="0" err="1" smtClean="0"/>
              <a:t>quan</a:t>
            </a:r>
            <a:r>
              <a:rPr lang="en-US" b="1" dirty="0" smtClean="0"/>
              <a:t> </a:t>
            </a:r>
            <a:r>
              <a:rPr lang="en-US" b="1" dirty="0" err="1" smtClean="0"/>
              <a:t>khác</a:t>
            </a:r>
            <a:r>
              <a:rPr lang="en-US" b="1" dirty="0" smtClean="0"/>
              <a:t>: </a:t>
            </a:r>
            <a:r>
              <a:rPr lang="en-US" b="1" dirty="0" err="1" smtClean="0"/>
              <a:t>không</a:t>
            </a:r>
            <a:r>
              <a:rPr lang="en-US" b="1" dirty="0"/>
              <a:t> </a:t>
            </a:r>
            <a:r>
              <a:rPr lang="en-US" b="1" dirty="0" err="1" smtClean="0"/>
              <a:t>phát</a:t>
            </a:r>
            <a:r>
              <a:rPr lang="en-US" b="1" dirty="0" smtClean="0"/>
              <a:t> </a:t>
            </a:r>
            <a:r>
              <a:rPr lang="en-US" b="1" dirty="0" err="1" smtClean="0"/>
              <a:t>hiện</a:t>
            </a:r>
            <a:r>
              <a:rPr lang="en-US" b="1" dirty="0" smtClean="0"/>
              <a:t> </a:t>
            </a:r>
            <a:r>
              <a:rPr lang="en-US" b="1" dirty="0" err="1" smtClean="0"/>
              <a:t>bất</a:t>
            </a:r>
            <a:r>
              <a:rPr lang="en-US" b="1" dirty="0" smtClean="0"/>
              <a:t> </a:t>
            </a:r>
            <a:r>
              <a:rPr lang="en-US" b="1" dirty="0" err="1" smtClean="0"/>
              <a:t>thường</a:t>
            </a:r>
            <a:endParaRPr lang="en-US" b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13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5"/>
          <p:cNvSpPr txBox="1">
            <a:spLocks noChangeArrowheads="1"/>
          </p:cNvSpPr>
          <p:nvPr/>
        </p:nvSpPr>
        <p:spPr bwMode="auto">
          <a:xfrm>
            <a:off x="228600" y="609600"/>
            <a:ext cx="914400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solidFill>
                  <a:srgbClr val="0B5395"/>
                </a:solidFill>
                <a:latin typeface="VNI-Helve-Condense" charset="0"/>
              </a:rPr>
              <a:t>PHAÂN ÑOÄ GAÕY HÔÛ – Gustilo&amp; Anderson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524813"/>
              </p:ext>
            </p:extLst>
          </p:nvPr>
        </p:nvGraphicFramePr>
        <p:xfrm>
          <a:off x="228600" y="1828800"/>
          <a:ext cx="8610600" cy="3413125"/>
        </p:xfrm>
        <a:graphic>
          <a:graphicData uri="http://schemas.openxmlformats.org/drawingml/2006/table">
            <a:tbl>
              <a:tblPr/>
              <a:tblGrid>
                <a:gridCol w="1658938"/>
                <a:gridCol w="1465262"/>
                <a:gridCol w="1447800"/>
                <a:gridCol w="1371600"/>
                <a:gridCol w="1371600"/>
                <a:gridCol w="1295400"/>
              </a:tblGrid>
              <a:tr h="5487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Ñoä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I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II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IIIA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IIIB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IIIC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304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Tæ leä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nhieãm truøng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0-2%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2-7%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10-25%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10-50%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25-50%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2035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Thôøi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gian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B5395"/>
                        </a:solidFill>
                        <a:effectLst/>
                        <a:latin typeface="VNI-Helve-Condense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laønh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xöông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B5395"/>
                        </a:solidFill>
                        <a:effectLst/>
                        <a:latin typeface="VNI-Helve-Condense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tuần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B5395"/>
                        </a:solidFill>
                        <a:effectLst/>
                        <a:latin typeface="VNI-Helve-Condense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21-28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28-28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30-35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30-35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8304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B5395"/>
                          </a:solidFill>
                          <a:effectLst/>
                          <a:latin typeface="VNI-Helve-Condense" charset="0"/>
                          <a:ea typeface="ＭＳ Ｐゴシック" charset="0"/>
                          <a:cs typeface="Arial" charset="0"/>
                        </a:rPr>
                        <a:t>Tæ leä caét cuït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50%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4285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5"/>
          <p:cNvSpPr txBox="1">
            <a:spLocks noChangeArrowheads="1"/>
          </p:cNvSpPr>
          <p:nvPr/>
        </p:nvSpPr>
        <p:spPr bwMode="auto">
          <a:xfrm>
            <a:off x="228600" y="609600"/>
            <a:ext cx="914400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solidFill>
                  <a:srgbClr val="0B5395"/>
                </a:solidFill>
                <a:latin typeface="VNI-Helve-Condense" charset="0"/>
              </a:rPr>
              <a:t>PHAÂN ÑOÄ GAÕY HÔÛ – Gustilo&amp; Anderson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457200" y="1219200"/>
            <a:ext cx="8229600" cy="386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latin typeface="VNI-Helve-Condense" charset="0"/>
              </a:rPr>
              <a:t>Ñôn giaûn, deã nhôù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latin typeface="VNI-Helve-Condense" charset="0"/>
              </a:rPr>
              <a:t>Nhöng: 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latin typeface="VNI-Helve-Condense" charset="0"/>
              </a:rPr>
              <a:t>1. Coù chính xaùc vôùi gaõy hôû thaân xöông chi treân?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latin typeface="VNI-Helve-Condense" charset="0"/>
              </a:rPr>
              <a:t>2. Söï ñoàng thuaän trong xaùc ñònh phaân ñoä : #60%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endParaRPr lang="en-US" sz="3000" b="1">
              <a:latin typeface="VNI-Helve-Condense" charset="0"/>
            </a:endParaRPr>
          </a:p>
        </p:txBody>
      </p:sp>
      <p:pic>
        <p:nvPicPr>
          <p:cNvPr id="6" name="Picture 5" descr="bai bao 4.jpg"/>
          <p:cNvPicPr>
            <a:picLocks noChangeAspect="1"/>
          </p:cNvPicPr>
          <p:nvPr/>
        </p:nvPicPr>
        <p:blipFill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3125"/>
            <a:ext cx="91440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3428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5"/>
          <p:cNvSpPr txBox="1">
            <a:spLocks noChangeArrowheads="1"/>
          </p:cNvSpPr>
          <p:nvPr/>
        </p:nvSpPr>
        <p:spPr bwMode="auto">
          <a:xfrm>
            <a:off x="228600" y="609600"/>
            <a:ext cx="914400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solidFill>
                  <a:srgbClr val="0B5395"/>
                </a:solidFill>
                <a:latin typeface="VNI-Helve-Condense" charset="0"/>
              </a:rPr>
              <a:t>SÖÛ DUÏNG KHAÙNG SINH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1473200"/>
            <a:ext cx="8763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1974 </a:t>
            </a:r>
            <a:r>
              <a:rPr lang="en-US" sz="3200" b="1" dirty="0" err="1" smtClean="0"/>
              <a:t>Patzakis</a:t>
            </a:r>
            <a:r>
              <a:rPr lang="en-US" sz="3200" b="1" dirty="0" smtClean="0"/>
              <a:t>: </a:t>
            </a:r>
          </a:p>
          <a:p>
            <a:endParaRPr lang="en-US" sz="3200" b="1" dirty="0" smtClean="0"/>
          </a:p>
          <a:p>
            <a:pPr marL="457200" indent="-457200">
              <a:buFont typeface="Wingdings" charset="2"/>
              <a:buChar char="u"/>
            </a:pPr>
            <a:r>
              <a:rPr lang="en-US" sz="3200" b="1" dirty="0" err="1" smtClean="0"/>
              <a:t>Kháng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sinh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thường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quy</a:t>
            </a:r>
            <a:r>
              <a:rPr lang="en-US" sz="3200" b="1" dirty="0" smtClean="0"/>
              <a:t>: </a:t>
            </a:r>
            <a:r>
              <a:rPr lang="en-US" sz="3200" b="1" dirty="0" err="1" smtClean="0"/>
              <a:t>nhiễm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trùng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giảm</a:t>
            </a:r>
            <a:r>
              <a:rPr lang="en-US" sz="3200" b="1" dirty="0" smtClean="0"/>
              <a:t> 61%</a:t>
            </a:r>
          </a:p>
          <a:p>
            <a:pPr marL="457200" indent="-457200">
              <a:buFont typeface="Wingdings" charset="2"/>
              <a:buChar char="u"/>
            </a:pPr>
            <a:endParaRPr lang="en-US" sz="3200" b="1" dirty="0" smtClean="0"/>
          </a:p>
          <a:p>
            <a:pPr marL="457200" indent="-457200">
              <a:buFont typeface="Wingdings" charset="2"/>
              <a:buChar char="u"/>
            </a:pPr>
            <a:r>
              <a:rPr lang="en-US" sz="3200" b="1" dirty="0" err="1" smtClean="0"/>
              <a:t>Càng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sớm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càng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tốt</a:t>
            </a:r>
            <a:r>
              <a:rPr lang="en-US" sz="3200" b="1" dirty="0" smtClean="0"/>
              <a:t>: 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496888141"/>
              </p:ext>
            </p:extLst>
          </p:nvPr>
        </p:nvGraphicFramePr>
        <p:xfrm>
          <a:off x="1981200" y="4027745"/>
          <a:ext cx="4826000" cy="2806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2499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5"/>
          <p:cNvSpPr txBox="1">
            <a:spLocks noChangeArrowheads="1"/>
          </p:cNvSpPr>
          <p:nvPr/>
        </p:nvSpPr>
        <p:spPr bwMode="auto">
          <a:xfrm>
            <a:off x="228600" y="609600"/>
            <a:ext cx="914400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000" b="1">
                <a:solidFill>
                  <a:srgbClr val="0B5395"/>
                </a:solidFill>
                <a:latin typeface="VNI-Helve-Condense" charset="0"/>
              </a:rPr>
              <a:t>THÔØI ÑIEÅM PHAÃU THUAÄT</a:t>
            </a:r>
          </a:p>
        </p:txBody>
      </p:sp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0" y="1447800"/>
            <a:ext cx="9144000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200" b="1" dirty="0">
                <a:latin typeface="VNI-Helve-Condense" charset="0"/>
              </a:rPr>
              <a:t>  1973, Robson : 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200" b="1" dirty="0">
                <a:latin typeface="VNI-Helve-Condense" charset="0"/>
              </a:rPr>
              <a:t>	10</a:t>
            </a:r>
            <a:r>
              <a:rPr lang="en-US" sz="3200" b="1" baseline="30000" dirty="0">
                <a:latin typeface="VNI-Helve-Condense" charset="0"/>
              </a:rPr>
              <a:t>5</a:t>
            </a:r>
            <a:r>
              <a:rPr lang="en-US" sz="3200" b="1" dirty="0">
                <a:latin typeface="VNI-Helve-Condense" charset="0"/>
              </a:rPr>
              <a:t> VK/g </a:t>
            </a:r>
            <a:r>
              <a:rPr lang="en-US" sz="3200" b="1" dirty="0" err="1">
                <a:latin typeface="VNI-Helve-Condense" charset="0"/>
              </a:rPr>
              <a:t>moâ</a:t>
            </a:r>
            <a:r>
              <a:rPr lang="en-US" sz="3200" b="1" dirty="0">
                <a:latin typeface="VNI-Helve-Condense" charset="0"/>
              </a:rPr>
              <a:t> = </a:t>
            </a:r>
            <a:r>
              <a:rPr lang="en-US" sz="3200" b="1" dirty="0" err="1">
                <a:latin typeface="VNI-Helve-Condense" charset="0"/>
              </a:rPr>
              <a:t>ngöôõng</a:t>
            </a:r>
            <a:r>
              <a:rPr lang="en-US" sz="3200" b="1" dirty="0">
                <a:latin typeface="VNI-Helve-Condense" charset="0"/>
              </a:rPr>
              <a:t> </a:t>
            </a:r>
            <a:r>
              <a:rPr lang="en-US" sz="3200" b="1" dirty="0" err="1">
                <a:latin typeface="VNI-Helve-Condense" charset="0"/>
              </a:rPr>
              <a:t>nhieãm</a:t>
            </a:r>
            <a:r>
              <a:rPr lang="en-US" sz="3200" b="1" dirty="0">
                <a:latin typeface="VNI-Helve-Condense" charset="0"/>
              </a:rPr>
              <a:t> </a:t>
            </a:r>
            <a:r>
              <a:rPr lang="en-US" sz="3200" b="1" dirty="0" err="1">
                <a:latin typeface="VNI-Helve-Condense" charset="0"/>
              </a:rPr>
              <a:t>truøng</a:t>
            </a:r>
            <a:r>
              <a:rPr lang="en-US" sz="3200" b="1" dirty="0">
                <a:latin typeface="VNI-Helve-Condense" charset="0"/>
              </a:rPr>
              <a:t>: 5g17</a:t>
            </a:r>
            <a:r>
              <a:rPr lang="ja-JP" altLang="en-US" sz="3200" b="1" dirty="0">
                <a:latin typeface="VNI-Helve-Condense" charset="0"/>
              </a:rPr>
              <a:t>’</a:t>
            </a:r>
            <a:r>
              <a:rPr lang="en-US" altLang="ja-JP" sz="3200" b="1" dirty="0">
                <a:latin typeface="VNI-Helve-Condense" charset="0"/>
              </a:rPr>
              <a:t> </a:t>
            </a:r>
            <a:endParaRPr lang="en-US" altLang="ja-JP" sz="3200" b="1" baseline="30000" dirty="0">
              <a:latin typeface="VNI-Helve-Condense" charset="0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200" b="1" dirty="0">
                <a:latin typeface="VNI-Helve-Condense" charset="0"/>
              </a:rPr>
              <a:t>  1988, Friedrich : (NC </a:t>
            </a:r>
            <a:r>
              <a:rPr lang="en-US" sz="3200" b="1" dirty="0" err="1">
                <a:latin typeface="VNI-Helve-Condense" charset="0"/>
              </a:rPr>
              <a:t>treân</a:t>
            </a:r>
            <a:r>
              <a:rPr lang="en-US" sz="3200" b="1" dirty="0">
                <a:latin typeface="VNI-Helve-Condense" charset="0"/>
              </a:rPr>
              <a:t> </a:t>
            </a:r>
            <a:r>
              <a:rPr lang="en-US" sz="3200" b="1" dirty="0" err="1">
                <a:latin typeface="VNI-Helve-Condense" charset="0"/>
              </a:rPr>
              <a:t>heo</a:t>
            </a:r>
            <a:r>
              <a:rPr lang="en-US" sz="3200" b="1" dirty="0">
                <a:latin typeface="VNI-Helve-Condense" charset="0"/>
              </a:rPr>
              <a:t>) 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200" b="1" dirty="0">
                <a:latin typeface="VNI-Helve-Condense" charset="0"/>
              </a:rPr>
              <a:t>		</a:t>
            </a:r>
            <a:r>
              <a:rPr lang="en-US" sz="3200" b="1" dirty="0" err="1">
                <a:latin typeface="VNI-Helve-Condense" charset="0"/>
              </a:rPr>
              <a:t>moå</a:t>
            </a:r>
            <a:r>
              <a:rPr lang="en-US" sz="3200" b="1" dirty="0">
                <a:latin typeface="VNI-Helve-Condense" charset="0"/>
              </a:rPr>
              <a:t> </a:t>
            </a:r>
            <a:r>
              <a:rPr lang="en-US" sz="3200" b="1" dirty="0" err="1">
                <a:latin typeface="VNI-Helve-Condense" charset="0"/>
              </a:rPr>
              <a:t>tröôùc</a:t>
            </a:r>
            <a:r>
              <a:rPr lang="en-US" sz="3200" b="1" dirty="0">
                <a:latin typeface="VNI-Helve-Condense" charset="0"/>
              </a:rPr>
              <a:t> 6h </a:t>
            </a:r>
            <a:r>
              <a:rPr lang="en-US" sz="3200" b="1" dirty="0" smtClean="0">
                <a:latin typeface="VNI-Helve-Condense" charset="0"/>
              </a:rPr>
              <a:t>: </a:t>
            </a:r>
            <a:r>
              <a:rPr lang="en-US" sz="3200" b="1" dirty="0" err="1" smtClean="0">
                <a:latin typeface="VNI-Helve-Condense" charset="0"/>
              </a:rPr>
              <a:t>nhieãm</a:t>
            </a:r>
            <a:r>
              <a:rPr lang="en-US" sz="3200" b="1" dirty="0" smtClean="0">
                <a:latin typeface="VNI-Helve-Condense" charset="0"/>
              </a:rPr>
              <a:t> </a:t>
            </a:r>
            <a:r>
              <a:rPr lang="en-US" sz="3200" b="1" dirty="0" err="1" smtClean="0">
                <a:latin typeface="VNI-Helve-Condense" charset="0"/>
              </a:rPr>
              <a:t>truøng</a:t>
            </a:r>
            <a:r>
              <a:rPr lang="en-US" sz="3200" b="1" dirty="0" smtClean="0">
                <a:latin typeface="VNI-Helve-Condense" charset="0"/>
              </a:rPr>
              <a:t> </a:t>
            </a:r>
            <a:r>
              <a:rPr lang="en-US" sz="3200" b="1" dirty="0" smtClean="0"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sz="3200" b="1" dirty="0">
              <a:latin typeface="VNI-Helve-Condense" charset="0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295400" y="5334000"/>
            <a:ext cx="6705600" cy="914400"/>
            <a:chOff x="1295400" y="5334000"/>
            <a:chExt cx="6705600" cy="914400"/>
          </a:xfrm>
        </p:grpSpPr>
        <p:sp>
          <p:nvSpPr>
            <p:cNvPr id="11" name="Curved Down Ribbon 10"/>
            <p:cNvSpPr/>
            <p:nvPr/>
          </p:nvSpPr>
          <p:spPr>
            <a:xfrm>
              <a:off x="1295400" y="5334000"/>
              <a:ext cx="6705600" cy="914400"/>
            </a:xfrm>
            <a:prstGeom prst="ellipseRibb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36871" name="Text Box 5"/>
            <p:cNvSpPr txBox="1">
              <a:spLocks noChangeArrowheads="1"/>
            </p:cNvSpPr>
            <p:nvPr/>
          </p:nvSpPr>
          <p:spPr bwMode="auto">
            <a:xfrm>
              <a:off x="3048000" y="5410200"/>
              <a:ext cx="3276600" cy="68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ts val="600"/>
                </a:spcBef>
                <a:buClr>
                  <a:schemeClr val="accent1"/>
                </a:buClr>
              </a:pPr>
              <a:r>
                <a:rPr lang="en-US" sz="3000" b="1">
                  <a:solidFill>
                    <a:srgbClr val="FFFF00"/>
                  </a:solidFill>
                  <a:latin typeface="VNI-Helve-Condense" charset="0"/>
                </a:rPr>
                <a:t>Quy taéc 6 giôø vaøng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86830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5"/>
          <p:cNvSpPr txBox="1">
            <a:spLocks noChangeArrowheads="1"/>
          </p:cNvSpPr>
          <p:nvPr/>
        </p:nvSpPr>
        <p:spPr bwMode="auto">
          <a:xfrm>
            <a:off x="228600" y="762000"/>
            <a:ext cx="91440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200" b="1">
                <a:latin typeface="VNI-Helve-Condense" charset="0"/>
              </a:rPr>
              <a:t>2011, Yannascoli: toång keát </a:t>
            </a:r>
            <a:r>
              <a:rPr lang="en-US" sz="3200" b="1">
                <a:solidFill>
                  <a:srgbClr val="FF0000"/>
                </a:solidFill>
                <a:latin typeface="VNI-Helve-Condense" charset="0"/>
              </a:rPr>
              <a:t>taát caû</a:t>
            </a:r>
            <a:r>
              <a:rPr lang="en-US" sz="3200" b="1">
                <a:latin typeface="VNI-Helve-Condense" charset="0"/>
              </a:rPr>
              <a:t> caùc nghieân cöùu:</a:t>
            </a:r>
          </a:p>
          <a:p>
            <a:pPr algn="ctr"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2800" b="1">
                <a:latin typeface="VNI-Helve-Condense" charset="0"/>
              </a:rPr>
              <a:t>Söï lieân quan giöõa tæ leä NT vaø moå tröôùc hay sau 6h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590800" y="4114800"/>
            <a:ext cx="41148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sz="3200" b="1">
                <a:solidFill>
                  <a:schemeClr val="accent1"/>
                </a:solidFill>
                <a:latin typeface="VNI-Helve-Condense" charset="0"/>
              </a:rPr>
              <a:t>Quy taéc </a:t>
            </a:r>
            <a:r>
              <a:rPr lang="ja-JP" altLang="en-US" sz="3200" b="1">
                <a:solidFill>
                  <a:schemeClr val="accent1"/>
                </a:solidFill>
                <a:latin typeface="VNI-Helve-Condense" charset="0"/>
              </a:rPr>
              <a:t>“</a:t>
            </a:r>
            <a:r>
              <a:rPr lang="en-US" altLang="ja-JP" sz="3200" b="1">
                <a:solidFill>
                  <a:schemeClr val="accent1"/>
                </a:solidFill>
                <a:latin typeface="VNI-Helve-Condense" charset="0"/>
              </a:rPr>
              <a:t> 6 giôø vaøng</a:t>
            </a:r>
            <a:r>
              <a:rPr lang="ja-JP" altLang="en-US" sz="3200" b="1">
                <a:solidFill>
                  <a:schemeClr val="accent1"/>
                </a:solidFill>
                <a:latin typeface="VNI-Helve-Condense" charset="0"/>
              </a:rPr>
              <a:t>”</a:t>
            </a:r>
            <a:endParaRPr lang="en-US" sz="3200" b="1">
              <a:solidFill>
                <a:schemeClr val="accent1"/>
              </a:solidFill>
              <a:latin typeface="VNI-Helve-Condense" charset="0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3581400" y="4343400"/>
            <a:ext cx="1905000" cy="533400"/>
            <a:chOff x="1143000" y="5562600"/>
            <a:chExt cx="1905000" cy="5334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143000" y="5562600"/>
              <a:ext cx="1905000" cy="53340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143000" y="5562600"/>
              <a:ext cx="1828800" cy="53340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892" name="Picture 9" descr="THOI DIEM CAT LO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7" b="14706"/>
          <a:stretch>
            <a:fillRect/>
          </a:stretch>
        </p:blipFill>
        <p:spPr bwMode="auto">
          <a:xfrm>
            <a:off x="2438400" y="2209800"/>
            <a:ext cx="4648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2895600" y="3276600"/>
            <a:ext cx="44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VNI-Helve-Condense" charset="0"/>
              </a:rPr>
              <a:t>Coù</a:t>
            </a:r>
            <a:endParaRPr lang="en-US"/>
          </a:p>
        </p:txBody>
      </p:sp>
      <p:sp>
        <p:nvSpPr>
          <p:cNvPr id="37894" name="Rectangle 12"/>
          <p:cNvSpPr>
            <a:spLocks noChangeArrowheads="1"/>
          </p:cNvSpPr>
          <p:nvPr/>
        </p:nvSpPr>
        <p:spPr bwMode="auto">
          <a:xfrm>
            <a:off x="5562600" y="3733800"/>
            <a:ext cx="801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VNI-Helve-Condense" charset="0"/>
              </a:rPr>
              <a:t>Khoâng</a:t>
            </a:r>
            <a:endParaRPr lang="en-US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209800" y="5562600"/>
            <a:ext cx="1295400" cy="533400"/>
            <a:chOff x="2209800" y="5562600"/>
            <a:chExt cx="1295400" cy="533400"/>
          </a:xfrm>
        </p:grpSpPr>
        <p:sp>
          <p:nvSpPr>
            <p:cNvPr id="18" name="Right Arrow 17"/>
            <p:cNvSpPr/>
            <p:nvPr/>
          </p:nvSpPr>
          <p:spPr>
            <a:xfrm>
              <a:off x="2209800" y="5943600"/>
              <a:ext cx="1295400" cy="152400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37902" name="TextBox 19"/>
            <p:cNvSpPr txBox="1">
              <a:spLocks noChangeArrowheads="1"/>
            </p:cNvSpPr>
            <p:nvPr/>
          </p:nvSpPr>
          <p:spPr bwMode="auto">
            <a:xfrm>
              <a:off x="2667000" y="5562600"/>
              <a:ext cx="457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/>
                <a:t>6h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2209800" y="5486400"/>
            <a:ext cx="4953000" cy="609600"/>
            <a:chOff x="2209800" y="5486400"/>
            <a:chExt cx="4953000" cy="609600"/>
          </a:xfrm>
        </p:grpSpPr>
        <p:sp>
          <p:nvSpPr>
            <p:cNvPr id="19" name="Right Arrow 18"/>
            <p:cNvSpPr/>
            <p:nvPr/>
          </p:nvSpPr>
          <p:spPr>
            <a:xfrm>
              <a:off x="2209800" y="5943600"/>
              <a:ext cx="4953000" cy="152400"/>
            </a:xfrm>
            <a:prstGeom prst="rightArrow">
              <a:avLst/>
            </a:prstGeom>
            <a:solidFill>
              <a:srgbClr val="000099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37900" name="TextBox 20"/>
            <p:cNvSpPr txBox="1">
              <a:spLocks noChangeArrowheads="1"/>
            </p:cNvSpPr>
            <p:nvPr/>
          </p:nvSpPr>
          <p:spPr bwMode="auto">
            <a:xfrm>
              <a:off x="5105400" y="5486400"/>
              <a:ext cx="685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/>
                <a:t>24h</a:t>
              </a:r>
            </a:p>
          </p:txBody>
        </p:sp>
      </p:grpSp>
      <p:sp>
        <p:nvSpPr>
          <p:cNvPr id="37897" name="Rectangle 15"/>
          <p:cNvSpPr>
            <a:spLocks noChangeArrowheads="1"/>
          </p:cNvSpPr>
          <p:nvPr/>
        </p:nvSpPr>
        <p:spPr bwMode="auto">
          <a:xfrm>
            <a:off x="2514600" y="259080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latin typeface="VNI-Helve-Condense" charset="0"/>
              </a:rPr>
              <a:t>3</a:t>
            </a:r>
            <a:endParaRPr lang="en-US"/>
          </a:p>
        </p:txBody>
      </p:sp>
      <p:sp>
        <p:nvSpPr>
          <p:cNvPr id="37898" name="Rectangle 19"/>
          <p:cNvSpPr>
            <a:spLocks noChangeArrowheads="1"/>
          </p:cNvSpPr>
          <p:nvPr/>
        </p:nvSpPr>
        <p:spPr bwMode="auto">
          <a:xfrm>
            <a:off x="6781800" y="297180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latin typeface="VNI-Helve-Condense" charset="0"/>
              </a:rPr>
              <a:t>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791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787400"/>
            <a:ext cx="839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	PHƯƠNG PHÁP BẤT ĐỘNG XƯƠNG GÃY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930400" y="1943100"/>
            <a:ext cx="8102600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 smtClean="0"/>
              <a:t>Nẹp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bột</a:t>
            </a:r>
            <a:endParaRPr lang="en-US" sz="3600" b="1" dirty="0" smtClean="0"/>
          </a:p>
          <a:p>
            <a:pPr>
              <a:lnSpc>
                <a:spcPct val="150000"/>
              </a:lnSpc>
            </a:pPr>
            <a:r>
              <a:rPr lang="en-US" sz="3600" b="1" dirty="0" err="1" smtClean="0"/>
              <a:t>Đinh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nội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tuỷ</a:t>
            </a:r>
            <a:endParaRPr lang="en-US" sz="3600" b="1" dirty="0" smtClean="0"/>
          </a:p>
          <a:p>
            <a:pPr>
              <a:lnSpc>
                <a:spcPct val="150000"/>
              </a:lnSpc>
            </a:pPr>
            <a:r>
              <a:rPr lang="en-US" sz="3600" b="1" dirty="0" err="1" smtClean="0"/>
              <a:t>Bất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động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ngoài</a:t>
            </a:r>
            <a:endParaRPr lang="en-US" sz="3600" b="1" dirty="0" smtClean="0"/>
          </a:p>
          <a:p>
            <a:pPr>
              <a:lnSpc>
                <a:spcPct val="150000"/>
              </a:lnSpc>
            </a:pPr>
            <a:r>
              <a:rPr lang="en-US" sz="3600" b="1" dirty="0" err="1" smtClean="0"/>
              <a:t>Nẹp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vít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3077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787400"/>
            <a:ext cx="839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	PHƯƠNG PHÁP BẤT ĐỘNG XƯƠNG GÃY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9100" y="1778000"/>
            <a:ext cx="81026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smtClean="0"/>
              <a:t>NẸP BỘT: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27396"/>
              </p:ext>
            </p:extLst>
          </p:nvPr>
        </p:nvGraphicFramePr>
        <p:xfrm>
          <a:off x="419100" y="2946400"/>
          <a:ext cx="82042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0100"/>
                <a:gridCol w="61341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ƯU ĐIỂM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KHUYẾT ĐIỂM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err="1" smtClean="0"/>
                        <a:t>Đơn</a:t>
                      </a:r>
                      <a:r>
                        <a:rPr lang="en-US" sz="3200" dirty="0" smtClean="0"/>
                        <a:t> </a:t>
                      </a:r>
                      <a:r>
                        <a:rPr lang="en-US" sz="3200" dirty="0" err="1" smtClean="0"/>
                        <a:t>giản</a:t>
                      </a:r>
                      <a:endParaRPr lang="en-US" sz="3200" dirty="0" smtClean="0"/>
                    </a:p>
                    <a:p>
                      <a:r>
                        <a:rPr lang="en-US" sz="3200" dirty="0" err="1" smtClean="0"/>
                        <a:t>Nhanh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dirty="0" err="1" smtClean="0"/>
                        <a:t>Khó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chăm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sóc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vết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thương</a:t>
                      </a:r>
                      <a:endParaRPr lang="en-US" sz="3200" b="1" dirty="0" smtClean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dirty="0" smtClean="0"/>
                        <a:t>BN </a:t>
                      </a:r>
                      <a:r>
                        <a:rPr lang="en-US" sz="3200" b="1" dirty="0" err="1" smtClean="0"/>
                        <a:t>đau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đớn</a:t>
                      </a:r>
                      <a:endParaRPr lang="en-US" sz="3200" b="1" dirty="0" smtClean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dirty="0" err="1" smtClean="0"/>
                        <a:t>Nguy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cơ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nhiễm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trùng</a:t>
                      </a:r>
                      <a:endParaRPr lang="en-US" sz="3200" b="1" dirty="0" smtClean="0"/>
                    </a:p>
                    <a:p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28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787400"/>
            <a:ext cx="839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	PHƯƠNG PHÁP BẤT ĐỘNG XƯƠNG GÃY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9100" y="1778000"/>
            <a:ext cx="81026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smtClean="0"/>
              <a:t>ĐINH NỘI TUỶ: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91812"/>
              </p:ext>
            </p:extLst>
          </p:nvPr>
        </p:nvGraphicFramePr>
        <p:xfrm>
          <a:off x="419100" y="2946400"/>
          <a:ext cx="8204200" cy="2036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0100"/>
                <a:gridCol w="61341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ƯU ĐIỂM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KHUYẾT ĐIỂM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b="1" dirty="0" err="1" smtClean="0"/>
                        <a:t>Đơn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giản</a:t>
                      </a:r>
                      <a:endParaRPr lang="en-US" sz="3200" b="1" dirty="0" smtClean="0"/>
                    </a:p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b="1" dirty="0" err="1" smtClean="0"/>
                        <a:t>Nhanh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b="1" dirty="0" err="1" smtClean="0"/>
                        <a:t>Không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vững</a:t>
                      </a:r>
                      <a:r>
                        <a:rPr lang="en-US" sz="3200" b="1" dirty="0" smtClean="0"/>
                        <a:t> ( </a:t>
                      </a:r>
                      <a:r>
                        <a:rPr lang="en-US" sz="3200" b="1" dirty="0" err="1" smtClean="0"/>
                        <a:t>xương</a:t>
                      </a:r>
                      <a:r>
                        <a:rPr lang="en-US" sz="3200" b="1" dirty="0" smtClean="0"/>
                        <a:t> quay)</a:t>
                      </a:r>
                    </a:p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b="1" dirty="0" err="1" smtClean="0"/>
                        <a:t>Dễ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khớp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giả</a:t>
                      </a:r>
                      <a:endParaRPr lang="en-US" sz="3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60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787400"/>
            <a:ext cx="839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	PHƯƠNG PHÁP BẤT ĐỘNG XƯƠNG GÃY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9100" y="1778000"/>
            <a:ext cx="81026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smtClean="0"/>
              <a:t>BẤT ĐỘNG NGOÀI: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235412"/>
              </p:ext>
            </p:extLst>
          </p:nvPr>
        </p:nvGraphicFramePr>
        <p:xfrm>
          <a:off x="419100" y="2946400"/>
          <a:ext cx="8204200" cy="2718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500"/>
                <a:gridCol w="47117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ƯU ĐIỂM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KHUYẾT ĐIỂM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dirty="0" smtClean="0">
                          <a:latin typeface="Wingdings"/>
                          <a:ea typeface="Wingdings"/>
                          <a:cs typeface="Wingdings"/>
                          <a:sym typeface="Wingdings"/>
                        </a:rPr>
                        <a:t></a:t>
                      </a:r>
                      <a:r>
                        <a:rPr lang="en-US" sz="3200" b="1" dirty="0" err="1" smtClean="0"/>
                        <a:t>Nhiễm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trùng</a:t>
                      </a:r>
                      <a:endParaRPr lang="en-US" sz="3200" b="1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err="1" smtClean="0"/>
                        <a:t>Dễ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chăm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sóc</a:t>
                      </a:r>
                      <a:r>
                        <a:rPr lang="en-US" sz="3200" b="1" dirty="0" smtClean="0"/>
                        <a:t> VT</a:t>
                      </a:r>
                    </a:p>
                    <a:p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b="1" dirty="0" err="1" smtClean="0"/>
                        <a:t>Cồng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kềnh</a:t>
                      </a:r>
                      <a:r>
                        <a:rPr lang="en-US" sz="3200" b="1" dirty="0" smtClean="0"/>
                        <a:t>, </a:t>
                      </a:r>
                      <a:r>
                        <a:rPr lang="en-US" sz="3200" b="1" dirty="0" err="1" smtClean="0"/>
                        <a:t>vướng</a:t>
                      </a:r>
                      <a:endParaRPr lang="en-US" sz="3200" b="1" dirty="0" smtClean="0"/>
                    </a:p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b="1" dirty="0" err="1" smtClean="0"/>
                        <a:t>Lành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xương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kém</a:t>
                      </a:r>
                      <a:endParaRPr lang="en-US" sz="3200" b="1" dirty="0" smtClean="0"/>
                    </a:p>
                    <a:p>
                      <a:pPr>
                        <a:lnSpc>
                          <a:spcPct val="140000"/>
                        </a:lnSpc>
                      </a:pPr>
                      <a:r>
                        <a:rPr lang="en-US" sz="3200" b="1" dirty="0" err="1" smtClean="0"/>
                        <a:t>Nhiễm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trùng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chân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en-US" sz="3200" b="1" dirty="0" err="1" smtClean="0"/>
                        <a:t>đinh</a:t>
                      </a:r>
                      <a:endParaRPr lang="en-US" sz="3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60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C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88392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66800" y="4267200"/>
            <a:ext cx="1981200" cy="1220474"/>
          </a:xfrm>
          <a:prstGeom prst="ellipse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FF000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NHIEÃM TRUØNG</a:t>
            </a:r>
            <a:endParaRPr lang="en-US" sz="4000" b="1" dirty="0">
              <a:solidFill>
                <a:srgbClr val="FF0000"/>
              </a:solidFill>
              <a:latin typeface="VNI-Helve-Condense" pitchFamily="2" charset="0"/>
              <a:ea typeface="+mn-ea"/>
              <a:cs typeface="Arial" charset="0"/>
              <a:sym typeface="Wingdings" pitchFamily="2" charset="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867400" y="3810000"/>
            <a:ext cx="990600" cy="1631216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Phuïc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hoài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Giaûi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phaãu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toát</a:t>
            </a:r>
            <a:endParaRPr lang="en-US" sz="2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VNI-Helve-Condense" pitchFamily="2" charset="0"/>
              <a:ea typeface="+mn-ea"/>
              <a:cs typeface="Arial" charset="0"/>
              <a:sym typeface="Wingdings" pitchFamily="2" charset="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934200" y="3778984"/>
            <a:ext cx="914400" cy="1631216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Phuïc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hoàI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Chöùc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naêng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 </a:t>
            </a:r>
            <a:r>
              <a:rPr lang="en-US" sz="20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VNI-Helve-Condense" pitchFamily="2" charset="0"/>
                <a:ea typeface="+mn-ea"/>
                <a:cs typeface="Arial" charset="0"/>
                <a:sym typeface="Wingdings" pitchFamily="2" charset="2"/>
              </a:rPr>
              <a:t>sôùm</a:t>
            </a:r>
            <a:endParaRPr lang="en-US" sz="2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VNI-Helve-Condense" pitchFamily="2" charset="0"/>
              <a:ea typeface="+mn-ea"/>
              <a:cs typeface="Arial" charset="0"/>
              <a:sym typeface="Wingdings" pitchFamily="2" charset="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21000" y="399871"/>
            <a:ext cx="311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Kết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hợp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xương</a:t>
            </a:r>
            <a:r>
              <a:rPr lang="en-US" sz="3600" b="1" dirty="0" smtClean="0"/>
              <a:t> </a:t>
            </a:r>
          </a:p>
          <a:p>
            <a:r>
              <a:rPr lang="en-US" sz="3600" b="1" dirty="0" err="1" smtClean="0"/>
              <a:t>nẹp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vít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thì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đầu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1959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DSC01397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05" t="18286" r="18305" b="24743"/>
          <a:stretch/>
        </p:blipFill>
        <p:spPr>
          <a:xfrm>
            <a:off x="1502582" y="3048001"/>
            <a:ext cx="5973304" cy="3809999"/>
          </a:xfrm>
          <a:prstGeom prst="rect">
            <a:avLst/>
          </a:prstGeom>
        </p:spPr>
      </p:pic>
      <p:pic>
        <p:nvPicPr>
          <p:cNvPr id="5" name="Picture 4" descr="DSC01399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528" b="18499"/>
          <a:stretch/>
        </p:blipFill>
        <p:spPr>
          <a:xfrm>
            <a:off x="1" y="37334"/>
            <a:ext cx="9144000" cy="301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9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148209276"/>
              </p:ext>
            </p:extLst>
          </p:nvPr>
        </p:nvGraphicFramePr>
        <p:xfrm>
          <a:off x="0" y="152400"/>
          <a:ext cx="91440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54400" y="152400"/>
            <a:ext cx="21336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rgbClr val="0F6FC6"/>
              </a:buClr>
            </a:pPr>
            <a:r>
              <a:rPr lang="en-US" b="1" dirty="0">
                <a:solidFill>
                  <a:srgbClr val="000000"/>
                </a:solidFill>
                <a:latin typeface="VNI-Helve-Condense" charset="0"/>
              </a:rPr>
              <a:t>1988, Dellinger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rgbClr val="0F6FC6"/>
              </a:buClr>
            </a:pPr>
            <a:r>
              <a:rPr lang="en-US" b="1" dirty="0" smtClean="0">
                <a:solidFill>
                  <a:srgbClr val="000000"/>
                </a:solidFill>
                <a:latin typeface="VNI-Helve-Condense" charset="0"/>
              </a:rPr>
              <a:t>2005</a:t>
            </a:r>
            <a:r>
              <a:rPr lang="en-US" b="1" dirty="0">
                <a:solidFill>
                  <a:srgbClr val="000000"/>
                </a:solidFill>
                <a:latin typeface="VNI-Helve-Condense" charset="0"/>
              </a:rPr>
              <a:t>, Bowen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730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/>
          <p:cNvCxnSpPr/>
          <p:nvPr/>
        </p:nvCxnSpPr>
        <p:spPr>
          <a:xfrm flipV="1">
            <a:off x="254000" y="3263900"/>
            <a:ext cx="8394700" cy="50800"/>
          </a:xfrm>
          <a:prstGeom prst="straightConnector1">
            <a:avLst/>
          </a:prstGeom>
          <a:ln w="762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-50800" y="3454400"/>
            <a:ext cx="215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2400" dirty="0" smtClean="0"/>
              <a:t>Carl Hansmann:</a:t>
            </a:r>
          </a:p>
          <a:p>
            <a:r>
              <a:rPr lang="en-US" sz="2400" dirty="0" smtClean="0"/>
              <a:t>G</a:t>
            </a:r>
            <a:r>
              <a:rPr lang="is-IS" sz="2400" dirty="0" smtClean="0"/>
              <a:t>iới thiệu nẹp </a:t>
            </a:r>
            <a:endParaRPr lang="is-IS" sz="2400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806700"/>
            <a:ext cx="90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1886</a:t>
            </a:r>
            <a:endParaRPr lang="en-US" sz="2400" dirty="0"/>
          </a:p>
        </p:txBody>
      </p:sp>
      <p:sp>
        <p:nvSpPr>
          <p:cNvPr id="10" name="Oval 9"/>
          <p:cNvSpPr/>
          <p:nvPr/>
        </p:nvSpPr>
        <p:spPr>
          <a:xfrm>
            <a:off x="4699000" y="3213100"/>
            <a:ext cx="203200" cy="19050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3200400"/>
            <a:ext cx="203200" cy="19050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52400" y="3219450"/>
            <a:ext cx="203200" cy="19050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16100" y="2076837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CẤM </a:t>
            </a:r>
            <a:endParaRPr 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959600" y="2021870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THÌ ĐẦU</a:t>
            </a:r>
            <a:endParaRPr lang="en-US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902200" y="2039660"/>
            <a:ext cx="170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THÌ HAI </a:t>
            </a:r>
            <a:endParaRPr lang="en-US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800600" y="3517900"/>
            <a:ext cx="23114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1972 Dodge</a:t>
            </a:r>
          </a:p>
          <a:p>
            <a:r>
              <a:rPr lang="en-US" sz="2400" dirty="0" smtClean="0"/>
              <a:t>1975 </a:t>
            </a:r>
            <a:r>
              <a:rPr lang="en-US" sz="2400" dirty="0" err="1" smtClean="0"/>
              <a:t>Andreson</a:t>
            </a:r>
            <a:endParaRPr lang="en-US" sz="2400" dirty="0" smtClean="0"/>
          </a:p>
          <a:p>
            <a:r>
              <a:rPr lang="en-US" sz="2400" dirty="0" smtClean="0"/>
              <a:t>1978 </a:t>
            </a:r>
            <a:r>
              <a:rPr lang="en-US" sz="2400" dirty="0" err="1" smtClean="0"/>
              <a:t>Elstron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061200" y="3492500"/>
            <a:ext cx="2298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1986 </a:t>
            </a:r>
            <a:r>
              <a:rPr lang="en-US" sz="2400" dirty="0" err="1" smtClean="0"/>
              <a:t>Moed</a:t>
            </a:r>
            <a:endParaRPr lang="en-US" sz="2400" dirty="0" smtClean="0"/>
          </a:p>
          <a:p>
            <a:r>
              <a:rPr lang="en-US" sz="2400" dirty="0" smtClean="0"/>
              <a:t>1986 </a:t>
            </a:r>
            <a:r>
              <a:rPr lang="en-US" sz="2400" dirty="0" err="1" smtClean="0"/>
              <a:t>Griend</a:t>
            </a:r>
            <a:endParaRPr lang="en-US" sz="2400" dirty="0" smtClean="0"/>
          </a:p>
          <a:p>
            <a:r>
              <a:rPr lang="en-US" sz="2400" dirty="0" smtClean="0"/>
              <a:t>1990 Levin</a:t>
            </a:r>
          </a:p>
          <a:p>
            <a:r>
              <a:rPr lang="en-US" sz="2400" dirty="0" smtClean="0"/>
              <a:t>1991 Jones</a:t>
            </a:r>
          </a:p>
          <a:p>
            <a:r>
              <a:rPr lang="en-US" sz="2400" dirty="0" smtClean="0"/>
              <a:t>1992 Duncan</a:t>
            </a:r>
          </a:p>
          <a:p>
            <a:r>
              <a:rPr lang="en-US" sz="2400" dirty="0" smtClean="0"/>
              <a:t>2000 Paris</a:t>
            </a:r>
          </a:p>
          <a:p>
            <a:r>
              <a:rPr lang="en-US" sz="2400" dirty="0" smtClean="0"/>
              <a:t>2010 Connolly</a:t>
            </a:r>
            <a:endParaRPr 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6229350" y="2693997"/>
            <a:ext cx="90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1986</a:t>
            </a:r>
            <a:endParaRPr 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4425950" y="2728267"/>
            <a:ext cx="90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1972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533400" y="787400"/>
            <a:ext cx="839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SỬ DỤNG NẸP VÍT TRONG GÃY HỞ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8771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787400"/>
            <a:ext cx="839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KẾT LUẬN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755065"/>
            <a:ext cx="8293100" cy="510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Gãy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hở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độ</a:t>
            </a:r>
            <a:r>
              <a:rPr lang="en-US" sz="3600" b="1" dirty="0" smtClean="0"/>
              <a:t> III chi </a:t>
            </a:r>
            <a:r>
              <a:rPr lang="en-US" sz="3600" b="1" dirty="0" err="1" smtClean="0"/>
              <a:t>trên</a:t>
            </a:r>
            <a:r>
              <a:rPr lang="en-US" sz="3600" b="1" dirty="0" smtClean="0"/>
              <a:t>: </a:t>
            </a:r>
          </a:p>
          <a:p>
            <a:pPr marL="457200" indent="-457200">
              <a:lnSpc>
                <a:spcPct val="130000"/>
              </a:lnSpc>
              <a:buFont typeface="Arial"/>
              <a:buChar char="•"/>
            </a:pPr>
            <a:r>
              <a:rPr lang="en-US" sz="3200" b="1" dirty="0" err="1" smtClean="0"/>
              <a:t>Nhanh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chóng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hồi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sức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chống</a:t>
            </a:r>
            <a:r>
              <a:rPr lang="en-US" sz="3200" b="1" dirty="0" smtClean="0"/>
              <a:t> shock</a:t>
            </a:r>
          </a:p>
          <a:p>
            <a:pPr marL="457200" indent="-457200">
              <a:lnSpc>
                <a:spcPct val="130000"/>
              </a:lnSpc>
              <a:buFont typeface="Arial"/>
              <a:buChar char="•"/>
            </a:pPr>
            <a:r>
              <a:rPr lang="en-US" sz="3200" b="1" dirty="0" err="1" smtClean="0"/>
              <a:t>Kháng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sinh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tĩnh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mạch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càng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sớm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càng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tốt</a:t>
            </a:r>
            <a:endParaRPr lang="en-US" sz="3200" b="1" dirty="0" smtClean="0"/>
          </a:p>
          <a:p>
            <a:pPr marL="457200" indent="-457200">
              <a:lnSpc>
                <a:spcPct val="130000"/>
              </a:lnSpc>
              <a:buFont typeface="Arial"/>
              <a:buChar char="•"/>
            </a:pPr>
            <a:r>
              <a:rPr lang="en-US" sz="3200" b="1" dirty="0" err="1" smtClean="0"/>
              <a:t>Cắt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lọc</a:t>
            </a:r>
            <a:r>
              <a:rPr lang="en-US" sz="3200" b="1" dirty="0" smtClean="0"/>
              <a:t> thật </a:t>
            </a:r>
            <a:r>
              <a:rPr lang="en-US" sz="3200" b="1" dirty="0" err="1" smtClean="0"/>
              <a:t>kỹ</a:t>
            </a:r>
            <a:endParaRPr lang="en-US" sz="3200" b="1" dirty="0" smtClean="0"/>
          </a:p>
          <a:p>
            <a:pPr marL="457200" indent="-457200">
              <a:lnSpc>
                <a:spcPct val="130000"/>
              </a:lnSpc>
              <a:buFont typeface="Arial"/>
              <a:buChar char="•"/>
            </a:pPr>
            <a:r>
              <a:rPr lang="en-US" sz="3200" b="1" dirty="0" err="1" smtClean="0">
                <a:solidFill>
                  <a:srgbClr val="FF6600"/>
                </a:solidFill>
              </a:rPr>
              <a:t>Kết</a:t>
            </a:r>
            <a:r>
              <a:rPr lang="en-US" sz="3200" b="1" dirty="0" smtClean="0">
                <a:solidFill>
                  <a:srgbClr val="FF6600"/>
                </a:solidFill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</a:rPr>
              <a:t>hợp</a:t>
            </a:r>
            <a:r>
              <a:rPr lang="en-US" sz="3200" b="1" dirty="0" smtClean="0">
                <a:solidFill>
                  <a:srgbClr val="FF6600"/>
                </a:solidFill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</a:rPr>
              <a:t>xương</a:t>
            </a:r>
            <a:r>
              <a:rPr lang="en-US" sz="3200" b="1" dirty="0" smtClean="0">
                <a:solidFill>
                  <a:srgbClr val="FF6600"/>
                </a:solidFill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</a:rPr>
              <a:t>nẹp</a:t>
            </a:r>
            <a:r>
              <a:rPr lang="en-US" sz="3200" b="1" dirty="0" smtClean="0">
                <a:solidFill>
                  <a:srgbClr val="FF6600"/>
                </a:solidFill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</a:rPr>
              <a:t>vít</a:t>
            </a:r>
            <a:r>
              <a:rPr lang="en-US" sz="3200" b="1" dirty="0" smtClean="0">
                <a:solidFill>
                  <a:srgbClr val="FF6600"/>
                </a:solidFill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</a:rPr>
              <a:t>ngay</a:t>
            </a:r>
            <a:r>
              <a:rPr lang="en-US" sz="3200" b="1" dirty="0" smtClean="0">
                <a:solidFill>
                  <a:srgbClr val="FF6600"/>
                </a:solidFill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</a:rPr>
              <a:t>thì</a:t>
            </a:r>
            <a:r>
              <a:rPr lang="en-US" sz="3200" b="1" dirty="0" smtClean="0">
                <a:solidFill>
                  <a:srgbClr val="FF6600"/>
                </a:solidFill>
              </a:rPr>
              <a:t> </a:t>
            </a:r>
            <a:r>
              <a:rPr lang="en-US" sz="3200" b="1" dirty="0" err="1" smtClean="0">
                <a:solidFill>
                  <a:srgbClr val="FF6600"/>
                </a:solidFill>
              </a:rPr>
              <a:t>đầu</a:t>
            </a:r>
            <a:endParaRPr lang="en-US" sz="3200" b="1" dirty="0" smtClean="0">
              <a:solidFill>
                <a:srgbClr val="FF6600"/>
              </a:solidFill>
            </a:endParaRPr>
          </a:p>
          <a:p>
            <a:pPr marL="457200" indent="-457200">
              <a:lnSpc>
                <a:spcPct val="130000"/>
              </a:lnSpc>
              <a:buFont typeface="Arial"/>
              <a:buChar char="•"/>
            </a:pPr>
            <a:r>
              <a:rPr lang="en-US" sz="3200" b="1" dirty="0" err="1" smtClean="0"/>
              <a:t>Phục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hồi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tuần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hoàn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tối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đa</a:t>
            </a:r>
            <a:endParaRPr lang="en-US" sz="3200" b="1" dirty="0" smtClean="0"/>
          </a:p>
          <a:p>
            <a:pPr marL="457200" indent="-457200">
              <a:lnSpc>
                <a:spcPct val="130000"/>
              </a:lnSpc>
              <a:buFont typeface="Arial"/>
              <a:buChar char="•"/>
            </a:pPr>
            <a:r>
              <a:rPr lang="en-US" sz="3200" b="1" dirty="0" err="1" smtClean="0"/>
              <a:t>Nối</a:t>
            </a:r>
            <a:r>
              <a:rPr lang="en-US" sz="3200" b="1" dirty="0" smtClean="0"/>
              <a:t> (</a:t>
            </a:r>
            <a:r>
              <a:rPr lang="en-US" sz="3200" b="1" dirty="0" err="1" smtClean="0"/>
              <a:t>chuyển</a:t>
            </a:r>
            <a:r>
              <a:rPr lang="en-US" sz="3200" b="1" dirty="0" smtClean="0"/>
              <a:t>) </a:t>
            </a:r>
            <a:r>
              <a:rPr lang="en-US" sz="3200" b="1" dirty="0" err="1" smtClean="0"/>
              <a:t>gân</a:t>
            </a:r>
            <a:r>
              <a:rPr lang="en-US" sz="3200" b="1" dirty="0" smtClean="0"/>
              <a:t> , </a:t>
            </a:r>
            <a:r>
              <a:rPr lang="en-US" sz="3200" b="1" dirty="0" err="1" smtClean="0"/>
              <a:t>cơ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thần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kinh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ngay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thì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đầu</a:t>
            </a:r>
            <a:endParaRPr lang="en-US" sz="3200" b="1" dirty="0" smtClean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5814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0249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0" t="27635"/>
          <a:stretch/>
        </p:blipFill>
        <p:spPr>
          <a:xfrm>
            <a:off x="2553761" y="4379982"/>
            <a:ext cx="3134378" cy="247801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4496991" y="3810193"/>
            <a:ext cx="4647009" cy="3047807"/>
            <a:chOff x="-1" y="0"/>
            <a:chExt cx="9144001" cy="6858001"/>
          </a:xfrm>
        </p:grpSpPr>
        <p:pic>
          <p:nvPicPr>
            <p:cNvPr id="9" name="Picture 8" descr="DSC02491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40" t="4282" r="15770"/>
            <a:stretch/>
          </p:blipFill>
          <p:spPr>
            <a:xfrm>
              <a:off x="5609902" y="0"/>
              <a:ext cx="3534098" cy="6235067"/>
            </a:xfrm>
            <a:prstGeom prst="rect">
              <a:avLst/>
            </a:prstGeom>
          </p:spPr>
        </p:pic>
        <p:pic>
          <p:nvPicPr>
            <p:cNvPr id="10" name="Picture 9" descr="DSC02492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59" t="19851" b="39855"/>
            <a:stretch/>
          </p:blipFill>
          <p:spPr>
            <a:xfrm>
              <a:off x="-1" y="4117243"/>
              <a:ext cx="7440323" cy="274075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-11642" y="4214940"/>
            <a:ext cx="2565403" cy="2643060"/>
            <a:chOff x="3047806" y="879181"/>
            <a:chExt cx="6096194" cy="5964862"/>
          </a:xfrm>
        </p:grpSpPr>
        <p:pic>
          <p:nvPicPr>
            <p:cNvPr id="12" name="Picture 11" descr="DSC02494.JP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89" t="20766" b="21768"/>
            <a:stretch/>
          </p:blipFill>
          <p:spPr>
            <a:xfrm>
              <a:off x="3047806" y="879181"/>
              <a:ext cx="6096194" cy="3243295"/>
            </a:xfrm>
            <a:prstGeom prst="rect">
              <a:avLst/>
            </a:prstGeom>
          </p:spPr>
        </p:pic>
        <p:pic>
          <p:nvPicPr>
            <p:cNvPr id="13" name="Picture 12" descr="DSC02496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12" t="27973" r="25237" b="41580"/>
            <a:stretch/>
          </p:blipFill>
          <p:spPr>
            <a:xfrm>
              <a:off x="3047806" y="4122476"/>
              <a:ext cx="6096194" cy="2721567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4507458" y="13956"/>
            <a:ext cx="4647008" cy="2121424"/>
            <a:chOff x="1" y="1675680"/>
            <a:chExt cx="9168420" cy="4004719"/>
          </a:xfrm>
        </p:grpSpPr>
        <p:pic>
          <p:nvPicPr>
            <p:cNvPr id="15" name="Picture 14" descr="DSC02486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80" t="6113" r="23667" b="16730"/>
            <a:stretch/>
          </p:blipFill>
          <p:spPr>
            <a:xfrm>
              <a:off x="1" y="1675680"/>
              <a:ext cx="4384431" cy="4004718"/>
            </a:xfrm>
            <a:prstGeom prst="rect">
              <a:avLst/>
            </a:prstGeom>
          </p:spPr>
        </p:pic>
        <p:pic>
          <p:nvPicPr>
            <p:cNvPr id="16" name="Picture 15" descr="DSC02488.JP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05" t="19622" r="23265" b="17875"/>
            <a:stretch/>
          </p:blipFill>
          <p:spPr>
            <a:xfrm>
              <a:off x="4381863" y="1675682"/>
              <a:ext cx="4786558" cy="4004717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-27151" y="27913"/>
            <a:ext cx="4524142" cy="2121426"/>
            <a:chOff x="14433" y="1242151"/>
            <a:chExt cx="9120544" cy="4438249"/>
          </a:xfrm>
        </p:grpSpPr>
        <p:pic>
          <p:nvPicPr>
            <p:cNvPr id="18" name="Picture 17" descr="DSC02478.JP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73" t="6571" r="17392" b="20624"/>
            <a:stretch/>
          </p:blipFill>
          <p:spPr>
            <a:xfrm flipH="1">
              <a:off x="14433" y="1242152"/>
              <a:ext cx="4834469" cy="4438248"/>
            </a:xfrm>
            <a:prstGeom prst="rect">
              <a:avLst/>
            </a:prstGeom>
          </p:spPr>
        </p:pic>
        <p:pic>
          <p:nvPicPr>
            <p:cNvPr id="19" name="Picture 18" descr="DSC02481.JPG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27" t="16874" r="25078" b="17188"/>
            <a:stretch/>
          </p:blipFill>
          <p:spPr>
            <a:xfrm>
              <a:off x="4993209" y="1242151"/>
              <a:ext cx="4141768" cy="4438249"/>
            </a:xfrm>
            <a:prstGeom prst="rect">
              <a:avLst/>
            </a:prstGeom>
          </p:spPr>
        </p:pic>
      </p:grpSp>
      <p:pic>
        <p:nvPicPr>
          <p:cNvPr id="20" name="Picture 19" descr="DSC01399.JPG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150" b="9234"/>
          <a:stretch/>
        </p:blipFill>
        <p:spPr>
          <a:xfrm>
            <a:off x="-11642" y="2149339"/>
            <a:ext cx="4924967" cy="2230642"/>
          </a:xfrm>
          <a:prstGeom prst="rect">
            <a:avLst/>
          </a:prstGeom>
        </p:spPr>
      </p:pic>
      <p:pic>
        <p:nvPicPr>
          <p:cNvPr id="21" name="Picture 20" descr="DSC01397.JPG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15039" r="16062" b="22884"/>
          <a:stretch/>
        </p:blipFill>
        <p:spPr>
          <a:xfrm>
            <a:off x="4913325" y="2152598"/>
            <a:ext cx="4230675" cy="22273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12837" y="4379982"/>
            <a:ext cx="2135124" cy="146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1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2" descr="A:\Rung hoa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6" name="Text Box 3"/>
          <p:cNvSpPr txBox="1">
            <a:spLocks noChangeArrowheads="1"/>
          </p:cNvSpPr>
          <p:nvPr/>
        </p:nvSpPr>
        <p:spPr bwMode="auto">
          <a:xfrm>
            <a:off x="0" y="5876925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4400" b="1" i="1" dirty="0" err="1">
                <a:solidFill>
                  <a:schemeClr val="bg1"/>
                </a:solidFill>
                <a:latin typeface="VNI-Avo" charset="0"/>
              </a:rPr>
              <a:t>Xin</a:t>
            </a:r>
            <a:r>
              <a:rPr lang="en-US" sz="4400" b="1" i="1" dirty="0">
                <a:solidFill>
                  <a:schemeClr val="bg1"/>
                </a:solidFill>
                <a:latin typeface="VNI-Avo" charset="0"/>
              </a:rPr>
              <a:t> </a:t>
            </a:r>
            <a:r>
              <a:rPr lang="en-US" sz="4400" b="1" i="1" dirty="0" err="1">
                <a:solidFill>
                  <a:schemeClr val="bg1"/>
                </a:solidFill>
                <a:latin typeface="VNI-Avo" charset="0"/>
              </a:rPr>
              <a:t>caùm</a:t>
            </a:r>
            <a:r>
              <a:rPr lang="en-US" sz="4400" b="1" i="1" dirty="0">
                <a:solidFill>
                  <a:schemeClr val="bg1"/>
                </a:solidFill>
                <a:latin typeface="VNI-Avo" charset="0"/>
              </a:rPr>
              <a:t> </a:t>
            </a:r>
            <a:r>
              <a:rPr lang="en-US" sz="4400" b="1" i="1" dirty="0" err="1">
                <a:solidFill>
                  <a:schemeClr val="bg1"/>
                </a:solidFill>
                <a:latin typeface="VNI-Avo" charset="0"/>
              </a:rPr>
              <a:t>ôn</a:t>
            </a:r>
            <a:r>
              <a:rPr lang="en-US" sz="4400" b="1" i="1" dirty="0">
                <a:solidFill>
                  <a:schemeClr val="bg1"/>
                </a:solidFill>
                <a:latin typeface="VNI-Avo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17958059"/>
      </p:ext>
    </p:extLst>
  </p:cSld>
  <p:clrMapOvr>
    <a:masterClrMapping/>
  </p:clrMapOvr>
  <p:transition spd="slow" advTm="20000">
    <p:randomBar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DSC0141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2" t="2879" r="26370"/>
          <a:stretch/>
        </p:blipFill>
        <p:spPr>
          <a:xfrm rot="5400000">
            <a:off x="60600" y="505441"/>
            <a:ext cx="4721562" cy="484276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4842766" y="552229"/>
            <a:ext cx="4323680" cy="4735374"/>
            <a:chOff x="4431364" y="855957"/>
            <a:chExt cx="3354581" cy="4431646"/>
          </a:xfrm>
        </p:grpSpPr>
        <p:pic>
          <p:nvPicPr>
            <p:cNvPr id="6" name="Picture 5" descr="DSC01417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58" b="8651"/>
            <a:stretch/>
          </p:blipFill>
          <p:spPr>
            <a:xfrm rot="5400000">
              <a:off x="4707770" y="2209426"/>
              <a:ext cx="4431643" cy="1724707"/>
            </a:xfrm>
            <a:prstGeom prst="rect">
              <a:avLst/>
            </a:prstGeom>
          </p:spPr>
        </p:pic>
        <p:pic>
          <p:nvPicPr>
            <p:cNvPr id="7" name="Picture 6" descr="DSC01419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61" b="42298"/>
            <a:stretch/>
          </p:blipFill>
          <p:spPr>
            <a:xfrm rot="5400000">
              <a:off x="3043833" y="2243488"/>
              <a:ext cx="4431646" cy="16565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401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64070"/>
            <a:ext cx="8229600" cy="1143000"/>
          </a:xfrm>
        </p:spPr>
        <p:txBody>
          <a:bodyPr/>
          <a:lstStyle/>
          <a:p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MESS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68482"/>
            <a:ext cx="8584988" cy="5841106"/>
          </a:xfrm>
        </p:spPr>
        <p:txBody>
          <a:bodyPr>
            <a:noAutofit/>
          </a:bodyPr>
          <a:lstStyle/>
          <a:p>
            <a:pPr marL="457200" indent="-457200">
              <a:buAutoNum type="arabicParenR"/>
            </a:pPr>
            <a:r>
              <a:rPr lang="en-US" b="1" i="1" dirty="0" err="1" smtClean="0"/>
              <a:t>Tổn</a:t>
            </a:r>
            <a:r>
              <a:rPr lang="en-US" b="1" i="1" dirty="0" smtClean="0"/>
              <a:t> </a:t>
            </a:r>
            <a:r>
              <a:rPr lang="en-US" b="1" i="1" dirty="0" err="1"/>
              <a:t>thương</a:t>
            </a:r>
            <a:r>
              <a:rPr lang="en-US" b="1" i="1" dirty="0"/>
              <a:t> </a:t>
            </a:r>
            <a:r>
              <a:rPr lang="en-US" b="1" i="1" dirty="0" err="1"/>
              <a:t>xương</a:t>
            </a:r>
            <a:r>
              <a:rPr lang="en-US" b="1" i="1" dirty="0"/>
              <a:t>, </a:t>
            </a:r>
            <a:r>
              <a:rPr lang="en-US" b="1" i="1" dirty="0" err="1"/>
              <a:t>phần</a:t>
            </a:r>
            <a:r>
              <a:rPr lang="en-US" b="1" i="1" dirty="0"/>
              <a:t> </a:t>
            </a:r>
            <a:r>
              <a:rPr lang="en-US" b="1" i="1" dirty="0" err="1" smtClean="0"/>
              <a:t>mềm</a:t>
            </a:r>
            <a:r>
              <a:rPr lang="en-US" b="1" i="1" dirty="0" smtClean="0"/>
              <a:t>:</a:t>
            </a:r>
            <a:endParaRPr lang="en-US" dirty="0"/>
          </a:p>
          <a:p>
            <a:r>
              <a:rPr lang="hr-HR" dirty="0" smtClean="0"/>
              <a:t>Nhẹ </a:t>
            </a:r>
            <a:r>
              <a:rPr lang="hr-HR" dirty="0"/>
              <a:t>(gãy đơn giản</a:t>
            </a:r>
            <a:r>
              <a:rPr lang="hr-HR" dirty="0" smtClean="0"/>
              <a:t>)                                         : </a:t>
            </a:r>
            <a:r>
              <a:rPr lang="hr-HR" dirty="0"/>
              <a:t>1đ</a:t>
            </a:r>
          </a:p>
          <a:p>
            <a:r>
              <a:rPr lang="hr-HR" dirty="0" smtClean="0"/>
              <a:t>Vừa </a:t>
            </a:r>
            <a:r>
              <a:rPr lang="hr-HR" dirty="0"/>
              <a:t>(gãy </a:t>
            </a:r>
            <a:r>
              <a:rPr lang="hr-HR" dirty="0" smtClean="0"/>
              <a:t>hở hay </a:t>
            </a:r>
            <a:r>
              <a:rPr lang="hr-HR" dirty="0"/>
              <a:t>nhiều mảnh, trật </a:t>
            </a:r>
            <a:r>
              <a:rPr lang="hr-HR" dirty="0" smtClean="0"/>
              <a:t>khớp)   : </a:t>
            </a:r>
            <a:r>
              <a:rPr lang="hr-HR" dirty="0"/>
              <a:t>2đ</a:t>
            </a:r>
          </a:p>
          <a:p>
            <a:r>
              <a:rPr lang="en-US" dirty="0" err="1" smtClean="0"/>
              <a:t>Nặng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dập</a:t>
            </a:r>
            <a:r>
              <a:rPr lang="en-US" dirty="0"/>
              <a:t> </a:t>
            </a:r>
            <a:r>
              <a:rPr lang="en-US" dirty="0" err="1"/>
              <a:t>nát</a:t>
            </a:r>
            <a:r>
              <a:rPr lang="en-US" dirty="0"/>
              <a:t>, </a:t>
            </a:r>
            <a:r>
              <a:rPr lang="en-US" dirty="0" err="1"/>
              <a:t>vết</a:t>
            </a:r>
            <a:r>
              <a:rPr lang="en-US" dirty="0"/>
              <a:t> </a:t>
            </a:r>
            <a:r>
              <a:rPr lang="en-US" dirty="0" err="1"/>
              <a:t>thương</a:t>
            </a:r>
            <a:r>
              <a:rPr lang="en-US" dirty="0"/>
              <a:t> </a:t>
            </a:r>
            <a:r>
              <a:rPr lang="en-US" dirty="0" err="1" smtClean="0"/>
              <a:t>hoả</a:t>
            </a:r>
            <a:r>
              <a:rPr lang="en-US" dirty="0" smtClean="0"/>
              <a:t> </a:t>
            </a:r>
            <a:r>
              <a:rPr lang="en-US" dirty="0" err="1" smtClean="0"/>
              <a:t>khí</a:t>
            </a:r>
            <a:r>
              <a:rPr lang="en-US" dirty="0" smtClean="0"/>
              <a:t>)            : </a:t>
            </a:r>
            <a:r>
              <a:rPr lang="en-US" dirty="0"/>
              <a:t>3đ</a:t>
            </a:r>
          </a:p>
          <a:p>
            <a:r>
              <a:rPr lang="cs-CZ" dirty="0" err="1" smtClean="0"/>
              <a:t>Rất</a:t>
            </a:r>
            <a:r>
              <a:rPr lang="cs-CZ" dirty="0" smtClean="0"/>
              <a:t> </a:t>
            </a:r>
            <a:r>
              <a:rPr lang="cs-CZ" dirty="0" err="1"/>
              <a:t>nặng</a:t>
            </a:r>
            <a:r>
              <a:rPr lang="cs-CZ" dirty="0"/>
              <a:t> (</a:t>
            </a:r>
            <a:r>
              <a:rPr lang="cs-CZ" dirty="0" err="1"/>
              <a:t>dập</a:t>
            </a:r>
            <a:r>
              <a:rPr lang="cs-CZ" dirty="0"/>
              <a:t> </a:t>
            </a:r>
            <a:r>
              <a:rPr lang="cs-CZ" dirty="0" err="1"/>
              <a:t>nát</a:t>
            </a:r>
            <a:r>
              <a:rPr lang="cs-CZ" dirty="0"/>
              <a:t> </a:t>
            </a:r>
            <a:r>
              <a:rPr lang="cs-CZ" dirty="0" err="1"/>
              <a:t>nhiều</a:t>
            </a:r>
            <a:r>
              <a:rPr lang="cs-CZ" dirty="0" smtClean="0"/>
              <a:t>, </a:t>
            </a:r>
            <a:r>
              <a:rPr lang="cs-CZ" dirty="0" err="1" smtClean="0"/>
              <a:t>dơ</a:t>
            </a:r>
            <a:r>
              <a:rPr lang="cs-CZ" dirty="0" smtClean="0"/>
              <a:t>)                        : 4đ</a:t>
            </a:r>
            <a:endParaRPr lang="en-US" dirty="0"/>
          </a:p>
          <a:p>
            <a:pPr marL="0" indent="0">
              <a:buNone/>
            </a:pPr>
            <a:r>
              <a:rPr lang="de-DE" b="1" i="1" dirty="0"/>
              <a:t>2) </a:t>
            </a:r>
            <a:r>
              <a:rPr lang="de-DE" b="1" i="1" dirty="0" err="1"/>
              <a:t>Thiếu</a:t>
            </a:r>
            <a:r>
              <a:rPr lang="de-DE" b="1" i="1" dirty="0"/>
              <a:t> </a:t>
            </a:r>
            <a:r>
              <a:rPr lang="de-DE" b="1" i="1" dirty="0" err="1"/>
              <a:t>máu</a:t>
            </a:r>
            <a:r>
              <a:rPr lang="de-DE" b="1" i="1" dirty="0"/>
              <a:t> </a:t>
            </a:r>
            <a:r>
              <a:rPr lang="de-DE" b="1" i="1" dirty="0" err="1"/>
              <a:t>chi</a:t>
            </a:r>
            <a:r>
              <a:rPr lang="de-DE" b="1" i="1" dirty="0"/>
              <a:t> </a:t>
            </a:r>
          </a:p>
          <a:p>
            <a:r>
              <a:rPr lang="hr-HR" dirty="0" smtClean="0"/>
              <a:t>Mạch </a:t>
            </a:r>
            <a:r>
              <a:rPr lang="hr-HR" dirty="0"/>
              <a:t>có / không, da đỏ bình </a:t>
            </a:r>
            <a:r>
              <a:rPr lang="hr-HR" dirty="0" smtClean="0"/>
              <a:t>thường             : </a:t>
            </a:r>
            <a:r>
              <a:rPr lang="hr-HR" dirty="0"/>
              <a:t>1đ</a:t>
            </a:r>
          </a:p>
          <a:p>
            <a:r>
              <a:rPr lang="hr-HR" dirty="0" smtClean="0"/>
              <a:t>Mạch </a:t>
            </a:r>
            <a:r>
              <a:rPr lang="hr-HR" dirty="0"/>
              <a:t>không, tê, giảm tuần hoàn mao </a:t>
            </a:r>
            <a:r>
              <a:rPr lang="hr-HR" dirty="0" smtClean="0"/>
              <a:t>mạch : </a:t>
            </a:r>
            <a:r>
              <a:rPr lang="hr-HR" dirty="0"/>
              <a:t>2đ</a:t>
            </a:r>
          </a:p>
          <a:p>
            <a:r>
              <a:rPr lang="hr-HR" dirty="0" smtClean="0"/>
              <a:t>Lạnh</a:t>
            </a:r>
            <a:r>
              <a:rPr lang="hr-HR" dirty="0"/>
              <a:t>, tê, mất tuần hoàn mao </a:t>
            </a:r>
            <a:r>
              <a:rPr lang="hr-HR" dirty="0" smtClean="0"/>
              <a:t>mạch                : </a:t>
            </a:r>
            <a:r>
              <a:rPr lang="hr-HR" dirty="0"/>
              <a:t>3đ</a:t>
            </a:r>
          </a:p>
          <a:p>
            <a:pPr marL="0" indent="0">
              <a:buNone/>
            </a:pPr>
            <a:r>
              <a:rPr lang="ro-RO" sz="2800" dirty="0" smtClean="0"/>
              <a:t>               (Lưu </a:t>
            </a:r>
            <a:r>
              <a:rPr lang="ro-RO" sz="2800" dirty="0"/>
              <a:t>ý: </a:t>
            </a:r>
            <a:r>
              <a:rPr lang="ro-RO" sz="2800" dirty="0" smtClean="0"/>
              <a:t>nhân 2 </a:t>
            </a:r>
            <a:r>
              <a:rPr lang="ro-RO" sz="2800" dirty="0"/>
              <a:t>nếu thời gian quá </a:t>
            </a:r>
            <a:r>
              <a:rPr lang="ro-RO" sz="2800" dirty="0" smtClean="0"/>
              <a:t>6h)</a:t>
            </a:r>
            <a:endParaRPr lang="en-US" sz="28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7" name="Oval 6"/>
          <p:cNvSpPr/>
          <p:nvPr/>
        </p:nvSpPr>
        <p:spPr>
          <a:xfrm>
            <a:off x="7875665" y="3207570"/>
            <a:ext cx="741565" cy="69297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152310" y="4354002"/>
            <a:ext cx="741565" cy="69297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755153" y="6016618"/>
            <a:ext cx="1137820" cy="841382"/>
          </a:xfrm>
          <a:prstGeom prst="ellipse">
            <a:avLst/>
          </a:prstGeom>
          <a:noFill/>
          <a:ln w="5715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32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12" y="12524"/>
            <a:ext cx="8826488" cy="66142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i="1" dirty="0" smtClean="0"/>
              <a:t>3</a:t>
            </a:r>
            <a:r>
              <a:rPr lang="en-US" b="1" i="1" dirty="0"/>
              <a:t>) Shock</a:t>
            </a:r>
            <a:endParaRPr lang="en-US" b="1" dirty="0"/>
          </a:p>
          <a:p>
            <a:r>
              <a:rPr lang="ro-RO" dirty="0" smtClean="0"/>
              <a:t>HA </a:t>
            </a:r>
            <a:r>
              <a:rPr lang="ro-RO" dirty="0"/>
              <a:t>tâm thu &gt;= </a:t>
            </a:r>
            <a:r>
              <a:rPr lang="ro-RO" dirty="0" smtClean="0"/>
              <a:t>90mmHg           : </a:t>
            </a:r>
            <a:r>
              <a:rPr lang="ro-RO" dirty="0"/>
              <a:t>0đ</a:t>
            </a:r>
          </a:p>
          <a:p>
            <a:r>
              <a:rPr lang="en-US" dirty="0" smtClean="0"/>
              <a:t>HA </a:t>
            </a:r>
            <a:r>
              <a:rPr lang="en-US" dirty="0" err="1"/>
              <a:t>thấp</a:t>
            </a:r>
            <a:r>
              <a:rPr lang="en-US" dirty="0"/>
              <a:t> </a:t>
            </a:r>
            <a:r>
              <a:rPr lang="en-US" dirty="0" err="1"/>
              <a:t>tạm</a:t>
            </a:r>
            <a:r>
              <a:rPr lang="en-US" dirty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                      : </a:t>
            </a:r>
            <a:r>
              <a:rPr lang="en-US" dirty="0"/>
              <a:t>1đ</a:t>
            </a:r>
          </a:p>
          <a:p>
            <a:r>
              <a:rPr lang="hu-HU" dirty="0" smtClean="0"/>
              <a:t>HA </a:t>
            </a:r>
            <a:r>
              <a:rPr lang="hu-HU" dirty="0"/>
              <a:t>thấp kéo </a:t>
            </a:r>
            <a:r>
              <a:rPr lang="hu-HU" dirty="0" smtClean="0"/>
              <a:t>dài                          : 2đ</a:t>
            </a:r>
            <a:endParaRPr lang="en-US" dirty="0"/>
          </a:p>
          <a:p>
            <a:pPr marL="0" indent="0">
              <a:buNone/>
            </a:pPr>
            <a:r>
              <a:rPr lang="en-US" b="1" i="1" dirty="0"/>
              <a:t>4) </a:t>
            </a:r>
            <a:r>
              <a:rPr lang="en-US" b="1" i="1" dirty="0" err="1"/>
              <a:t>Tuổi</a:t>
            </a:r>
            <a:endParaRPr lang="en-US" b="1" dirty="0"/>
          </a:p>
          <a:p>
            <a:r>
              <a:rPr lang="hr-HR" dirty="0" smtClean="0"/>
              <a:t> </a:t>
            </a:r>
            <a:r>
              <a:rPr lang="hr-HR" dirty="0"/>
              <a:t>&lt;= 30 </a:t>
            </a:r>
            <a:r>
              <a:rPr lang="hr-HR" dirty="0" smtClean="0"/>
              <a:t>tuổi                                    : </a:t>
            </a:r>
            <a:r>
              <a:rPr lang="hr-HR" dirty="0"/>
              <a:t>0đ</a:t>
            </a:r>
          </a:p>
          <a:p>
            <a:r>
              <a:rPr lang="hr-HR" dirty="0" smtClean="0"/>
              <a:t> </a:t>
            </a:r>
            <a:r>
              <a:rPr lang="hr-HR" dirty="0"/>
              <a:t>30 - 50 </a:t>
            </a:r>
            <a:r>
              <a:rPr lang="hr-HR" dirty="0" smtClean="0"/>
              <a:t>tuổi                                  : </a:t>
            </a:r>
            <a:r>
              <a:rPr lang="hr-HR" dirty="0"/>
              <a:t>1đ</a:t>
            </a:r>
          </a:p>
          <a:p>
            <a:r>
              <a:rPr lang="hr-HR" dirty="0" smtClean="0"/>
              <a:t> </a:t>
            </a:r>
            <a:r>
              <a:rPr lang="hr-HR" dirty="0"/>
              <a:t>&gt;= 50 </a:t>
            </a:r>
            <a:r>
              <a:rPr lang="hr-HR" dirty="0" smtClean="0"/>
              <a:t>tuổi                                    : 2đ</a:t>
            </a:r>
            <a:endParaRPr lang="en-US" dirty="0"/>
          </a:p>
          <a:p>
            <a:pPr marL="0" indent="0">
              <a:buNone/>
            </a:pPr>
            <a:r>
              <a:rPr lang="en-US" b="1" i="1" dirty="0"/>
              <a:t>5) </a:t>
            </a:r>
            <a:r>
              <a:rPr lang="en-US" b="1" i="1" dirty="0" err="1"/>
              <a:t>Bệnh</a:t>
            </a:r>
            <a:r>
              <a:rPr lang="en-US" b="1" i="1" dirty="0"/>
              <a:t> </a:t>
            </a:r>
            <a:r>
              <a:rPr lang="en-US" b="1" i="1" dirty="0" err="1"/>
              <a:t>nội</a:t>
            </a:r>
            <a:r>
              <a:rPr lang="en-US" b="1" i="1" dirty="0"/>
              <a:t> </a:t>
            </a:r>
            <a:r>
              <a:rPr lang="en-US" b="1" i="1" dirty="0" err="1"/>
              <a:t>khoa</a:t>
            </a:r>
            <a:r>
              <a:rPr lang="en-US" b="1" i="1" dirty="0"/>
              <a:t> </a:t>
            </a:r>
            <a:r>
              <a:rPr lang="en-US" i="1" dirty="0"/>
              <a:t>(</a:t>
            </a:r>
            <a:r>
              <a:rPr lang="en-US" i="1" dirty="0" err="1"/>
              <a:t>tiểu</a:t>
            </a:r>
            <a:r>
              <a:rPr lang="en-US" i="1" dirty="0"/>
              <a:t> </a:t>
            </a:r>
            <a:r>
              <a:rPr lang="en-US" i="1" dirty="0" err="1"/>
              <a:t>đường</a:t>
            </a:r>
            <a:r>
              <a:rPr lang="en-US" i="1" dirty="0"/>
              <a:t>, </a:t>
            </a:r>
            <a:r>
              <a:rPr lang="en-US" i="1" dirty="0" err="1"/>
              <a:t>tim</a:t>
            </a:r>
            <a:r>
              <a:rPr lang="en-US" i="1" dirty="0"/>
              <a:t> </a:t>
            </a:r>
            <a:r>
              <a:rPr lang="en-US" i="1" dirty="0" err="1"/>
              <a:t>mạch</a:t>
            </a:r>
            <a:r>
              <a:rPr lang="en-US" i="1" dirty="0"/>
              <a:t>, </a:t>
            </a:r>
            <a:r>
              <a:rPr lang="en-US" i="1" dirty="0" err="1"/>
              <a:t>suy</a:t>
            </a:r>
            <a:r>
              <a:rPr lang="en-US" i="1" dirty="0"/>
              <a:t> </a:t>
            </a:r>
            <a:r>
              <a:rPr lang="en-US" i="1" dirty="0" err="1"/>
              <a:t>thận</a:t>
            </a:r>
            <a:r>
              <a:rPr lang="en-US" i="1" dirty="0"/>
              <a:t>...)</a:t>
            </a:r>
            <a:endParaRPr lang="en-US" dirty="0"/>
          </a:p>
          <a:p>
            <a:r>
              <a:rPr lang="hr-HR" dirty="0" smtClean="0"/>
              <a:t>Không có                                       : </a:t>
            </a:r>
            <a:r>
              <a:rPr lang="hr-HR" dirty="0"/>
              <a:t>0đ</a:t>
            </a:r>
          </a:p>
          <a:p>
            <a:r>
              <a:rPr lang="hr-HR" dirty="0" smtClean="0"/>
              <a:t>Có                                                   : </a:t>
            </a:r>
            <a:r>
              <a:rPr lang="hr-HR" dirty="0"/>
              <a:t>1đ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5763520" y="1155970"/>
            <a:ext cx="741565" cy="69297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832544" y="2888697"/>
            <a:ext cx="741565" cy="69297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887764" y="5648073"/>
            <a:ext cx="741565" cy="69297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18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 descr="DSC01426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092" t="6519" b="1664"/>
          <a:stretch/>
        </p:blipFill>
        <p:spPr>
          <a:xfrm rot="5400000">
            <a:off x="2564947" y="-748845"/>
            <a:ext cx="4014105" cy="91440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577036" y="3394104"/>
            <a:ext cx="2195364" cy="855648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60400" y="781250"/>
            <a:ext cx="5577167" cy="1637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b="1" dirty="0" err="1" smtClean="0"/>
              <a:t>Chỉ</a:t>
            </a:r>
            <a:r>
              <a:rPr lang="en-US" b="1" dirty="0" smtClean="0"/>
              <a:t> </a:t>
            </a:r>
            <a:r>
              <a:rPr lang="en-US" b="1" dirty="0" err="1" smtClean="0"/>
              <a:t>số</a:t>
            </a:r>
            <a:r>
              <a:rPr lang="en-US" b="1" dirty="0" smtClean="0"/>
              <a:t> MESS = 7 </a:t>
            </a:r>
            <a:r>
              <a:rPr lang="en-US" b="1" dirty="0" err="1" smtClean="0"/>
              <a:t>điểm</a:t>
            </a:r>
            <a:endParaRPr lang="en-US" b="1" dirty="0" smtClean="0"/>
          </a:p>
          <a:p>
            <a:pPr marL="0" indent="0">
              <a:buFont typeface="Arial"/>
              <a:buNone/>
            </a:pPr>
            <a:endParaRPr lang="en-US" dirty="0" smtClean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3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6738</TotalTime>
  <Words>1065</Words>
  <Application>Microsoft Office PowerPoint</Application>
  <PresentationFormat>On-screen Show (4:3)</PresentationFormat>
  <Paragraphs>275</Paragraphs>
  <Slides>54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NHÂN MỘT TRƯỜNG HỢP  DẬP NÁT CHI TRÊN  DO MÁY CUỐN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Chỉ số MESS</vt:lpstr>
      <vt:lpstr>PowerPoint Presentation</vt:lpstr>
      <vt:lpstr>PowerPoint Presentation</vt:lpstr>
      <vt:lpstr>Xử trí cấp cứu</vt:lpstr>
      <vt:lpstr>TẠI PHÒNG MỔ (giờ thứ 12)</vt:lpstr>
      <vt:lpstr>PowerPoint Presentation</vt:lpstr>
      <vt:lpstr>CÁC BƯỚC TIẾN HÀNH PHẪU THUẬT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CHẨN ĐOÁN sau mổ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Biên độ vận động</vt:lpstr>
      <vt:lpstr>PowerPoint Presentation</vt:lpstr>
      <vt:lpstr>PowerPoint Presentation</vt:lpstr>
      <vt:lpstr>BÀN LUẬN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BÁO CÁO CA LÂM SÀNG</dc:title>
  <dc:creator>IMAC</dc:creator>
  <cp:lastModifiedBy>Ghostviet</cp:lastModifiedBy>
  <cp:revision>83</cp:revision>
  <dcterms:created xsi:type="dcterms:W3CDTF">2014-01-18T15:09:26Z</dcterms:created>
  <dcterms:modified xsi:type="dcterms:W3CDTF">2014-03-07T07:29:17Z</dcterms:modified>
</cp:coreProperties>
</file>