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60" r:id="rId1"/>
  </p:sldMasterIdLst>
  <p:notesMasterIdLst>
    <p:notesMasterId r:id="rId36"/>
  </p:notesMasterIdLst>
  <p:handoutMasterIdLst>
    <p:handoutMasterId r:id="rId37"/>
  </p:handoutMasterIdLst>
  <p:sldIdLst>
    <p:sldId id="441" r:id="rId2"/>
    <p:sldId id="557" r:id="rId3"/>
    <p:sldId id="262" r:id="rId4"/>
    <p:sldId id="271" r:id="rId5"/>
    <p:sldId id="273" r:id="rId6"/>
    <p:sldId id="274" r:id="rId7"/>
    <p:sldId id="342" r:id="rId8"/>
    <p:sldId id="285" r:id="rId9"/>
    <p:sldId id="286" r:id="rId10"/>
    <p:sldId id="322" r:id="rId11"/>
    <p:sldId id="518" r:id="rId12"/>
    <p:sldId id="331" r:id="rId13"/>
    <p:sldId id="334" r:id="rId14"/>
    <p:sldId id="335" r:id="rId15"/>
    <p:sldId id="358" r:id="rId16"/>
    <p:sldId id="520" r:id="rId17"/>
    <p:sldId id="531" r:id="rId18"/>
    <p:sldId id="521" r:id="rId19"/>
    <p:sldId id="522" r:id="rId20"/>
    <p:sldId id="524" r:id="rId21"/>
    <p:sldId id="532" r:id="rId22"/>
    <p:sldId id="546" r:id="rId23"/>
    <p:sldId id="553" r:id="rId24"/>
    <p:sldId id="548" r:id="rId25"/>
    <p:sldId id="526" r:id="rId26"/>
    <p:sldId id="527" r:id="rId27"/>
    <p:sldId id="528" r:id="rId28"/>
    <p:sldId id="529" r:id="rId29"/>
    <p:sldId id="523" r:id="rId30"/>
    <p:sldId id="534" r:id="rId31"/>
    <p:sldId id="535" r:id="rId32"/>
    <p:sldId id="555" r:id="rId33"/>
    <p:sldId id="536" r:id="rId34"/>
    <p:sldId id="55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66FF"/>
    <a:srgbClr val="2B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84767" autoAdjust="0"/>
  </p:normalViewPr>
  <p:slideViewPr>
    <p:cSldViewPr>
      <p:cViewPr>
        <p:scale>
          <a:sx n="51" d="100"/>
          <a:sy n="51" d="100"/>
        </p:scale>
        <p:origin x="-1662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DACF4-02F7-4F5B-93C4-89BD19E337D6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C485D-AA51-4B4F-BBBA-DFFADD2EA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65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E3C705-A425-4A6F-B3A9-2A06A13FFCC7}" type="datetimeFigureOut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1D8C580-3DDC-4358-BF27-2B76BBB2F1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74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D8C580-3DDC-4358-BF27-2B76BBB2F16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0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1A261AC-BD5A-47E6-8527-2BD9213BB28A}" type="slidenum">
              <a:rPr lang="en-US" smtClean="0">
                <a:latin typeface="Arial" pitchFamily="34" charset="0"/>
                <a:cs typeface="Arial" pitchFamily="34" charset="0"/>
              </a:rPr>
              <a:pPr eaLnBrk="1" hangingPunct="1"/>
              <a:t>15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2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Arial" pitchFamily="34" charset="0"/>
            </a:endParaRPr>
          </a:p>
        </p:txBody>
      </p:sp>
      <p:sp>
        <p:nvSpPr>
          <p:cNvPr id="164868" name="Title Placeholder 8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64869" name="Text Placeholder 29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mtClean="0">
                <a:latin typeface="Arial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651AAD-E542-4CE9-B9DA-7AB6C9DE4905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964496-E759-4904-A890-DC96020BA4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6487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B22A08-F017-44EA-B07D-F207DD12A114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187AC3-E31D-4417-BBC6-A13DFCBCB21B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E2F1B6A-E191-4EC5-AF54-05C33A065C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b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  <a:latin typeface="Arial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  <a:latin typeface="Arial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33677D-0B6F-475A-95E1-D11E47492535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181EF8-7A04-4C8D-BD76-5737A7CAF7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8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CD3722-D49C-4906-B80C-E2C6FA77E1B8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3103B5-48C7-4B73-ABA8-ABF3E2C07F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CF0049-4F64-4AC9-AD24-6FEB6380D1C6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995518-2040-4744-A793-B7046F9218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>
                <a:latin typeface="Arial" pitchFamily="34" charset="0"/>
              </a:defRPr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>
                <a:latin typeface="Arial" pitchFamily="34" charset="0"/>
              </a:defRPr>
            </a:lvl1pPr>
            <a:lvl2pPr>
              <a:defRPr sz="26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5B20D6F-3C7A-4407-A965-7C4B4AC9FF19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D2CA01-1104-4647-ADEF-15A17B71F8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CBF2D8-8E58-4412-AC80-C8DBD7969FA0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7142D62-7A45-455D-825D-863FFE129C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04BE696-38DC-4F9F-A45A-190C9F0B9112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AB05087-897B-4223-A8F5-D587A4A40B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Arial" pitchFamily="34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A82936-CB26-4C1B-A51B-E0465FE7CAA3}" type="datetime1">
              <a:rPr lang="en-US" smtClean="0"/>
              <a:pPr>
                <a:defRPr/>
              </a:pPr>
              <a:t>9/12/2016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3D127D3-6FE0-458E-AD76-A54BE03960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82" r:id="rId2"/>
    <p:sldLayoutId id="2147484581" r:id="rId3"/>
    <p:sldLayoutId id="2147484580" r:id="rId4"/>
    <p:sldLayoutId id="2147484579" r:id="rId5"/>
    <p:sldLayoutId id="2147484578" r:id="rId6"/>
    <p:sldLayoutId id="2147484577" r:id="rId7"/>
    <p:sldLayoutId id="2147484576" r:id="rId8"/>
    <p:sldLayoutId id="2147484575" r:id="rId9"/>
  </p:sldLayoutIdLst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200" b="1" kern="1200">
          <a:solidFill>
            <a:srgbClr val="0000FF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rgbClr val="0000FF"/>
          </a:solidFill>
          <a:latin typeface="Arial" charset="0"/>
        </a:defRPr>
      </a:lvl9pPr>
    </p:titleStyle>
    <p:bodyStyle>
      <a:lvl1pPr marL="273050" indent="-273050" algn="just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46063" algn="just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914400" indent="-246063" algn="just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187450" indent="-209550" algn="just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62088" indent="-209550" algn="just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32004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CẤP CỨU TRƯỜNG HỢP GÃY KÍN 1/3 THÂN XƯƠNG ĐÙI </a:t>
            </a:r>
            <a:br>
              <a:rPr lang="en-US" sz="40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</a:br>
            <a:r>
              <a:rPr lang="en-US" sz="40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TỔN </a:t>
            </a:r>
            <a:r>
              <a:rPr 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THƯƠNG ĐỘNG MẠCH </a:t>
            </a:r>
            <a:r>
              <a:rPr lang="en-US" sz="40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ĐÙI</a:t>
            </a:r>
            <a:r>
              <a:rPr lang="en-US" sz="38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/>
            </a:r>
            <a:br>
              <a:rPr lang="en-US" sz="38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</a:br>
            <a:r>
              <a:rPr lang="en-US" sz="380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 </a:t>
            </a:r>
            <a:endParaRPr lang="en-US" sz="380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62819" name="Rectangle 3"/>
          <p:cNvSpPr>
            <a:spLocks noGrp="1"/>
          </p:cNvSpPr>
          <p:nvPr>
            <p:ph type="subTitle" idx="1"/>
          </p:nvPr>
        </p:nvSpPr>
        <p:spPr>
          <a:xfrm>
            <a:off x="1108364" y="4678218"/>
            <a:ext cx="6927272" cy="141778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2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BS CKII NGUYỄN </a:t>
            </a:r>
            <a:r>
              <a:rPr lang="en-US" sz="2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VẠN </a:t>
            </a:r>
            <a:r>
              <a:rPr lang="en-US" sz="2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CHƯỞNG</a:t>
            </a:r>
          </a:p>
          <a:p>
            <a:pPr algn="l">
              <a:lnSpc>
                <a:spcPct val="150000"/>
              </a:lnSpc>
            </a:pPr>
            <a:r>
              <a:rPr lang="en-US" sz="2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KHOA KHÁM CHUYÊN KHOA -  BV CTCH TP HCM</a:t>
            </a:r>
            <a:endParaRPr lang="en-US" sz="2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57615" y="6183868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smtClean="0">
                <a:latin typeface="Arial" pitchFamily="34" charset="0"/>
                <a:cs typeface="Arial" pitchFamily="34" charset="0"/>
              </a:rPr>
              <a:t>NĂM 2016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1964496-E759-4904-A890-DC96020BA46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4572000" cy="26670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vi-VN" b="1" smtClean="0">
                <a:solidFill>
                  <a:srgbClr val="FF0000"/>
                </a:solidFill>
              </a:rPr>
              <a:t>A.B.I </a:t>
            </a:r>
            <a:endParaRPr lang="en-US" b="1" smtClean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vi-VN" smtClean="0"/>
              <a:t>(Ankle – Brachial –</a:t>
            </a:r>
            <a:r>
              <a:rPr lang="en-US" smtClean="0"/>
              <a:t> </a:t>
            </a:r>
            <a:r>
              <a:rPr lang="vi-VN" smtClean="0"/>
              <a:t>Index)</a:t>
            </a:r>
            <a:endParaRPr lang="en-US" smtClean="0"/>
          </a:p>
          <a:p>
            <a:pPr>
              <a:buFont typeface="Wingdings 2" pitchFamily="18" charset="2"/>
              <a:buNone/>
            </a:pPr>
            <a:r>
              <a:rPr lang="en-US" smtClean="0"/>
              <a:t>A÷B ≥ 0,9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A÷B &lt; 0,9</a:t>
            </a:r>
            <a:endParaRPr lang="vi-VN" smtClean="0"/>
          </a:p>
        </p:txBody>
      </p:sp>
      <p:pic>
        <p:nvPicPr>
          <p:cNvPr id="35843" name="Picture 4" descr="f4-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18127"/>
            <a:ext cx="2590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47855" y="76200"/>
            <a:ext cx="3719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PHƯƠNG PHÁP NGHIÊN CỨU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F1B6A-E191-4EC5-AF54-05C33A065C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90800" y="1295400"/>
            <a:ext cx="38862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600200" y="6248400"/>
            <a:ext cx="6400800" cy="381000"/>
          </a:xfrm>
        </p:spPr>
        <p:txBody>
          <a:bodyPr/>
          <a:lstStyle/>
          <a:p>
            <a:r>
              <a:rPr lang="en-US" smtClean="0"/>
              <a:t>Tình trạng thiếu máu ngoại biên cấp tính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1379" name="Picture 3" descr="C:\Users\Admin\Desktop\thiếumáu ng bien truoc m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172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153400" cy="1143000"/>
          </a:xfrm>
        </p:spPr>
        <p:txBody>
          <a:bodyPr anchor="b" anchorCtr="0">
            <a:normAutofit/>
          </a:bodyPr>
          <a:lstStyle/>
          <a:p>
            <a:r>
              <a:rPr lang="en-US" sz="2800" smtClean="0">
                <a:cs typeface="Arial" pitchFamily="34" charset="0"/>
              </a:rPr>
              <a:t/>
            </a:r>
            <a:br>
              <a:rPr lang="en-US" sz="2800" smtClean="0">
                <a:cs typeface="Arial" pitchFamily="34" charset="0"/>
              </a:rPr>
            </a:br>
            <a:r>
              <a:rPr lang="en-US" sz="2800" smtClean="0">
                <a:ea typeface="Arial Unicode MS" pitchFamily="34" charset="-128"/>
                <a:cs typeface="Arial" pitchFamily="34" charset="0"/>
              </a:rPr>
              <a:t>Ứng dụng kỹ thuật vi phẫu khâu nối mạch máu</a:t>
            </a:r>
          </a:p>
        </p:txBody>
      </p:sp>
      <p:pic>
        <p:nvPicPr>
          <p:cNvPr id="39939" name="Picture 2" descr="C:\Users\Admin\Desktop\ki thuat khau noi\Dung Cụ Vi Phẩu\Untitled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>
          <a:xfrm>
            <a:off x="1524000" y="1752600"/>
            <a:ext cx="6380596" cy="4618037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47855" y="76200"/>
            <a:ext cx="3719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PHƯƠNG PHÁP NGHIÊN CỨU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71600"/>
          </a:xfrm>
        </p:spPr>
        <p:txBody>
          <a:bodyPr anchor="b" anchorCtr="0"/>
          <a:lstStyle/>
          <a:p>
            <a:r>
              <a:rPr lang="vi-VN" sz="3200" smtClean="0">
                <a:ea typeface="Arial Unicode MS" pitchFamily="34" charset="-128"/>
                <a:cs typeface="Arial Unicode MS" pitchFamily="34" charset="-128"/>
              </a:rPr>
              <a:t>Kỹ thuật khâu nối mạch máu</a:t>
            </a:r>
            <a:endParaRPr lang="en-US" sz="3200" b="0" smtClean="0">
              <a:cs typeface="Arial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62200"/>
            <a:ext cx="4360863" cy="3048000"/>
          </a:xfrm>
        </p:spPr>
        <p:txBody>
          <a:bodyPr/>
          <a:lstStyle/>
          <a:p>
            <a:pPr algn="l">
              <a:buFont typeface="Wingdings 2" pitchFamily="18" charset="2"/>
              <a:buNone/>
            </a:pPr>
            <a:r>
              <a:rPr lang="vi-VN" sz="2800" b="1" smtClean="0">
                <a:solidFill>
                  <a:schemeClr val="tx2"/>
                </a:solidFill>
                <a:cs typeface="Arial" pitchFamily="34" charset="0"/>
              </a:rPr>
              <a:t>Khâu nối tận tận:</a:t>
            </a:r>
            <a:endParaRPr lang="en-US" sz="2800" b="1" smtClean="0">
              <a:solidFill>
                <a:schemeClr val="tx2"/>
              </a:solidFill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Wingdings 2" pitchFamily="18" charset="2"/>
              <a:buNone/>
            </a:pPr>
            <a:r>
              <a:rPr lang="vi-VN" sz="2800" smtClean="0">
                <a:cs typeface="Arial" pitchFamily="34" charset="0"/>
              </a:rPr>
              <a:t>	</a:t>
            </a:r>
            <a:r>
              <a:rPr lang="en-US" sz="2800" smtClean="0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vi-VN" sz="2800" smtClean="0">
                <a:solidFill>
                  <a:srgbClr val="FF0000"/>
                </a:solidFill>
                <a:cs typeface="Arial" pitchFamily="34" charset="0"/>
              </a:rPr>
              <a:t>hương pháp Carrel </a:t>
            </a:r>
            <a:r>
              <a:rPr lang="en-US" sz="2800" smtClean="0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vi-VN" sz="2800" smtClean="0">
                <a:solidFill>
                  <a:srgbClr val="FF0000"/>
                </a:solidFill>
                <a:cs typeface="Arial" pitchFamily="34" charset="0"/>
              </a:rPr>
              <a:t>hương pháp Blablock</a:t>
            </a:r>
            <a:endParaRPr lang="en-US" sz="2800" smtClean="0"/>
          </a:p>
        </p:txBody>
      </p:sp>
      <p:pic>
        <p:nvPicPr>
          <p:cNvPr id="40964" name="Picture 2" descr="C:\Users\Admin\Desktop\ki thuat khau noi\7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6525" y="1920874"/>
            <a:ext cx="3546475" cy="4632977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47855" y="76200"/>
            <a:ext cx="3719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PHƯƠNG PHÁP NGHIÊN CỨU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F1B6A-E191-4EC5-AF54-05C33A065C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761999"/>
            <a:ext cx="7924800" cy="1019175"/>
          </a:xfrm>
        </p:spPr>
        <p:txBody>
          <a:bodyPr anchor="b" anchorCtr="0"/>
          <a:lstStyle/>
          <a:p>
            <a:r>
              <a:rPr lang="en-US" sz="320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3200" smtClean="0">
                <a:ea typeface="Arial Unicode MS" pitchFamily="34" charset="-128"/>
                <a:cs typeface="Arial Unicode MS" pitchFamily="34" charset="-128"/>
              </a:rPr>
              <a:t>Kỹ thuật khâu nối mạch máu</a:t>
            </a:r>
            <a:endParaRPr lang="en-US" sz="3200" b="0" smtClean="0">
              <a:cs typeface="Arial" pitchFamily="34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09800"/>
            <a:ext cx="3886200" cy="3581400"/>
          </a:xfrm>
        </p:spPr>
        <p:txBody>
          <a:bodyPr/>
          <a:lstStyle/>
          <a:p>
            <a:pPr algn="l">
              <a:lnSpc>
                <a:spcPct val="150000"/>
              </a:lnSpc>
              <a:buFont typeface="Wingdings 2" pitchFamily="18" charset="2"/>
              <a:buNone/>
            </a:pPr>
            <a:r>
              <a:rPr lang="vi-VN" sz="2800" b="1" smtClean="0">
                <a:solidFill>
                  <a:srgbClr val="FF0000"/>
                </a:solidFill>
                <a:cs typeface="Arial" pitchFamily="34" charset="0"/>
              </a:rPr>
              <a:t>Ghép mạch máu:</a:t>
            </a:r>
            <a:endParaRPr lang="vi-VN" sz="2800" b="1" smtClean="0">
              <a:cs typeface="Arial" pitchFamily="34" charset="0"/>
            </a:endParaRPr>
          </a:p>
          <a:p>
            <a:pPr algn="l">
              <a:lnSpc>
                <a:spcPct val="150000"/>
              </a:lnSpc>
              <a:buFont typeface="Wingdings 2" pitchFamily="18" charset="2"/>
              <a:buNone/>
            </a:pPr>
            <a:r>
              <a:rPr lang="vi-VN" sz="2800" smtClean="0">
                <a:cs typeface="Arial" pitchFamily="34" charset="0"/>
              </a:rPr>
              <a:t>	</a:t>
            </a:r>
            <a:r>
              <a:rPr lang="en-US" sz="2800" smtClean="0">
                <a:cs typeface="Arial" pitchFamily="34" charset="0"/>
              </a:rPr>
              <a:t>M</a:t>
            </a:r>
            <a:r>
              <a:rPr lang="vi-VN" sz="2800" smtClean="0">
                <a:cs typeface="Arial" pitchFamily="34" charset="0"/>
              </a:rPr>
              <a:t>ất đoạn động mạch ≥ </a:t>
            </a:r>
            <a:r>
              <a:rPr lang="vi-VN" sz="2800" smtClean="0">
                <a:solidFill>
                  <a:srgbClr val="FF0000"/>
                </a:solidFill>
                <a:cs typeface="Arial" pitchFamily="34" charset="0"/>
              </a:rPr>
              <a:t>2cm</a:t>
            </a:r>
            <a:r>
              <a:rPr lang="vi-VN" sz="2800" smtClean="0">
                <a:cs typeface="Arial" pitchFamily="34" charset="0"/>
              </a:rPr>
              <a:t> </a:t>
            </a:r>
            <a:r>
              <a:rPr lang="en-US" sz="2800" smtClean="0">
                <a:cs typeface="Arial" pitchFamily="34" charset="0"/>
              </a:rPr>
              <a:t>có chỉ định nối </a:t>
            </a:r>
            <a:r>
              <a:rPr lang="vi-VN" sz="2800" smtClean="0">
                <a:cs typeface="Arial" pitchFamily="34" charset="0"/>
              </a:rPr>
              <a:t>ghép mạch máu</a:t>
            </a:r>
            <a:endParaRPr lang="en-US" sz="2800" smtClean="0">
              <a:cs typeface="Arial" pitchFamily="34" charset="0"/>
            </a:endParaRPr>
          </a:p>
        </p:txBody>
      </p:sp>
      <p:pic>
        <p:nvPicPr>
          <p:cNvPr id="41988" name="Picture 2" descr="C:\Users\Admin\Desktop\ki thuat khau noi\11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/>
          <a:stretch/>
        </p:blipFill>
        <p:spPr>
          <a:xfrm>
            <a:off x="4495800" y="2009773"/>
            <a:ext cx="4550783" cy="4432720"/>
          </a:xfr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47855" y="76200"/>
            <a:ext cx="3719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PHƯƠNG PHÁP NGHIÊN CỨU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F1B6A-E191-4EC5-AF54-05C33A065C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8229600" cy="838199"/>
          </a:xfrm>
        </p:spPr>
        <p:txBody>
          <a:bodyPr anchor="b" anchorCtr="0"/>
          <a:lstStyle/>
          <a:p>
            <a:pPr algn="ctr"/>
            <a:r>
              <a:rPr lang="en-US" sz="240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CẤP CỨU TRƯỜNG HỢP GÃY KÍN 1/3 THÂN XƯƠNG ĐÙI TỔN THƯƠNG ĐM ĐÙI 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Họ và tên: Nguyễn Thị A 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Giới tính: nữ  - sinh năm: 1962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Nghề nghiệp: nội trợ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Địa chỉ: 28 đường 12B phường Long Thạnh Mỹ  quận 9 TPHCM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Số nhập viện: CH 160842273 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Ngày nhập viện: 11giờ 45phút, 28/08/2016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LDNV: tai nạn giao thông</a:t>
            </a:r>
          </a:p>
          <a:p>
            <a:pPr>
              <a:lnSpc>
                <a:spcPct val="90000"/>
              </a:lnSpc>
            </a:pPr>
            <a:r>
              <a:rPr lang="en-US" sz="2100" smtClean="0">
                <a:cs typeface="Arial" pitchFamily="34" charset="0"/>
              </a:rPr>
              <a:t>Chẩn đoán: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100" smtClean="0"/>
              <a:t>	- Gãy kín1/3 giữa thân xương đùi (T)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100" smtClean="0"/>
              <a:t>	            +Tổn thương ĐM đùi(T)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1"/>
            <a:ext cx="8229600" cy="4572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Khám lâm sàng</a:t>
            </a:r>
            <a:r>
              <a:rPr lang="en-US" smtClean="0"/>
              <a:t/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</p:spPr>
        <p:txBody>
          <a:bodyPr/>
          <a:lstStyle/>
          <a:p>
            <a:r>
              <a:rPr lang="en-US" smtClean="0"/>
              <a:t>+Nẹp bột đùi bàn chân T</a:t>
            </a:r>
          </a:p>
          <a:p>
            <a:r>
              <a:rPr lang="en-US" smtClean="0"/>
              <a:t>+Sưng đau vùng đùi T , phía trong đùi có mảng sưng bầm tím 1/3 giửa đùi đến khoeo T </a:t>
            </a:r>
          </a:p>
          <a:p>
            <a:r>
              <a:rPr lang="en-US" smtClean="0"/>
              <a:t>+Ấn chẩn vùng đùi cẳng chân mềm , đau vừa.</a:t>
            </a:r>
          </a:p>
          <a:p>
            <a:r>
              <a:rPr lang="en-US" smtClean="0"/>
              <a:t>+Chân T:  Vùng đùi đến 1/3 trên cẳng chân ấm,  từ </a:t>
            </a:r>
            <a:r>
              <a:rPr lang="en-US" smtClean="0">
                <a:solidFill>
                  <a:srgbClr val="FF0000"/>
                </a:solidFill>
              </a:rPr>
              <a:t>1/3 trên cẳng chân đến  cổ bàn chân T lạnh so sánh với chân T.</a:t>
            </a:r>
          </a:p>
          <a:p>
            <a:r>
              <a:rPr lang="en-US" smtClean="0"/>
              <a:t>+Mạch mu chân </a:t>
            </a:r>
            <a:r>
              <a:rPr lang="en-US" smtClean="0">
                <a:solidFill>
                  <a:srgbClr val="FF0000"/>
                </a:solidFill>
              </a:rPr>
              <a:t>T không bắt được</a:t>
            </a:r>
            <a:r>
              <a:rPr lang="en-US" smtClean="0"/>
              <a:t>.</a:t>
            </a:r>
          </a:p>
          <a:p>
            <a:r>
              <a:rPr lang="en-US" smtClean="0"/>
              <a:t>+Mạch mắt cá trong bên </a:t>
            </a:r>
            <a:r>
              <a:rPr lang="en-US" smtClean="0">
                <a:solidFill>
                  <a:srgbClr val="FF0000"/>
                </a:solidFill>
              </a:rPr>
              <a:t>T không bắt được</a:t>
            </a:r>
            <a:r>
              <a:rPr lang="en-US" smtClean="0"/>
              <a:t>.</a:t>
            </a:r>
          </a:p>
          <a:p>
            <a:r>
              <a:rPr lang="en-US" smtClean="0"/>
              <a:t>+</a:t>
            </a:r>
            <a:r>
              <a:rPr lang="en-US" smtClean="0">
                <a:solidFill>
                  <a:srgbClr val="FF0000"/>
                </a:solidFill>
              </a:rPr>
              <a:t>Bàn chân T lạnh </a:t>
            </a:r>
            <a:r>
              <a:rPr lang="en-US" smtClean="0"/>
              <a:t>/ bàn chân 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/>
          <a:lstStyle/>
          <a:p>
            <a:r>
              <a:rPr lang="en-US" sz="2800" smtClean="0"/>
              <a:t>TRƯỚC PHẪU THUẬT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3426" name="Picture 2" descr="D:\20160828_203330-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229600" cy="942975"/>
          </a:xfrm>
        </p:spPr>
        <p:txBody>
          <a:bodyPr/>
          <a:lstStyle/>
          <a:p>
            <a:r>
              <a:rPr lang="en-US" sz="2800" smtClean="0"/>
              <a:t>Cận lâm sàng</a:t>
            </a:r>
            <a:br>
              <a:rPr lang="en-US" sz="2800" smtClean="0"/>
            </a:b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1379" name="Picture 3" descr="D:\20160829_13270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6600" y="-16840200"/>
            <a:ext cx="6248400" cy="10972800"/>
          </a:xfrm>
          <a:prstGeom prst="rect">
            <a:avLst/>
          </a:prstGeom>
          <a:noFill/>
        </p:spPr>
      </p:pic>
      <p:pic>
        <p:nvPicPr>
          <p:cNvPr id="8" name="Picture 2" descr="D:\20160829_13265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3276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D:\20160829_132657-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609601"/>
            <a:ext cx="2847771" cy="6248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57200"/>
            <a:ext cx="8229600" cy="1752600"/>
          </a:xfrm>
        </p:spPr>
        <p:txBody>
          <a:bodyPr/>
          <a:lstStyle/>
          <a:p>
            <a:r>
              <a:rPr lang="en-US" sz="2800" smtClean="0"/>
              <a:t>Siêu âm DOPPLER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402" name="Picture 2" descr="D:\20160829_132954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9599"/>
          </a:xfrm>
        </p:spPr>
        <p:txBody>
          <a:bodyPr/>
          <a:lstStyle/>
          <a:p>
            <a:r>
              <a:rPr lang="en-US" sz="2000" smtClean="0"/>
              <a:t>ĐM chi dưới </a:t>
            </a: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 descr="C:\Users\Admin\Desktop\Screen Shot 9-1-2016 8.18.04 AM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190999" cy="6172200"/>
          </a:xfrm>
          <a:prstGeom prst="rect">
            <a:avLst/>
          </a:prstGeom>
          <a:noFill/>
        </p:spPr>
      </p:pic>
      <p:pic>
        <p:nvPicPr>
          <p:cNvPr id="1027" name="Picture 3" descr="C:\Users\Admin\Desktop\Screen Shot 9-1-2016 8.25.22 A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09600"/>
            <a:ext cx="4572000" cy="6248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CHẨN ĐOÁN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Gãy kín 1/3 giữa thân xương đùi T</a:t>
            </a:r>
          </a:p>
          <a:p>
            <a:r>
              <a:rPr lang="en-US" smtClean="0"/>
              <a:t>Tổn thương động mạch đùi T giờ thứ 17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/>
          <a:lstStyle/>
          <a:p>
            <a:r>
              <a:rPr lang="en-US" smtClean="0"/>
              <a:t>ĐiỀU TRỊ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Mổ KHX  thân xương đùi T</a:t>
            </a:r>
          </a:p>
          <a:p>
            <a:r>
              <a:rPr lang="en-US" smtClean="0"/>
              <a:t>Thám sát ĐM  đùiT :</a:t>
            </a:r>
          </a:p>
          <a:p>
            <a:pPr>
              <a:buNone/>
            </a:pPr>
            <a:r>
              <a:rPr lang="en-US" smtClean="0"/>
              <a:t>                 +chấn thương chânT</a:t>
            </a:r>
          </a:p>
          <a:p>
            <a:pPr>
              <a:buNone/>
            </a:pPr>
            <a:r>
              <a:rPr lang="en-US" smtClean="0"/>
              <a:t>                 + Bàn chân T lạnh</a:t>
            </a:r>
          </a:p>
          <a:p>
            <a:pPr>
              <a:buNone/>
            </a:pPr>
            <a:r>
              <a:rPr lang="en-US" smtClean="0"/>
              <a:t>                 +Mạch ngoại biên không bắt  được</a:t>
            </a:r>
          </a:p>
          <a:p>
            <a:pPr>
              <a:buNone/>
            </a:pPr>
            <a:r>
              <a:rPr lang="en-US" smtClean="0"/>
              <a:t>                 +Siêu âm có tổn thương động mạch</a:t>
            </a:r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 smtClean="0"/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33399"/>
          </a:xfrm>
        </p:spPr>
        <p:txBody>
          <a:bodyPr/>
          <a:lstStyle/>
          <a:p>
            <a:r>
              <a:rPr lang="en-US" sz="2800" smtClean="0"/>
              <a:t>Mổ KHX đùi 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12642" name="Picture 2" descr="D:\20160829_132552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09600"/>
            <a:ext cx="4800600" cy="7848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05164" y="381000"/>
            <a:ext cx="7333672" cy="1066800"/>
          </a:xfrm>
        </p:spPr>
        <p:txBody>
          <a:bodyPr anchor="b" anchorCtr="0">
            <a:normAutofit/>
          </a:bodyPr>
          <a:lstStyle/>
          <a:p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Đường vào ĐM khoeo đùi  mặt trong gối 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690418" y="1752600"/>
            <a:ext cx="3957782" cy="2971800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Wingdings 2" pitchFamily="18" charset="2"/>
              <a:buNone/>
            </a:pPr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Đường vào ĐM khoeo đùi mặt trong đùi </a:t>
            </a:r>
            <a:endParaRPr lang="en-US" sz="2800" smtClean="0"/>
          </a:p>
        </p:txBody>
      </p:sp>
      <p:pic>
        <p:nvPicPr>
          <p:cNvPr id="24580" name="Content Placeholder 5" descr="photo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015" y="1752600"/>
            <a:ext cx="3564785" cy="4800600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086764" y="7938"/>
            <a:ext cx="305723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TỔNG QUAN TÀI LIỆU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F1B6A-E191-4EC5-AF54-05C33A065C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09599"/>
          </a:xfrm>
        </p:spPr>
        <p:txBody>
          <a:bodyPr/>
          <a:lstStyle/>
          <a:p>
            <a:r>
              <a:rPr lang="en-US" sz="2800" smtClean="0"/>
              <a:t>Lóc da ngầm rộng trước trong đùi T 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13666" name="Picture 2" descr="D:\20160828_21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033" y="762000"/>
            <a:ext cx="9889067" cy="5562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33399"/>
          </a:xfrm>
        </p:spPr>
        <p:txBody>
          <a:bodyPr/>
          <a:lstStyle/>
          <a:p>
            <a:r>
              <a:rPr lang="en-US" sz="2800" smtClean="0"/>
              <a:t>Trong lúc phẫu thuật 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5474" name="Picture 2" descr="D:\20160828_212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609600"/>
            <a:ext cx="9525000" cy="6248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r>
              <a:rPr lang="en-US" sz="2800" smtClean="0"/>
              <a:t>Huyết khối thuyên tắc trong lòng động mạch 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6498" name="Picture 2" descr="D:\20160828_213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838201"/>
            <a:ext cx="10363200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r>
              <a:rPr lang="en-US" sz="2800" smtClean="0"/>
              <a:t>Huyết khối thuyên tắc trong lòng động mạch</a:t>
            </a: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7522" name="Picture 2" descr="D:\20160828_213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838200"/>
            <a:ext cx="9525000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609599"/>
          </a:xfrm>
        </p:spPr>
        <p:txBody>
          <a:bodyPr/>
          <a:lstStyle/>
          <a:p>
            <a:r>
              <a:rPr lang="en-US" sz="1800" smtClean="0"/>
              <a:t>Dùng sonde Fogarty lấy huyết khối trong lòng ĐM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8546" name="Picture 2" descr="D:\20160828_225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8077200" cy="5486400"/>
          </a:xfrm>
          <a:prstGeom prst="rect">
            <a:avLst/>
          </a:prstGeom>
          <a:noFill/>
        </p:spPr>
      </p:pic>
      <p:pic>
        <p:nvPicPr>
          <p:cNvPr id="108547" name="Picture 3" descr="C:\Users\Admin\Desktop\20160828_2259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66800"/>
          </a:xfrm>
        </p:spPr>
        <p:txBody>
          <a:bodyPr/>
          <a:lstStyle/>
          <a:p>
            <a:r>
              <a:rPr lang="en-US" sz="3200" smtClean="0"/>
              <a:t>Kiểm tra mạch máu ngoại biên SpO2</a:t>
            </a: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9570" name="Picture 2" descr="D:\20160828_225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0"/>
            <a:ext cx="9144000" cy="4876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 anchor="b" anchorCtr="0"/>
          <a:lstStyle/>
          <a:p>
            <a:r>
              <a:rPr lang="en-US" sz="3200" smtClean="0">
                <a:ea typeface="Arial Unicode MS" pitchFamily="34" charset="-128"/>
                <a:cs typeface="Arial Unicode MS" pitchFamily="34" charset="-128"/>
              </a:rPr>
              <a:t>Mạng mạch khớp gối </a:t>
            </a:r>
            <a:endParaRPr lang="en-US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86764" y="7938"/>
            <a:ext cx="305723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TỔNG QUAN TÀI LIỆU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Các 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động mạch khớp gối sau đó nối với nhau: động mạch gối xuống của động mạch </a:t>
            </a:r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đùi</a:t>
            </a:r>
          </a:p>
          <a:p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Nhánh 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xuống của động mạch mũ đùi </a:t>
            </a:r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ngoài</a:t>
            </a:r>
          </a:p>
          <a:p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Động 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mạch quặt ngược chày thuộc động mạch chày </a:t>
            </a:r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trước</a:t>
            </a:r>
          </a:p>
          <a:p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Nhánh 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mũ mác của động mạch chày </a:t>
            </a:r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sau</a:t>
            </a:r>
            <a:endParaRPr lang="en-US" sz="2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399"/>
          </a:xfrm>
        </p:spPr>
        <p:txBody>
          <a:bodyPr/>
          <a:lstStyle/>
          <a:p>
            <a:r>
              <a:rPr lang="en-US" sz="3200" smtClean="0"/>
              <a:t>Hậu phẫu ngày thứ 2</a:t>
            </a: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10594" name="Picture 2" descr="D:\20160829_133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143000"/>
            <a:ext cx="9601200" cy="541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2000"/>
          </a:xfrm>
        </p:spPr>
        <p:txBody>
          <a:bodyPr/>
          <a:lstStyle/>
          <a:p>
            <a:r>
              <a:rPr lang="en-US" sz="2400" smtClean="0"/>
              <a:t>Hậu phẫu ngày thứ 3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11618" name="Picture 2" descr="C:\Users\Admin\Desktop\20160831_073125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686800" cy="5105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14400"/>
          </a:xfrm>
        </p:spPr>
        <p:txBody>
          <a:bodyPr/>
          <a:lstStyle/>
          <a:p>
            <a:r>
              <a:rPr lang="en-US" sz="2000" smtClean="0"/>
              <a:t>Đánh giá kết quả </a:t>
            </a:r>
            <a:endParaRPr lang="en-US" sz="2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5562600"/>
          </a:xfrm>
        </p:spPr>
        <p:txBody>
          <a:bodyPr/>
          <a:lstStyle/>
          <a:p>
            <a:pPr>
              <a:buNone/>
            </a:pPr>
            <a:r>
              <a:rPr lang="en-US" smtClean="0"/>
              <a:t>+ Mạch ngoại biên </a:t>
            </a:r>
            <a:r>
              <a:rPr lang="en-US" smtClean="0">
                <a:solidFill>
                  <a:srgbClr val="FF0000"/>
                </a:solidFill>
              </a:rPr>
              <a:t>có lại</a:t>
            </a:r>
            <a:r>
              <a:rPr lang="en-US" smtClean="0"/>
              <a:t> sau nối động mạch đùi.</a:t>
            </a:r>
          </a:p>
          <a:p>
            <a:pPr>
              <a:buNone/>
            </a:pPr>
            <a:r>
              <a:rPr lang="en-US" smtClean="0"/>
              <a:t>+  Bàn chân T ấm lại /so sánh bàn chân P.</a:t>
            </a:r>
          </a:p>
          <a:p>
            <a:pPr>
              <a:buNone/>
            </a:pPr>
            <a:r>
              <a:rPr lang="en-US" smtClean="0"/>
              <a:t>+ SpO2  Ngoại biên đạt 100% sau nối mạch máu.</a:t>
            </a:r>
          </a:p>
          <a:p>
            <a:pPr>
              <a:buNone/>
            </a:pPr>
            <a:r>
              <a:rPr lang="en-US" smtClean="0"/>
              <a:t>+Siêu âm Doppler mạch máu ngoại biên âm phổ rỏ.</a:t>
            </a:r>
          </a:p>
          <a:p>
            <a:pPr>
              <a:buNone/>
            </a:pPr>
            <a:r>
              <a:rPr lang="en-US" smtClean="0"/>
              <a:t>+ Không sưng ,phù  bàn chân T  </a:t>
            </a:r>
          </a:p>
          <a:p>
            <a:pPr>
              <a:buNone/>
            </a:pPr>
            <a:r>
              <a:rPr lang="en-US" smtClean="0"/>
              <a:t>+Vận động các ngón chân được .</a:t>
            </a:r>
          </a:p>
          <a:p>
            <a:pPr>
              <a:buNone/>
            </a:pPr>
            <a:r>
              <a:rPr lang="en-US" smtClean="0"/>
              <a:t>+Cảm giác không dị cảm.</a:t>
            </a:r>
          </a:p>
          <a:p>
            <a:pPr>
              <a:buNone/>
            </a:pPr>
            <a:r>
              <a:rPr lang="en-US" smtClean="0"/>
              <a:t> KẾT LUẬN:</a:t>
            </a:r>
            <a:r>
              <a:rPr lang="en-US" smtClean="0">
                <a:solidFill>
                  <a:srgbClr val="FF0000"/>
                </a:solidFill>
              </a:rPr>
              <a:t>     Tốt    </a:t>
            </a:r>
          </a:p>
          <a:p>
            <a:pPr>
              <a:buNone/>
            </a:pPr>
            <a:r>
              <a:rPr lang="en-US" sz="1800" smtClean="0"/>
              <a:t>(kết quả có 04 loại : tôt, khá,trung bình, kém)                                           </a:t>
            </a:r>
            <a:r>
              <a:rPr lang="en-US" smtClean="0"/>
              <a:t>(8)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381000"/>
          </a:xfrm>
        </p:spPr>
        <p:txBody>
          <a:bodyPr/>
          <a:lstStyle/>
          <a:p>
            <a:r>
              <a:rPr lang="en-US" sz="2400" smtClean="0"/>
              <a:t>Bàn luận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6999"/>
          </a:xfrm>
        </p:spPr>
        <p:txBody>
          <a:bodyPr/>
          <a:lstStyle/>
          <a:p>
            <a:r>
              <a:rPr lang="en-US" smtClean="0"/>
              <a:t>+Xuất độ :  1,3%    xuất độ tương đối thấp nhưng khi xãy ra không phát hiện để lại hậu quả rất nghiêm trọng.</a:t>
            </a:r>
          </a:p>
          <a:p>
            <a:r>
              <a:rPr lang="en-US" smtClean="0"/>
              <a:t>+ Thời gian vàng cho việc điều trị tái tưới máu cho chi thiếu máu cấp tính phải tính từng giờ từng phút…</a:t>
            </a:r>
          </a:p>
          <a:p>
            <a:r>
              <a:rPr lang="en-US" smtClean="0"/>
              <a:t>+Thường xãy ra với những chấn thương gia tốc lớn.</a:t>
            </a:r>
          </a:p>
          <a:p>
            <a:r>
              <a:rPr lang="en-US" smtClean="0"/>
              <a:t>+Đây là biến chứng nặng cần phải được lưu ý chẩn đoán và xử trí kịp thời . Trong những trường hợp chẩn đoán khó khăn cần hỗ trợ động mạch đồ DSA hoặc MSCT.</a:t>
            </a:r>
          </a:p>
          <a:p>
            <a:r>
              <a:rPr lang="en-US" smtClean="0"/>
              <a:t>+Đường vào bên trong đùi thuận tiện cho việc thám sát động mạch đùi.</a:t>
            </a:r>
          </a:p>
          <a:p>
            <a:r>
              <a:rPr lang="en-US" smtClean="0"/>
              <a:t>+Ghép mạch máu trong những trường hợp ĐM dập &gt; 2 cm.</a:t>
            </a:r>
          </a:p>
          <a:p>
            <a:r>
              <a:rPr lang="en-US" smtClean="0"/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5" descr="E:\Download\20150712_081348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/>
          <a:stretch/>
        </p:blipFill>
        <p:spPr bwMode="auto">
          <a:xfrm>
            <a:off x="-838200" y="0"/>
            <a:ext cx="1098042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752600"/>
          </a:xfrm>
        </p:spPr>
        <p:txBody>
          <a:bodyPr anchor="b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2800" smtClean="0">
                <a:solidFill>
                  <a:srgbClr val="FFFF00"/>
                </a:solidFill>
                <a:cs typeface="Arial" pitchFamily="34" charset="0"/>
              </a:rPr>
              <a:t>Chân thành cảm ơn sự chú ý lắng nghe</a:t>
            </a:r>
            <a:br>
              <a:rPr lang="en-US" altLang="vi-VN" sz="2800" smtClean="0">
                <a:solidFill>
                  <a:srgbClr val="FFFF00"/>
                </a:solidFill>
                <a:cs typeface="Arial" pitchFamily="34" charset="0"/>
              </a:rPr>
            </a:br>
            <a:r>
              <a:rPr lang="en-US" altLang="vi-VN" sz="2800" smtClean="0">
                <a:solidFill>
                  <a:srgbClr val="FFFF00"/>
                </a:solidFill>
                <a:cs typeface="Arial" pitchFamily="34" charset="0"/>
              </a:rPr>
              <a:t>của Quý  đồng nghiệp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4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smtClean="0">
                <a:cs typeface="Arial" pitchFamily="34" charset="0"/>
              </a:rPr>
              <a:t>Ống ghép tĩnh mạch tự thân (autograft)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cs typeface="Arial" pitchFamily="34" charset="0"/>
              </a:rPr>
              <a:t>Ống ghép tĩnh mạch cùng giống (homograft)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cs typeface="Arial" pitchFamily="34" charset="0"/>
              </a:rPr>
              <a:t>Ống ghép nhân tạo (PTFE)</a:t>
            </a:r>
            <a:endParaRPr lang="en-US" sz="2800" smtClean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86764" y="7938"/>
            <a:ext cx="305723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TỔNG QUAN TÀI LIỆU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001000" cy="838200"/>
          </a:xfrm>
        </p:spPr>
        <p:txBody>
          <a:bodyPr anchor="b" anchorCtr="0"/>
          <a:lstStyle/>
          <a:p>
            <a:r>
              <a:rPr lang="en-US" sz="2800"/>
              <a:t>Vật liệu nối ghép mạch </a:t>
            </a:r>
            <a:r>
              <a:rPr lang="en-US" sz="2800" smtClean="0"/>
              <a:t>máu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620000" cy="609600"/>
          </a:xfrm>
        </p:spPr>
        <p:txBody>
          <a:bodyPr anchor="b" anchorCtr="0"/>
          <a:lstStyle/>
          <a:p>
            <a:r>
              <a:rPr lang="en-US" sz="3200" smtClean="0">
                <a:ea typeface="Arial Unicode MS" pitchFamily="34" charset="-128"/>
                <a:cs typeface="Arial Unicode MS" pitchFamily="34" charset="-128"/>
              </a:rPr>
              <a:t>Các hình thái tổn thương động mạch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473402" y="1143000"/>
            <a:ext cx="4479598" cy="6019800"/>
          </a:xfrm>
        </p:spPr>
        <p:txBody>
          <a:bodyPr/>
          <a:lstStyle/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Rách ĐM đơn thuần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Vết rách mất, phần vách ĐM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Đứt rời ĐM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Đụng dập đơn giản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Đụng dập áo trong và huyết khối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Đụng dập với phình mạch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Đụng dập với co thắt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Đụng dập huyết khối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Giả phình mạch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Rò động – tĩnh mạch</a:t>
            </a:r>
          </a:p>
          <a:p>
            <a:pPr marL="457200" indent="-457200">
              <a:buFont typeface="Arial Unicode MS" pitchFamily="34" charset="-128"/>
              <a:buAutoNum type="arabicPeriod"/>
            </a:pPr>
            <a:r>
              <a:rPr lang="en-US" sz="2000" smtClean="0">
                <a:ea typeface="Arial Unicode MS" pitchFamily="34" charset="-128"/>
                <a:cs typeface="Arial Unicode MS" pitchFamily="34" charset="-128"/>
              </a:rPr>
              <a:t>Chèn ép bên ngoài ĐM</a:t>
            </a:r>
            <a:endParaRPr lang="en-US" sz="2000" smtClean="0"/>
          </a:p>
        </p:txBody>
      </p:sp>
      <p:pic>
        <p:nvPicPr>
          <p:cNvPr id="20484" name="Content Placeholder 5" descr="image0003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844" b="1921"/>
          <a:stretch/>
        </p:blipFill>
        <p:spPr>
          <a:xfrm>
            <a:off x="4860598" y="1143000"/>
            <a:ext cx="4131002" cy="5416766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086764" y="7938"/>
            <a:ext cx="305723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TỔNG QUAN TÀI LIỆU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F1B6A-E191-4EC5-AF54-05C33A065C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1"/>
          </a:xfrm>
        </p:spPr>
        <p:txBody>
          <a:bodyPr anchor="b" anchorCtr="0"/>
          <a:lstStyle/>
          <a:p>
            <a:r>
              <a:rPr lang="en-US" sz="3200" smtClean="0">
                <a:ea typeface="Arial Unicode MS" pitchFamily="34" charset="-128"/>
                <a:cs typeface="Arial Unicode MS" pitchFamily="34" charset="-128"/>
              </a:rPr>
              <a:t>Cơ chế chấn thương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Autofit/>
          </a:bodyPr>
          <a:lstStyle/>
          <a:p>
            <a:pPr marL="0" indent="0">
              <a:buFont typeface="Wingdings 2" pitchFamily="18" charset="2"/>
              <a:buNone/>
            </a:pPr>
            <a:r>
              <a:rPr lang="en-US" sz="2800" b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Cơ chế chấn thương từ ngoài vào trong:</a:t>
            </a:r>
            <a:endParaRPr lang="en-US" sz="2800" b="1" smtClean="0">
              <a:ea typeface="Arial Unicode MS" pitchFamily="34" charset="-128"/>
              <a:cs typeface="Arial Unicode MS" pitchFamily="34" charset="-128"/>
            </a:endParaRPr>
          </a:p>
          <a:p>
            <a:pPr marL="346075" indent="-346075"/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Chấn thương trực tiếp</a:t>
            </a:r>
          </a:p>
          <a:p>
            <a:pPr marL="346075" indent="-346075"/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Chấn thương do gia tốc lớn </a:t>
            </a:r>
          </a:p>
          <a:p>
            <a:pPr marL="346075" indent="-346075"/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Chấn thương do kéo giãn</a:t>
            </a:r>
          </a:p>
          <a:p>
            <a:pPr marL="346075" indent="-346075"/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Tổn thương do hỏa khí tổn thương do sắc nhọn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800" b="1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Chấn thương từ trong lòng mạch ra ngoài:</a:t>
            </a:r>
            <a:endParaRPr lang="en-US" sz="2800" b="1" smtClean="0">
              <a:ea typeface="Arial Unicode MS" pitchFamily="34" charset="-128"/>
              <a:cs typeface="Arial Unicode MS" pitchFamily="34" charset="-128"/>
            </a:endParaRPr>
          </a:p>
          <a:p>
            <a:pPr marL="346075" indent="-346075"/>
            <a:r>
              <a:rPr lang="en-US" sz="2800" smtClean="0">
                <a:ea typeface="Arial Unicode MS" pitchFamily="34" charset="-128"/>
                <a:cs typeface="Arial Unicode MS" pitchFamily="34" charset="-128"/>
              </a:rPr>
              <a:t>Hiếm gặp, thông thường do thầy thuốc gây ra</a:t>
            </a:r>
            <a:endParaRPr lang="en-US" sz="280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86764" y="7938"/>
            <a:ext cx="305723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TỔNG QUAN TÀI LIỆU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914400" y="990600"/>
            <a:ext cx="7696200" cy="685800"/>
          </a:xfrm>
        </p:spPr>
        <p:txBody>
          <a:bodyPr anchor="b" anchorCtr="0"/>
          <a:lstStyle/>
          <a:p>
            <a:r>
              <a:rPr lang="en-US" sz="3200" smtClean="0"/>
              <a:t>Cơ chế chấn thương trực tiếp</a:t>
            </a:r>
          </a:p>
        </p:txBody>
      </p:sp>
      <p:pic>
        <p:nvPicPr>
          <p:cNvPr id="22531" name="Content Placeholder 3" descr="Untitle787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t="3400"/>
          <a:stretch/>
        </p:blipFill>
        <p:spPr>
          <a:xfrm>
            <a:off x="2362200" y="1981200"/>
            <a:ext cx="4657042" cy="4329112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86764" y="7938"/>
            <a:ext cx="305723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TỔNG QUAN TÀI LIỆU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vi-VN" sz="3200" smtClean="0">
                <a:ea typeface="Arial Unicode MS" pitchFamily="34" charset="-128"/>
                <a:cs typeface="Arial Unicode MS" pitchFamily="34" charset="-128"/>
              </a:rPr>
              <a:t>Phương pháp nghiên cứu</a:t>
            </a:r>
            <a:endParaRPr lang="en-US" sz="320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vi-VN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Phương ph</a:t>
            </a:r>
            <a:r>
              <a:rPr lang="vi-VN" sz="2800" dirty="0" smtClean="0"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 t</a:t>
            </a:r>
            <a:r>
              <a:rPr lang="en-US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iế</a:t>
            </a:r>
            <a:r>
              <a:rPr lang="vi-VN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cứu </a:t>
            </a:r>
            <a:r>
              <a:rPr lang="en-US" sz="2800" dirty="0" err="1" smtClean="0">
                <a:ea typeface="Arial Unicode MS" pitchFamily="34" charset="-128"/>
                <a:cs typeface="Arial Unicode MS" pitchFamily="34" charset="-128"/>
              </a:rPr>
              <a:t>mô</a:t>
            </a:r>
            <a:r>
              <a:rPr lang="en-US" sz="28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err="1" smtClean="0">
                <a:ea typeface="Arial Unicode MS" pitchFamily="34" charset="-128"/>
                <a:cs typeface="Arial Unicode MS" pitchFamily="34" charset="-128"/>
              </a:rPr>
              <a:t>tả</a:t>
            </a:r>
            <a:r>
              <a:rPr lang="vi-VN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hàng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loạt</a:t>
            </a: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</a:t>
            </a:r>
            <a:endParaRPr lang="en-US" sz="2800" dirty="0" smtClean="0"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Nghiên cứu tiêu chuẩn chẩn đo</a:t>
            </a:r>
            <a:r>
              <a:rPr lang="vi-VN" sz="28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8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sớm</a:t>
            </a:r>
            <a:r>
              <a:rPr lang="vi-VN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8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indent="-273050">
              <a:lnSpc>
                <a:spcPct val="150000"/>
              </a:lnSpc>
              <a:buClr>
                <a:srgbClr val="0BD0D9"/>
              </a:buClr>
              <a:buFontTx/>
              <a:buChar char="-"/>
            </a:pPr>
            <a:r>
              <a:rPr lang="vi-VN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Mất </a:t>
            </a:r>
            <a:r>
              <a:rPr lang="vi-VN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mạch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ngoại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biên</a:t>
            </a:r>
            <a:endParaRPr lang="en-US" dirty="0" smtClean="0">
              <a:ea typeface="Arial Unicode MS" pitchFamily="34" charset="-128"/>
              <a:cs typeface="Arial Unicode MS" pitchFamily="34" charset="-128"/>
            </a:endParaRPr>
          </a:p>
          <a:p>
            <a:pPr lvl="1" indent="-273050">
              <a:lnSpc>
                <a:spcPct val="150000"/>
              </a:lnSpc>
              <a:buClr>
                <a:srgbClr val="0BD0D9"/>
              </a:buClr>
              <a:buFontTx/>
              <a:buChar char="-"/>
            </a:pPr>
            <a:r>
              <a:rPr lang="en-US" smtClean="0"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vi-VN" smtClean="0">
                <a:ea typeface="Arial Unicode MS" pitchFamily="34" charset="-128"/>
                <a:cs typeface="Arial Unicode MS" pitchFamily="34" charset="-128"/>
              </a:rPr>
              <a:t>ó</a:t>
            </a:r>
            <a:r>
              <a:rPr lang="vi-VN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chấn thương v</a:t>
            </a:r>
            <a:r>
              <a:rPr lang="vi-VN" smtClean="0">
                <a:ea typeface="Arial Unicode MS" pitchFamily="34" charset="-128"/>
                <a:cs typeface="Arial Unicode MS" pitchFamily="34" charset="-128"/>
              </a:rPr>
              <a:t>ù</a:t>
            </a:r>
            <a:r>
              <a:rPr lang="vi-VN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ng gối</a:t>
            </a:r>
            <a:endParaRPr lang="en-US" smtClean="0">
              <a:ea typeface="Arial Unicode MS" pitchFamily="34" charset="-128"/>
              <a:cs typeface="Arial Unicode MS" pitchFamily="34" charset="-128"/>
            </a:endParaRPr>
          </a:p>
          <a:p>
            <a:pPr lvl="1" indent="-273050">
              <a:lnSpc>
                <a:spcPct val="150000"/>
              </a:lnSpc>
              <a:buClr>
                <a:srgbClr val="0BD0D9"/>
              </a:buClr>
              <a:buFontTx/>
              <a:buChar char="-"/>
            </a:pPr>
            <a:r>
              <a:rPr lang="en-US" smtClean="0">
                <a:ea typeface="Arial Unicode MS" pitchFamily="34" charset="-128"/>
                <a:cs typeface="Arial Unicode MS" pitchFamily="34" charset="-128"/>
              </a:rPr>
              <a:t>Bàn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chân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lạnh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vận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động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yếu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tê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bì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err="1" smtClean="0">
                <a:ea typeface="Arial Unicode MS" pitchFamily="34" charset="-128"/>
                <a:cs typeface="Arial Unicode MS" pitchFamily="34" charset="-128"/>
              </a:rPr>
              <a:t>cẳng</a:t>
            </a:r>
            <a:r>
              <a:rPr lang="en-US" smtClean="0">
                <a:ea typeface="Arial Unicode MS" pitchFamily="34" charset="-128"/>
                <a:cs typeface="Arial Unicode MS" pitchFamily="34" charset="-128"/>
              </a:rPr>
              <a:t> chân</a:t>
            </a:r>
            <a:endParaRPr lang="en-US" dirty="0" smtClean="0">
              <a:ea typeface="Arial Unicode MS" pitchFamily="34" charset="-128"/>
              <a:cs typeface="Arial Unicode MS" pitchFamily="34" charset="-128"/>
            </a:endParaRPr>
          </a:p>
          <a:p>
            <a:pPr lvl="1" indent="-273050">
              <a:lnSpc>
                <a:spcPct val="150000"/>
              </a:lnSpc>
              <a:buClr>
                <a:srgbClr val="0BD0D9"/>
              </a:buClr>
              <a:buFontTx/>
              <a:buChar char="-"/>
            </a:pP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Siêu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âm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có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a typeface="Arial Unicode MS" pitchFamily="34" charset="-128"/>
                <a:cs typeface="Arial Unicode MS" pitchFamily="34" charset="-128"/>
              </a:rPr>
              <a:t>tắc</a:t>
            </a:r>
            <a:r>
              <a:rPr lang="en-US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err="1" smtClean="0">
                <a:ea typeface="Arial Unicode MS" pitchFamily="34" charset="-128"/>
                <a:cs typeface="Arial Unicode MS" pitchFamily="34" charset="-128"/>
              </a:rPr>
              <a:t>mạch</a:t>
            </a:r>
            <a:r>
              <a:rPr lang="en-US" smtClean="0">
                <a:ea typeface="Arial Unicode MS" pitchFamily="34" charset="-128"/>
                <a:cs typeface="Arial Unicode MS" pitchFamily="34" charset="-128"/>
              </a:rPr>
              <a:t> khoeo</a:t>
            </a:r>
            <a:endParaRPr lang="en-US" sz="2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47855" y="76200"/>
            <a:ext cx="3719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PHƯƠNG PHÁP NGHIÊN CỨU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228600"/>
          </a:xfrm>
        </p:spPr>
        <p:txBody>
          <a:bodyPr anchor="b" anchorCtr="0"/>
          <a:lstStyle/>
          <a:p>
            <a:r>
              <a:rPr lang="vi-VN" sz="3200" smtClean="0">
                <a:ea typeface="Arial Unicode MS" pitchFamily="34" charset="-128"/>
                <a:cs typeface="Arial Unicode MS" pitchFamily="34" charset="-128"/>
              </a:rPr>
              <a:t>Chẩn đoán sớm</a:t>
            </a:r>
            <a:endParaRPr lang="en-US" sz="320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00712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Những 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trường hợp không rõ r</a:t>
            </a:r>
            <a:r>
              <a:rPr lang="vi-VN" sz="24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à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ng</a:t>
            </a:r>
            <a:r>
              <a:rPr lang="en-US" sz="24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tổn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thương </a:t>
            </a:r>
            <a:r>
              <a:rPr lang="en-US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ĐM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khoeo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vi-VN" sz="24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ù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ng </a:t>
            </a:r>
            <a:r>
              <a:rPr lang="en-US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nghiệm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</a:t>
            </a:r>
            <a:r>
              <a:rPr lang="vi-VN" sz="24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 đo </a:t>
            </a:r>
            <a:r>
              <a:rPr lang="vi-VN" sz="24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lực </a:t>
            </a:r>
            <a:r>
              <a:rPr lang="en-US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ĐM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tâm </a:t>
            </a:r>
            <a:r>
              <a:rPr lang="vi-VN" sz="24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cổ chân</a:t>
            </a:r>
            <a:r>
              <a:rPr lang="en-US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/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40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vi-VN" sz="240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40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nh </a:t>
            </a:r>
            <a:r>
              <a:rPr lang="vi-VN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tay</a:t>
            </a:r>
            <a:r>
              <a:rPr lang="en-US" sz="240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vi-VN" sz="2400" dirty="0" smtClean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40000"/>
              </a:lnSpc>
              <a:buFont typeface="Wingdings 2" pitchFamily="18" charset="2"/>
              <a:buNone/>
            </a:pPr>
            <a:r>
              <a:rPr lang="vi-VN" sz="330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30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vi-VN" sz="33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A.B.I </a:t>
            </a:r>
            <a:r>
              <a:rPr lang="vi-VN" sz="33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(Ankle </a:t>
            </a:r>
            <a:r>
              <a:rPr lang="vi-VN" sz="33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vi-VN" sz="33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Brachial </a:t>
            </a:r>
            <a:r>
              <a:rPr lang="vi-VN" sz="3300" b="1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vi-VN" sz="33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Index)</a:t>
            </a:r>
          </a:p>
          <a:p>
            <a:pPr>
              <a:lnSpc>
                <a:spcPct val="14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Nếu A.B.I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≥ 0,9</a:t>
            </a:r>
            <a:r>
              <a:rPr lang="en-US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theo </a:t>
            </a:r>
            <a:r>
              <a:rPr lang="vi-VN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800" dirty="0" smtClean="0">
                <a:ea typeface="Arial Unicode MS" pitchFamily="34" charset="-128"/>
                <a:cs typeface="Arial Unicode MS" pitchFamily="34" charset="-128"/>
              </a:rPr>
              <a:t>õ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tổn thương </a:t>
            </a: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ĐM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khoeo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: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thực hiện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siêu âm mạch m</a:t>
            </a:r>
            <a:r>
              <a:rPr lang="vi-VN" sz="280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chụp động mạch</a:t>
            </a:r>
            <a:r>
              <a:rPr lang="en-US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đồ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DSA 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hoặc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MSCT</a:t>
            </a:r>
            <a:endParaRPr lang="vi-VN" sz="2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4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Nếu A.B.I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&lt; 0,9</a:t>
            </a:r>
            <a:r>
              <a:rPr lang="en-US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80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tổn thương </a:t>
            </a: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ĐM khoeo 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phẫu thuật</a:t>
            </a: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can thiệp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mạch m</a:t>
            </a:r>
            <a:r>
              <a:rPr lang="vi-VN" sz="2800" smtClean="0"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vi-VN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</a:t>
            </a:r>
            <a:endParaRPr lang="en-US" sz="2400" smtClean="0"/>
          </a:p>
          <a:p>
            <a:pPr>
              <a:lnSpc>
                <a:spcPct val="140000"/>
              </a:lnSpc>
            </a:pPr>
            <a:endParaRPr lang="vi-VN" sz="28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47855" y="76200"/>
            <a:ext cx="3719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b="1" i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PHƯƠNG PHÁP NGHIÊN CỨU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A5BE4-D60F-4A52-9E90-6E141536B3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5403</TotalTime>
  <Words>969</Words>
  <Application>Microsoft Office PowerPoint</Application>
  <PresentationFormat>On-screen Show (4:3)</PresentationFormat>
  <Paragraphs>186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Flow</vt:lpstr>
      <vt:lpstr>CẤP CỨU TRƯỜNG HỢP GÃY KÍN 1/3 THÂN XƯƠNG ĐÙI  TỔN THƯƠNG ĐỘNG MẠCH ĐÙI  </vt:lpstr>
      <vt:lpstr>ĐM chi dưới </vt:lpstr>
      <vt:lpstr>Mạng mạch khớp gối </vt:lpstr>
      <vt:lpstr>Vật liệu nối ghép mạch máu</vt:lpstr>
      <vt:lpstr>Các hình thái tổn thương động mạch</vt:lpstr>
      <vt:lpstr>Cơ chế chấn thương</vt:lpstr>
      <vt:lpstr>Cơ chế chấn thương trực tiếp</vt:lpstr>
      <vt:lpstr>Phương pháp nghiên cứu</vt:lpstr>
      <vt:lpstr>Chẩn đoán sớm</vt:lpstr>
      <vt:lpstr>PowerPoint Presentation</vt:lpstr>
      <vt:lpstr>PowerPoint Presentation</vt:lpstr>
      <vt:lpstr> Ứng dụng kỹ thuật vi phẫu khâu nối mạch máu</vt:lpstr>
      <vt:lpstr>Kỹ thuật khâu nối mạch máu</vt:lpstr>
      <vt:lpstr> Kỹ thuật khâu nối mạch máu</vt:lpstr>
      <vt:lpstr>CẤP CỨU TRƯỜNG HỢP GÃY KÍN 1/3 THÂN XƯƠNG ĐÙI TỔN THƯƠNG ĐM ĐÙI </vt:lpstr>
      <vt:lpstr>Khám lâm sàng </vt:lpstr>
      <vt:lpstr>TRƯỚC PHẪU THUẬT</vt:lpstr>
      <vt:lpstr>Cận lâm sàng </vt:lpstr>
      <vt:lpstr>Siêu âm DOPPLER</vt:lpstr>
      <vt:lpstr>CHẨN ĐOÁN </vt:lpstr>
      <vt:lpstr>ĐiỀU TRỊ</vt:lpstr>
      <vt:lpstr>Mổ KHX đùi </vt:lpstr>
      <vt:lpstr>Đường vào ĐM khoeo đùi  mặt trong gối </vt:lpstr>
      <vt:lpstr>Lóc da ngầm rộng trước trong đùi T </vt:lpstr>
      <vt:lpstr>Trong lúc phẫu thuật </vt:lpstr>
      <vt:lpstr>Huyết khối thuyên tắc trong lòng động mạch </vt:lpstr>
      <vt:lpstr>Huyết khối thuyên tắc trong lòng động mạch</vt:lpstr>
      <vt:lpstr>Dùng sonde Fogarty lấy huyết khối trong lòng ĐM</vt:lpstr>
      <vt:lpstr>Kiểm tra mạch máu ngoại biên SpO2</vt:lpstr>
      <vt:lpstr>Hậu phẫu ngày thứ 2</vt:lpstr>
      <vt:lpstr>Hậu phẫu ngày thứ 3</vt:lpstr>
      <vt:lpstr>Đánh giá kết quả </vt:lpstr>
      <vt:lpstr>Bàn luận</vt:lpstr>
      <vt:lpstr>Chân thành cảm ơn sự chú ý lắng nghe của Quý  đồng nghiệp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 NGHIÊN CỨU KHOA HỌC NĂM 2015</dc:title>
  <dc:creator>My</dc:creator>
  <cp:lastModifiedBy>Vo Hoa Khanh</cp:lastModifiedBy>
  <cp:revision>559</cp:revision>
  <dcterms:created xsi:type="dcterms:W3CDTF">2014-07-15T14:15:15Z</dcterms:created>
  <dcterms:modified xsi:type="dcterms:W3CDTF">2016-09-12T12:29:24Z</dcterms:modified>
</cp:coreProperties>
</file>