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61" r:id="rId2"/>
    <p:sldId id="331" r:id="rId3"/>
    <p:sldId id="332" r:id="rId4"/>
    <p:sldId id="333" r:id="rId5"/>
    <p:sldId id="329" r:id="rId6"/>
    <p:sldId id="35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51" r:id="rId15"/>
    <p:sldId id="274" r:id="rId16"/>
    <p:sldId id="275" r:id="rId17"/>
    <p:sldId id="278" r:id="rId18"/>
    <p:sldId id="279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4" r:id="rId30"/>
    <p:sldId id="334" r:id="rId31"/>
    <p:sldId id="335" r:id="rId32"/>
    <p:sldId id="295" r:id="rId33"/>
    <p:sldId id="336" r:id="rId34"/>
    <p:sldId id="337" r:id="rId35"/>
    <p:sldId id="296" r:id="rId36"/>
    <p:sldId id="297" r:id="rId37"/>
    <p:sldId id="298" r:id="rId38"/>
    <p:sldId id="325" r:id="rId39"/>
    <p:sldId id="326" r:id="rId40"/>
    <p:sldId id="320" r:id="rId41"/>
    <p:sldId id="321" r:id="rId42"/>
    <p:sldId id="322" r:id="rId43"/>
    <p:sldId id="323" r:id="rId44"/>
    <p:sldId id="330" r:id="rId45"/>
    <p:sldId id="345" r:id="rId46"/>
    <p:sldId id="346" r:id="rId47"/>
    <p:sldId id="324" r:id="rId48"/>
    <p:sldId id="352" r:id="rId49"/>
    <p:sldId id="353" r:id="rId50"/>
    <p:sldId id="354" r:id="rId51"/>
    <p:sldId id="355" r:id="rId52"/>
    <p:sldId id="356" r:id="rId53"/>
    <p:sldId id="319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2" autoAdjust="0"/>
    <p:restoredTop sz="94660"/>
  </p:normalViewPr>
  <p:slideViewPr>
    <p:cSldViewPr>
      <p:cViewPr varScale="1">
        <p:scale>
          <a:sx n="74" d="100"/>
          <a:sy n="74" d="100"/>
        </p:scale>
        <p:origin x="-12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EEA2C-9E7A-4558-9145-A8E8743B23EB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A8515-B93C-413B-8308-EB9FEC4C70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40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3507E1-30A6-4D98-AA3E-2E903CA4C45F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32E8DE4-0FBF-430D-A4F4-71ACE09267A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Ossification starts 5</a:t>
            </a:r>
            <a:r>
              <a:rPr lang="en-US" baseline="30000" smtClean="0"/>
              <a:t>th</a:t>
            </a:r>
            <a:r>
              <a:rPr lang="en-US" smtClean="0"/>
              <a:t> wk GA laterally (acromial end); finishes at age 22-25 y/o medially (sternal end)</a:t>
            </a:r>
          </a:p>
          <a:p>
            <a:r>
              <a:rPr lang="en-US" smtClean="0"/>
              <a:t>Intramembranous ossification WITHOUT a cartilaginous stage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D51D51-DB9B-494F-8234-9DEC3655E55A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Anterior acromial morphology</a:t>
            </a:r>
          </a:p>
          <a:p>
            <a:r>
              <a:rPr lang="en-US" smtClean="0"/>
              <a:t>1 (flat), 2 (curved), and 3 (hooked)</a:t>
            </a:r>
          </a:p>
          <a:p>
            <a:endParaRPr lang="en-US" smtClean="0"/>
          </a:p>
          <a:p>
            <a:r>
              <a:rPr lang="en-US" smtClean="0"/>
              <a:t>Acromial angle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C32E897-AA95-4C61-B3FD-B76D60A261BB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Stryker notch view (looks like a modified axillary view) – can be used to see Hill-Sachs Lesions</a:t>
            </a:r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83D1AC-F55C-4583-A4F9-3BB3BF78682C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F4CB1-8F45-4539-AD78-AA4FC73B3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750"/>
            <a:ext cx="8229600" cy="1258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Rectangle 4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FB8C-9833-493A-9675-A1829BC46B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4AA59C1-30E4-4E08-93D4-788A2C22B2ED}" type="datetimeFigureOut">
              <a:rPr lang="en-US" smtClean="0"/>
              <a:pPr/>
              <a:t>2/26/19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68372E-5325-4290-B8DA-FC67488077D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Relationship Id="rId3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eg"/><Relationship Id="rId3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0.JPG"/><Relationship Id="rId3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905000"/>
            <a:ext cx="8001000" cy="838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6000" dirty="0" smtClean="0">
                <a:solidFill>
                  <a:srgbClr val="E9F416"/>
                </a:solidFill>
                <a:latin typeface="Arial" pitchFamily="34" charset="0"/>
                <a:cs typeface="Arial" pitchFamily="34" charset="0"/>
              </a:rPr>
              <a:t>X </a:t>
            </a:r>
            <a:r>
              <a:rPr lang="en-US" sz="6000" dirty="0" err="1" smtClean="0">
                <a:solidFill>
                  <a:srgbClr val="E9F416"/>
                </a:solidFill>
                <a:latin typeface="Arial" pitchFamily="34" charset="0"/>
                <a:cs typeface="Arial" pitchFamily="34" charset="0"/>
              </a:rPr>
              <a:t>quang</a:t>
            </a:r>
            <a:r>
              <a:rPr lang="en-US" sz="6000" dirty="0" smtClean="0">
                <a:solidFill>
                  <a:srgbClr val="E9F41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dirty="0" err="1" smtClean="0">
                <a:solidFill>
                  <a:srgbClr val="E9F416"/>
                </a:solidFill>
                <a:latin typeface="Arial" pitchFamily="34" charset="0"/>
                <a:cs typeface="Arial" pitchFamily="34" charset="0"/>
              </a:rPr>
              <a:t>vùng</a:t>
            </a:r>
            <a:r>
              <a:rPr lang="en-US" sz="6000" dirty="0" smtClean="0">
                <a:solidFill>
                  <a:srgbClr val="E9F416"/>
                </a:solidFill>
                <a:latin typeface="Arial" pitchFamily="34" charset="0"/>
                <a:cs typeface="Arial" pitchFamily="34" charset="0"/>
              </a:rPr>
              <a:t> vai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00400" y="3124200"/>
            <a:ext cx="560070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lstStyle/>
          <a:p>
            <a:pPr algn="l" eaLnBrk="1" hangingPunct="1">
              <a:lnSpc>
                <a:spcPct val="160000"/>
              </a:lnSpc>
              <a:defRPr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BS Vũ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Xuân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Thành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60000"/>
              </a:lnSpc>
              <a:defRPr/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Khoa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Chi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rên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bv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CTCH TP. HCM</a:t>
            </a:r>
          </a:p>
          <a:p>
            <a:pPr algn="l" eaLnBrk="1" hangingPunct="1">
              <a:lnSpc>
                <a:spcPct val="160000"/>
              </a:lnSpc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BM CTCH ĐH Y DƯỢC TP. HCM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6794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E9F416"/>
                </a:solidFill>
              </a:rPr>
              <a:t>Giải phẫu</a:t>
            </a:r>
            <a:endParaRPr lang="en-US" sz="4000" dirty="0" smtClean="0">
              <a:solidFill>
                <a:srgbClr val="E9F416"/>
              </a:solidFill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14400"/>
            <a:ext cx="3733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Arial"/>
                <a:cs typeface="Arial"/>
              </a:rPr>
              <a:t>Xương bả vai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latin typeface="Arial"/>
                <a:cs typeface="Arial"/>
              </a:rPr>
              <a:t>Glenoid</a:t>
            </a:r>
            <a:endParaRPr lang="en-US" sz="2400" dirty="0" smtClean="0">
              <a:latin typeface="Arial"/>
              <a:cs typeface="Arial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Acromion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Coracoid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Subscapular fossa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Scapular spine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Supraspinatus fossa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latin typeface="Arial"/>
                <a:cs typeface="Arial"/>
              </a:rPr>
              <a:t>Infraspinatus</a:t>
            </a:r>
            <a:r>
              <a:rPr lang="en-US" sz="2400" dirty="0" smtClean="0">
                <a:latin typeface="Arial"/>
                <a:cs typeface="Arial"/>
              </a:rPr>
              <a:t> fossa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Great scapular notch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>
                <a:latin typeface="Arial"/>
                <a:cs typeface="Arial"/>
              </a:rPr>
              <a:t>Suprascapular</a:t>
            </a:r>
            <a:r>
              <a:rPr lang="en-US" sz="2400" dirty="0" smtClean="0">
                <a:latin typeface="Arial"/>
                <a:cs typeface="Arial"/>
              </a:rPr>
              <a:t> notch</a:t>
            </a:r>
          </a:p>
        </p:txBody>
      </p:sp>
      <p:pic>
        <p:nvPicPr>
          <p:cNvPr id="7172" name="Picture 4" descr="414_61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14800" y="1679575"/>
            <a:ext cx="4800600" cy="3959225"/>
          </a:xfrm>
          <a:noFill/>
        </p:spPr>
      </p:pic>
      <p:pic>
        <p:nvPicPr>
          <p:cNvPr id="136197" name="Picture 5" descr="shoulderAnatom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 l="7692" r="8974" b="-400"/>
          <a:stretch>
            <a:fillRect/>
          </a:stretch>
        </p:blipFill>
        <p:spPr>
          <a:xfrm>
            <a:off x="3962400" y="1828800"/>
            <a:ext cx="4953000" cy="35814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6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6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6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6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6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6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E9F416"/>
                </a:solidFill>
              </a:rPr>
              <a:t>Giải phẫu</a:t>
            </a:r>
            <a:endParaRPr lang="en-US" dirty="0" smtClean="0">
              <a:solidFill>
                <a:srgbClr val="E9F416"/>
              </a:solidFill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14400"/>
            <a:ext cx="8001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Scapular “Y” (Lateral)</a:t>
            </a:r>
          </a:p>
        </p:txBody>
      </p:sp>
      <p:pic>
        <p:nvPicPr>
          <p:cNvPr id="8196" name="Picture 9" descr="Image72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09600" y="1524000"/>
            <a:ext cx="8001000" cy="5033963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E9F416"/>
                </a:solidFill>
              </a:rPr>
              <a:t>Giải phẫu</a:t>
            </a:r>
            <a:endParaRPr lang="en-US" dirty="0" smtClean="0">
              <a:solidFill>
                <a:srgbClr val="E9F416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14800" y="914400"/>
            <a:ext cx="48768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Clavicle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First bone to start ossification; last to finish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only bony strut b/w UE and axial skeleton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Flat outer (lateral, acromial) third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Traps,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Delt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AC / CC ligaments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Tubular medial (inner, sternal) third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Strongest in axial load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Middle third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Most vulnerable to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Fx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4" descr="Image7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676400"/>
            <a:ext cx="4038600" cy="4094163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E9F416"/>
                </a:solidFill>
              </a:rPr>
              <a:t>Giải phẫu</a:t>
            </a:r>
            <a:endParaRPr lang="en-US" dirty="0" smtClean="0">
              <a:solidFill>
                <a:srgbClr val="E9F416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143000"/>
            <a:ext cx="4495800" cy="52578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Glenohumeral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joint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Ball and socket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Purpose: placement of primary prehensile limb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Very mobile; majority (0-120°) of shoulder movement (0-180°)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Price: instability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45% of all dislocations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Joint stability depends on multiple factors</a:t>
            </a:r>
          </a:p>
        </p:txBody>
      </p:sp>
      <p:pic>
        <p:nvPicPr>
          <p:cNvPr id="10244" name="Picture 8" descr="anatomie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447800"/>
            <a:ext cx="3886200" cy="3770313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Arial"/>
                <a:cs typeface="Arial"/>
              </a:rPr>
              <a:t>Rule of 2’</a:t>
            </a:r>
            <a:r>
              <a:rPr lang="en-US" sz="5400" b="1" dirty="0" smtClean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dirty="0"/>
              <a:t>	</a:t>
            </a:r>
            <a:r>
              <a:rPr lang="en-US" sz="3600" dirty="0" smtClean="0">
                <a:latin typeface="Arial"/>
                <a:cs typeface="Arial"/>
              </a:rPr>
              <a:t>2 </a:t>
            </a:r>
            <a:r>
              <a:rPr lang="en-US" sz="3600" dirty="0">
                <a:latin typeface="Arial"/>
                <a:cs typeface="Arial"/>
              </a:rPr>
              <a:t>sides = bilateral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>
                <a:latin typeface="Arial"/>
                <a:cs typeface="Arial"/>
              </a:rPr>
              <a:t>	</a:t>
            </a:r>
            <a:r>
              <a:rPr lang="en-US" sz="3600" dirty="0" smtClean="0">
                <a:latin typeface="Arial"/>
                <a:cs typeface="Arial"/>
              </a:rPr>
              <a:t>2 </a:t>
            </a:r>
            <a:r>
              <a:rPr lang="en-US" sz="3600" dirty="0">
                <a:latin typeface="Arial"/>
                <a:cs typeface="Arial"/>
              </a:rPr>
              <a:t>views = AP and lateral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>
                <a:latin typeface="Arial"/>
                <a:cs typeface="Arial"/>
              </a:rPr>
              <a:t>	</a:t>
            </a:r>
            <a:r>
              <a:rPr lang="en-US" sz="3600" dirty="0" smtClean="0">
                <a:latin typeface="Arial"/>
                <a:cs typeface="Arial"/>
              </a:rPr>
              <a:t>2 </a:t>
            </a:r>
            <a:r>
              <a:rPr lang="en-US" sz="3600" dirty="0">
                <a:latin typeface="Arial"/>
                <a:cs typeface="Arial"/>
              </a:rPr>
              <a:t>points = joint above + below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3600" dirty="0">
                <a:latin typeface="Arial"/>
                <a:cs typeface="Arial"/>
              </a:rPr>
              <a:t>	</a:t>
            </a:r>
            <a:r>
              <a:rPr lang="en-US" sz="3600" dirty="0" smtClean="0">
                <a:latin typeface="Arial"/>
                <a:cs typeface="Arial"/>
              </a:rPr>
              <a:t>2 </a:t>
            </a:r>
            <a:r>
              <a:rPr lang="en-US" sz="3600" dirty="0">
                <a:latin typeface="Arial"/>
                <a:cs typeface="Arial"/>
              </a:rPr>
              <a:t>times = before + after reduction</a:t>
            </a:r>
            <a:r>
              <a:rPr lang="en-US" dirty="0">
                <a:latin typeface="Arial"/>
                <a:cs typeface="Arial"/>
              </a:rPr>
              <a:t/>
            </a:r>
            <a:br>
              <a:rPr lang="en-US" dirty="0">
                <a:latin typeface="Arial"/>
                <a:cs typeface="Arial"/>
              </a:rPr>
            </a:b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796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59813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Phim thẳng </a:t>
            </a:r>
            <a:r>
              <a:rPr lang="en-US" sz="3200" dirty="0" smtClean="0">
                <a:solidFill>
                  <a:srgbClr val="E9F416"/>
                </a:solidFill>
              </a:rPr>
              <a:t>(AP View of the Shoulder)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6400800"/>
            <a:ext cx="67818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Phim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thẳng “Xuyên ngực,” hoặc “Thường qui”</a:t>
            </a:r>
          </a:p>
          <a:p>
            <a:pPr lvl="1" eaLnBrk="1" hangingPunct="1">
              <a:defRPr/>
            </a:pPr>
            <a:endParaRPr lang="en-US" sz="9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2583" name="Picture 7" descr="10357m9481ea81-1ea4-45d9-bfeb-c4ada770b1b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3249613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6101-001"/>
          <p:cNvPicPr>
            <a:picLocks noChangeAspect="1" noChangeArrowheads="1"/>
          </p:cNvPicPr>
          <p:nvPr/>
        </p:nvPicPr>
        <p:blipFill>
          <a:blip r:embed="rId3" cstate="print"/>
          <a:srcRect l="9999" r="2856"/>
          <a:stretch>
            <a:fillRect/>
          </a:stretch>
        </p:blipFill>
        <p:spPr bwMode="auto">
          <a:xfrm>
            <a:off x="3962400" y="1295400"/>
            <a:ext cx="46482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59813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Phim thẳng </a:t>
            </a:r>
            <a:r>
              <a:rPr lang="en-US" sz="3200" dirty="0" smtClean="0">
                <a:solidFill>
                  <a:srgbClr val="E9F416"/>
                </a:solidFill>
              </a:rPr>
              <a:t>(AP View of the Shoulder)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5715000"/>
            <a:ext cx="5181600" cy="990600"/>
          </a:xfrm>
        </p:spPr>
        <p:txBody>
          <a:bodyPr/>
          <a:lstStyle/>
          <a:p>
            <a:pPr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bả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,”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“Ổ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chảo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52584" name="Picture 8" descr="10357m53b8892b-e2e1-464a-ac68-e7a6555e21a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287091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sh0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295400"/>
            <a:ext cx="41910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9F416"/>
                </a:solidFill>
              </a:rPr>
              <a:t>AP View of the Shoulder</a:t>
            </a:r>
          </a:p>
        </p:txBody>
      </p:sp>
      <p:pic>
        <p:nvPicPr>
          <p:cNvPr id="20483" name="Picture 8" descr="[FIGURE 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066800"/>
            <a:ext cx="67818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E9F416"/>
                </a:solidFill>
              </a:rPr>
              <a:t>AP View of the Shoulder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4038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Phim thẳng xoay ngoài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“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bả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vai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,”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hoặc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“Ổ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chảo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cánh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tay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”</a:t>
            </a:r>
          </a:p>
          <a:p>
            <a:pPr lvl="1">
              <a:lnSpc>
                <a:spcPct val="90000"/>
              </a:lnSpc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90000"/>
              </a:lnSpc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Phim thẳng xoay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trong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Hill-Sachs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qui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8727" name="Picture 7" descr="ShoulderExtRotLabelled"/>
          <p:cNvPicPr>
            <a:picLocks noChangeAspect="1" noChangeArrowheads="1"/>
          </p:cNvPicPr>
          <p:nvPr/>
        </p:nvPicPr>
        <p:blipFill>
          <a:blip r:embed="rId2" cstate="print"/>
          <a:srcRect b="17319"/>
          <a:stretch>
            <a:fillRect/>
          </a:stretch>
        </p:blipFill>
        <p:spPr bwMode="auto">
          <a:xfrm>
            <a:off x="4267200" y="762000"/>
            <a:ext cx="4648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Picture 8" descr="ShoulderIntRotLabelled"/>
          <p:cNvPicPr>
            <a:picLocks noChangeAspect="1" noChangeArrowheads="1"/>
          </p:cNvPicPr>
          <p:nvPr/>
        </p:nvPicPr>
        <p:blipFill>
          <a:blip r:embed="rId3" cstate="print"/>
          <a:srcRect r="3175" b="17048"/>
          <a:stretch>
            <a:fillRect/>
          </a:stretch>
        </p:blipFill>
        <p:spPr bwMode="auto">
          <a:xfrm>
            <a:off x="4267200" y="3733800"/>
            <a:ext cx="4648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66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E9F416"/>
                </a:solidFill>
              </a:rPr>
              <a:t>Phim thẳng xuyên ngực bên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4038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Không thường sử dụng</a:t>
            </a:r>
          </a:p>
          <a:p>
            <a:pPr eaLnBrk="1" hangingPunct="1"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Không hữu dụng</a:t>
            </a:r>
          </a:p>
          <a:p>
            <a:pPr eaLnBrk="1" hangingPunct="1"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Nhiều thành phần chồng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ảnh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nhau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endParaRPr lang="en-US" sz="2800" dirty="0" smtClean="0"/>
          </a:p>
        </p:txBody>
      </p:sp>
      <p:pic>
        <p:nvPicPr>
          <p:cNvPr id="1026" name="Picture 2" descr="G:\x quang vùng vai\Lawrence projectio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1524000"/>
            <a:ext cx="3190875" cy="2200275"/>
          </a:xfrm>
          <a:prstGeom prst="rect">
            <a:avLst/>
          </a:prstGeom>
          <a:noFill/>
        </p:spPr>
      </p:pic>
      <p:pic>
        <p:nvPicPr>
          <p:cNvPr id="1027" name="Picture 3" descr="G:\x quang vùng vai\Radiograph lawrenc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1600200"/>
            <a:ext cx="3829050" cy="3800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6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x quang vùng vai\11-A21_Diagnose.jpg"/>
          <p:cNvPicPr>
            <a:picLocks noChangeAspect="1" noChangeArrowheads="1"/>
          </p:cNvPicPr>
          <p:nvPr/>
        </p:nvPicPr>
        <p:blipFill>
          <a:blip r:embed="rId2" cstate="print"/>
          <a:srcRect l="51835"/>
          <a:stretch>
            <a:fillRect/>
          </a:stretch>
        </p:blipFill>
        <p:spPr bwMode="auto">
          <a:xfrm>
            <a:off x="533400" y="685800"/>
            <a:ext cx="3840480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8200" y="11430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Ít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lệch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Điều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trị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bảo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tồn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F:\x quang vùng vai\11-A21_Diagnose.jpg"/>
          <p:cNvPicPr>
            <a:picLocks noChangeAspect="1" noChangeArrowheads="1"/>
          </p:cNvPicPr>
          <p:nvPr/>
        </p:nvPicPr>
        <p:blipFill>
          <a:blip r:embed="rId2" cstate="print"/>
          <a:srcRect r="50000"/>
          <a:stretch>
            <a:fillRect/>
          </a:stretch>
        </p:blipFill>
        <p:spPr bwMode="auto">
          <a:xfrm>
            <a:off x="4572000" y="685800"/>
            <a:ext cx="3986773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8750"/>
            <a:ext cx="85344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E9F416"/>
                </a:solidFill>
              </a:rPr>
              <a:t>Phim nghiêng tư thế nách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95400"/>
            <a:ext cx="3581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anterior-posterior relationship of GH joint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Coracoid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Acromion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Humerus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Glenoid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GH joint</a:t>
            </a:r>
          </a:p>
        </p:txBody>
      </p:sp>
      <p:pic>
        <p:nvPicPr>
          <p:cNvPr id="156684" name="Picture 12" descr="10357mff2bf0b9-4812-4aaf-8fdf-6f4f0b6c0f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5147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5" name="Picture 13" descr="Shoulder_axial_diagram"/>
          <p:cNvPicPr>
            <a:picLocks noChangeAspect="1" noChangeArrowheads="1"/>
          </p:cNvPicPr>
          <p:nvPr/>
        </p:nvPicPr>
        <p:blipFill>
          <a:blip r:embed="rId3" cstate="print"/>
          <a:srcRect l="8772" r="8772"/>
          <a:stretch>
            <a:fillRect/>
          </a:stretch>
        </p:blipFill>
        <p:spPr bwMode="auto">
          <a:xfrm>
            <a:off x="4572000" y="1219200"/>
            <a:ext cx="4191000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6" name="Picture 14" descr="Shoulder_normal_1_modified_axial_labelled"/>
          <p:cNvPicPr>
            <a:picLocks noChangeAspect="1" noChangeArrowheads="1"/>
          </p:cNvPicPr>
          <p:nvPr/>
        </p:nvPicPr>
        <p:blipFill>
          <a:blip r:embed="rId4" cstate="print"/>
          <a:srcRect l="3510"/>
          <a:stretch>
            <a:fillRect/>
          </a:stretch>
        </p:blipFill>
        <p:spPr bwMode="auto">
          <a:xfrm>
            <a:off x="4572000" y="1752600"/>
            <a:ext cx="44196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7" name="Picture 15" descr="6102-0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1676400"/>
            <a:ext cx="48006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8" name="Picture 16" descr="6102-001"/>
          <p:cNvPicPr>
            <a:picLocks noChangeAspect="1" noChangeArrowheads="1"/>
          </p:cNvPicPr>
          <p:nvPr/>
        </p:nvPicPr>
        <p:blipFill>
          <a:blip r:embed="rId6" cstate="print"/>
          <a:srcRect l="8696"/>
          <a:stretch>
            <a:fillRect/>
          </a:stretch>
        </p:blipFill>
        <p:spPr bwMode="auto">
          <a:xfrm>
            <a:off x="4343400" y="1447800"/>
            <a:ext cx="4800600" cy="403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6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56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 smtClean="0">
                <a:solidFill>
                  <a:srgbClr val="E9F416"/>
                </a:solidFill>
              </a:rPr>
              <a:t>Axillary</a:t>
            </a:r>
            <a:r>
              <a:rPr lang="en-US" sz="4000" dirty="0" smtClean="0">
                <a:solidFill>
                  <a:srgbClr val="E9F416"/>
                </a:solidFill>
              </a:rPr>
              <a:t> Lateral View of the Shoulder</a:t>
            </a:r>
          </a:p>
        </p:txBody>
      </p:sp>
      <p:sp>
        <p:nvSpPr>
          <p:cNvPr id="175113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14400"/>
            <a:ext cx="8382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Alternate Axillary views</a:t>
            </a:r>
          </a:p>
        </p:txBody>
      </p:sp>
      <p:pic>
        <p:nvPicPr>
          <p:cNvPr id="175114" name="Picture 10" descr="f021m1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762000"/>
            <a:ext cx="263525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5" name="Picture 11" descr="f044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282098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6" name="Text Box 12"/>
          <p:cNvSpPr txBox="1">
            <a:spLocks noChangeArrowheads="1"/>
          </p:cNvSpPr>
          <p:nvPr/>
        </p:nvSpPr>
        <p:spPr bwMode="auto">
          <a:xfrm>
            <a:off x="2133600" y="4343400"/>
            <a:ext cx="99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45°</a:t>
            </a:r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>
            <a:off x="228600" y="6096000"/>
            <a:ext cx="54681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>
                <a:latin typeface="Arial"/>
                <a:cs typeface="Arial"/>
              </a:rPr>
              <a:t>Velpeau</a:t>
            </a:r>
            <a:r>
              <a:rPr lang="en-US" sz="2400" dirty="0">
                <a:latin typeface="Arial"/>
                <a:cs typeface="Arial"/>
              </a:rPr>
              <a:t> View – magnified axillary view</a:t>
            </a:r>
          </a:p>
        </p:txBody>
      </p:sp>
      <p:sp>
        <p:nvSpPr>
          <p:cNvPr id="175119" name="Line 15"/>
          <p:cNvSpPr>
            <a:spLocks noChangeShapeType="1"/>
          </p:cNvSpPr>
          <p:nvPr/>
        </p:nvSpPr>
        <p:spPr bwMode="auto">
          <a:xfrm>
            <a:off x="1752600" y="3505200"/>
            <a:ext cx="12954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120" name="Line 16"/>
          <p:cNvSpPr>
            <a:spLocks noChangeShapeType="1"/>
          </p:cNvSpPr>
          <p:nvPr/>
        </p:nvSpPr>
        <p:spPr bwMode="auto">
          <a:xfrm>
            <a:off x="1676400" y="4800600"/>
            <a:ext cx="13716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5122" name="Picture 18" descr="Shoulder_modified_axial_position"/>
          <p:cNvPicPr>
            <a:picLocks noChangeAspect="1" noChangeArrowheads="1"/>
          </p:cNvPicPr>
          <p:nvPr/>
        </p:nvPicPr>
        <p:blipFill>
          <a:blip r:embed="rId4" cstate="print"/>
          <a:srcRect l="2040"/>
          <a:stretch>
            <a:fillRect/>
          </a:stretch>
        </p:blipFill>
        <p:spPr bwMode="auto">
          <a:xfrm>
            <a:off x="4876800" y="762000"/>
            <a:ext cx="38100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75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5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5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6" grpId="0"/>
      <p:bldP spid="175119" grpId="0" animBg="1"/>
      <p:bldP spid="1751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6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E9F416"/>
                </a:solidFill>
              </a:rPr>
              <a:t>Scapular “Y” Lateral View of the Shoulder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76400"/>
            <a:ext cx="4038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Relationship b/w humeral head and </a:t>
            </a:r>
            <a:r>
              <a:rPr lang="en-US" sz="2800" dirty="0" err="1" smtClean="0">
                <a:latin typeface="Arial"/>
                <a:cs typeface="Arial"/>
              </a:rPr>
              <a:t>glenoid</a:t>
            </a:r>
            <a:endParaRPr lang="en-US" sz="2800" dirty="0" smtClean="0">
              <a:latin typeface="Arial"/>
              <a:cs typeface="Arial"/>
            </a:endParaRPr>
          </a:p>
          <a:p>
            <a:pPr eaLnBrk="1" hangingPunct="1">
              <a:defRPr/>
            </a:pPr>
            <a:endParaRPr lang="en-US" sz="2800" dirty="0" smtClean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Acromion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Coracoid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Scapular body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Scapular spine</a:t>
            </a:r>
          </a:p>
        </p:txBody>
      </p:sp>
      <p:pic>
        <p:nvPicPr>
          <p:cNvPr id="161796" name="Picture 4" descr="10357m1f78e51d-3799-4de2-8aac-aa81f16bafb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524000"/>
            <a:ext cx="30495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 descr="Shoulder_scapula_normal_lateral"/>
          <p:cNvPicPr>
            <a:picLocks noChangeAspect="1" noChangeArrowheads="1"/>
          </p:cNvPicPr>
          <p:nvPr/>
        </p:nvPicPr>
        <p:blipFill>
          <a:blip r:embed="rId3" cstate="print"/>
          <a:srcRect b="11258"/>
          <a:stretch>
            <a:fillRect/>
          </a:stretch>
        </p:blipFill>
        <p:spPr bwMode="auto">
          <a:xfrm>
            <a:off x="5181600" y="1371600"/>
            <a:ext cx="337661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6" descr="sh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371600"/>
            <a:ext cx="33956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9" name="Picture 7" descr="sh31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371600"/>
            <a:ext cx="33956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1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79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66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smtClean="0">
                <a:solidFill>
                  <a:srgbClr val="E9F416"/>
                </a:solidFill>
              </a:rPr>
              <a:t>Scapular “Y” Lateral View of the Shoulder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47800"/>
            <a:ext cx="4191000" cy="4953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en-US" sz="2800" dirty="0" smtClean="0">
                <a:latin typeface="Arial"/>
                <a:cs typeface="Arial"/>
              </a:rPr>
              <a:t>Scapular outlet view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A variation of scapular Y view</a:t>
            </a: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Same projection, but with beam tilted 5-10° </a:t>
            </a:r>
            <a:r>
              <a:rPr lang="en-US" sz="2400" dirty="0" err="1" smtClean="0">
                <a:latin typeface="Arial"/>
                <a:cs typeface="Arial"/>
              </a:rPr>
              <a:t>caudad</a:t>
            </a:r>
            <a:endParaRPr lang="en-US" sz="2400" dirty="0" smtClean="0">
              <a:latin typeface="Arial"/>
              <a:cs typeface="Arial"/>
            </a:endParaRPr>
          </a:p>
          <a:p>
            <a:pPr lvl="1" eaLnBrk="1" hangingPunct="1">
              <a:lnSpc>
                <a:spcPct val="130000"/>
              </a:lnSpc>
              <a:defRPr/>
            </a:pPr>
            <a:r>
              <a:rPr lang="en-US" sz="2400" dirty="0" smtClean="0">
                <a:latin typeface="Arial"/>
                <a:cs typeface="Arial"/>
              </a:rPr>
              <a:t>Shoulder impingement: to evaluate the </a:t>
            </a:r>
            <a:r>
              <a:rPr lang="en-US" sz="2400" dirty="0" err="1" smtClean="0">
                <a:latin typeface="Arial"/>
                <a:cs typeface="Arial"/>
              </a:rPr>
              <a:t>subacromial</a:t>
            </a:r>
            <a:r>
              <a:rPr lang="en-US" sz="2400" dirty="0" smtClean="0">
                <a:latin typeface="Arial"/>
                <a:cs typeface="Arial"/>
              </a:rPr>
              <a:t> space and the supraspinatus outlet</a:t>
            </a:r>
          </a:p>
        </p:txBody>
      </p:sp>
      <p:pic>
        <p:nvPicPr>
          <p:cNvPr id="177160" name="Picture 8" descr="scap6outl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752600"/>
            <a:ext cx="177165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2" name="Picture 10" descr="scap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90500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3" name="Picture 11" descr="fong_f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2057400"/>
            <a:ext cx="4038600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7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7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solidFill>
                  <a:srgbClr val="E9F416"/>
                </a:solidFill>
              </a:rPr>
              <a:t>Other Views of the Shoulder</a:t>
            </a:r>
          </a:p>
        </p:txBody>
      </p:sp>
      <p:pic>
        <p:nvPicPr>
          <p:cNvPr id="162820" name="Picture 4" descr="f038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152400"/>
            <a:ext cx="379095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Picture 5" descr="f045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355975"/>
            <a:ext cx="441960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Picture 6" descr="f045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200400"/>
            <a:ext cx="390525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Picture 7" descr="f046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3733800"/>
            <a:ext cx="54864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5" name="Picture 9" descr="Shoulder_acj_position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295400"/>
            <a:ext cx="3052763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7" name="Picture 11" descr="Shoulder_ac_joint_alignment_check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2400" y="5486400"/>
            <a:ext cx="1924050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9" name="Picture 13" descr="Shoulder_clavicle_pa_diagra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800" y="4724400"/>
            <a:ext cx="18430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2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Indications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8305800" cy="5257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50000"/>
              </a:lnSpc>
              <a:buNone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		American College of Radiology (ACR) Appropriateness Criteria for Musculoskeletal Imaging in Shoulder Trauma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Developed in 1995, revised in 2005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AP with IR &amp; ER, and lateral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axillary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or scapular Y) views recommended for: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Fracture or dislocation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Subacute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(~3 months) shoulder pain suspicious for:</a:t>
            </a:r>
          </a:p>
          <a:p>
            <a:pPr lvl="3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Bursitis / tendonitis</a:t>
            </a:r>
          </a:p>
          <a:p>
            <a:pPr lvl="3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RTC tear or impingement (as initial study)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  <a:latin typeface="Arial" pitchFamily="34" charset="0"/>
                <a:cs typeface="Arial" pitchFamily="34" charset="0"/>
              </a:rPr>
              <a:t>Indications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610600" cy="525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None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Stevenson and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Trojian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JFP in July 2002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 definitive studies on the needs of shoulder radiographs have been done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Recommended obtaining plain films for: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Decreased ROM (especially: abduction &lt; 90°)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Severe pain</a:t>
            </a:r>
          </a:p>
          <a:p>
            <a:pPr lvl="2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History of trauma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Glenohumeral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AP, outlet &amp;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axillary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lateral views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Add AP with IR &amp; ER in cases of trauma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 joint views for suspected AC joint disease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6172200"/>
            <a:ext cx="868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Stevenson JH, Trojian T. Applied evidence: evaluation of shoulder pain. J Fam Pract 2002; 51(7):605-611.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Indications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447800"/>
            <a:ext cx="8305800" cy="4648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Other indications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Suspicion of instability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Weakness of shoulder motions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patient cannot communicate (altered mental status, alcohol intoxication, or other)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Persistent pain and decreased ROM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Anytime your history and physical don’t give you enough information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00600" y="3505200"/>
            <a:ext cx="2971800" cy="38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sz="1800" smtClean="0"/>
              <a:t>Normal routine AP in IR</a:t>
            </a:r>
          </a:p>
        </p:txBody>
      </p:sp>
      <p:pic>
        <p:nvPicPr>
          <p:cNvPr id="32771" name="Picture 5" descr="ShoulderExtRot"/>
          <p:cNvPicPr>
            <a:picLocks noChangeAspect="1" noChangeArrowheads="1"/>
          </p:cNvPicPr>
          <p:nvPr/>
        </p:nvPicPr>
        <p:blipFill>
          <a:blip r:embed="rId2" cstate="print"/>
          <a:srcRect l="13792"/>
          <a:stretch>
            <a:fillRect/>
          </a:stretch>
        </p:blipFill>
        <p:spPr bwMode="auto">
          <a:xfrm>
            <a:off x="228600" y="152400"/>
            <a:ext cx="3810000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ShoulderIntRot"/>
          <p:cNvPicPr>
            <a:picLocks noChangeAspect="1" noChangeArrowheads="1"/>
          </p:cNvPicPr>
          <p:nvPr/>
        </p:nvPicPr>
        <p:blipFill>
          <a:blip r:embed="rId3" cstate="print"/>
          <a:srcRect l="13792"/>
          <a:stretch>
            <a:fillRect/>
          </a:stretch>
        </p:blipFill>
        <p:spPr bwMode="auto">
          <a:xfrm>
            <a:off x="4419600" y="152400"/>
            <a:ext cx="38862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9" descr="ShoulderAxillary"/>
          <p:cNvPicPr>
            <a:picLocks noChangeAspect="1" noChangeArrowheads="1"/>
          </p:cNvPicPr>
          <p:nvPr/>
        </p:nvPicPr>
        <p:blipFill>
          <a:blip r:embed="rId4" cstate="print"/>
          <a:srcRect l="3922" r="5882" b="5026"/>
          <a:stretch>
            <a:fillRect/>
          </a:stretch>
        </p:blipFill>
        <p:spPr bwMode="auto">
          <a:xfrm>
            <a:off x="1981200" y="4038600"/>
            <a:ext cx="29718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8" name="Rectangle 10"/>
          <p:cNvSpPr>
            <a:spLocks noChangeArrowheads="1"/>
          </p:cNvSpPr>
          <p:nvPr/>
        </p:nvSpPr>
        <p:spPr bwMode="auto">
          <a:xfrm>
            <a:off x="762000" y="3505200"/>
            <a:ext cx="29559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Normal routine AP in ER</a:t>
            </a:r>
          </a:p>
        </p:txBody>
      </p:sp>
      <p:sp>
        <p:nvSpPr>
          <p:cNvPr id="150539" name="Rectangle 11"/>
          <p:cNvSpPr>
            <a:spLocks noChangeArrowheads="1"/>
          </p:cNvSpPr>
          <p:nvPr/>
        </p:nvSpPr>
        <p:spPr bwMode="auto">
          <a:xfrm>
            <a:off x="5105400" y="4876800"/>
            <a:ext cx="25273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Normal axillary 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0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0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0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  <p:bldP spid="150538" grpId="0"/>
      <p:bldP spid="1505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Shoulder_dislocation_anterior_1"/>
          <p:cNvPicPr>
            <a:picLocks noChangeAspect="1" noChangeArrowheads="1"/>
          </p:cNvPicPr>
          <p:nvPr/>
        </p:nvPicPr>
        <p:blipFill>
          <a:blip r:embed="rId2" cstate="print"/>
          <a:srcRect t="9500"/>
          <a:stretch>
            <a:fillRect/>
          </a:stretch>
        </p:blipFill>
        <p:spPr bwMode="auto">
          <a:xfrm>
            <a:off x="609600" y="990600"/>
            <a:ext cx="3962400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9" descr="Shoulder_dislocation_anterior_lat"/>
          <p:cNvPicPr>
            <a:picLocks noChangeAspect="1" noChangeArrowheads="1"/>
          </p:cNvPicPr>
          <p:nvPr/>
        </p:nvPicPr>
        <p:blipFill>
          <a:blip r:embed="rId3" cstate="print"/>
          <a:srcRect t="7813"/>
          <a:stretch>
            <a:fillRect/>
          </a:stretch>
        </p:blipFill>
        <p:spPr bwMode="auto">
          <a:xfrm>
            <a:off x="5181600" y="304800"/>
            <a:ext cx="3155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4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4572000"/>
            <a:ext cx="3886200" cy="2057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Anterior-inferior dislocation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 fracture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0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0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0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34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ShoulderIntRo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792"/>
          <a:stretch>
            <a:fillRect/>
          </a:stretch>
        </p:blipFill>
        <p:spPr bwMode="auto">
          <a:xfrm>
            <a:off x="381000" y="1447800"/>
            <a:ext cx="445149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AP Should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447800"/>
            <a:ext cx="466476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16200000" flipV="1">
            <a:off x="5715000" y="3505200"/>
            <a:ext cx="990600" cy="762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19800" y="4038600"/>
            <a:ext cx="114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4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4480337" cy="420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38" y="990600"/>
            <a:ext cx="4619062" cy="420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6676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1499"/>
            <a:ext cx="4248472" cy="5494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91499"/>
            <a:ext cx="4248472" cy="549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00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9" descr="Shoulder_dislocation_posterior_axial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657600"/>
            <a:ext cx="41910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11" descr="Shoulder_dislocation_posterior_lat"/>
          <p:cNvPicPr>
            <a:picLocks noChangeAspect="1" noChangeArrowheads="1"/>
          </p:cNvPicPr>
          <p:nvPr/>
        </p:nvPicPr>
        <p:blipFill rotWithShape="1">
          <a:blip r:embed="rId3" cstate="print"/>
          <a:srcRect l="10667" t="8000" r="16191" b="8680"/>
          <a:stretch/>
        </p:blipFill>
        <p:spPr bwMode="auto">
          <a:xfrm>
            <a:off x="5029200" y="304800"/>
            <a:ext cx="3241675" cy="4923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9" name="Rectangle 17"/>
          <p:cNvSpPr>
            <a:spLocks noChangeArrowheads="1"/>
          </p:cNvSpPr>
          <p:nvPr/>
        </p:nvSpPr>
        <p:spPr bwMode="auto">
          <a:xfrm>
            <a:off x="5029200" y="5715000"/>
            <a:ext cx="32004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Posterior dislocation</a:t>
            </a: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defRPr/>
            </a:pPr>
            <a:r>
              <a:rPr lang="en-US" sz="25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No </a:t>
            </a:r>
            <a:r>
              <a:rPr lang="en-US" sz="25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fracture</a:t>
            </a:r>
            <a:endParaRPr lang="en-US" sz="25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2400" y="228600"/>
            <a:ext cx="4198289" cy="3345597"/>
            <a:chOff x="304800" y="152400"/>
            <a:chExt cx="4198289" cy="3345597"/>
          </a:xfrm>
        </p:grpSpPr>
        <p:pic>
          <p:nvPicPr>
            <p:cNvPr id="7" name="Picture 16" descr="AP Should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800" y="152400"/>
              <a:ext cx="4198289" cy="329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Arrow Connector 7"/>
            <p:cNvCxnSpPr/>
            <p:nvPr/>
          </p:nvCxnSpPr>
          <p:spPr>
            <a:xfrm rot="16200000" flipV="1">
              <a:off x="1600200" y="2133600"/>
              <a:ext cx="9906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905000" y="2667000"/>
              <a:ext cx="1143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5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59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5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59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69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4536496" cy="384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680520" cy="386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17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7" y="938075"/>
            <a:ext cx="4093311" cy="460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060" y="938076"/>
            <a:ext cx="4105396" cy="4601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773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000001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4572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Picture 5" descr="000003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800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4" name="Picture 6" descr="f046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55626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5" name="Picture 7" descr="f046036"/>
          <p:cNvPicPr>
            <a:picLocks noChangeAspect="1" noChangeArrowheads="1"/>
          </p:cNvPicPr>
          <p:nvPr/>
        </p:nvPicPr>
        <p:blipFill>
          <a:blip r:embed="rId5" cstate="print"/>
          <a:srcRect r="5769"/>
          <a:stretch>
            <a:fillRect/>
          </a:stretch>
        </p:blipFill>
        <p:spPr bwMode="auto">
          <a:xfrm>
            <a:off x="5181600" y="152400"/>
            <a:ext cx="38100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5867400" y="4343400"/>
            <a:ext cx="3276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Routine AP view</a:t>
            </a:r>
          </a:p>
          <a:p>
            <a:pPr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Inferior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GH dislocation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1143000" y="304800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Post-reduction AP film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6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66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66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1" name="Picture 7" descr="hill-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52400"/>
            <a:ext cx="2895600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3" name="Picture 9" descr="shoulderhillsach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124200"/>
            <a:ext cx="31813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8" name="Picture 14" descr="Shoulder_hill_sachs_lesion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52400"/>
            <a:ext cx="35814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9" name="Picture 15" descr="Shoulder_hill_sachs_lesion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"/>
            <a:ext cx="35814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602" name="Picture 18" descr="AJSM277074_01"/>
          <p:cNvPicPr>
            <a:picLocks noChangeAspect="1" noChangeArrowheads="1"/>
          </p:cNvPicPr>
          <p:nvPr/>
        </p:nvPicPr>
        <p:blipFill>
          <a:blip r:embed="rId6" cstate="print"/>
          <a:srcRect l="9616"/>
          <a:stretch>
            <a:fillRect/>
          </a:stretch>
        </p:blipFill>
        <p:spPr bwMode="auto">
          <a:xfrm>
            <a:off x="304800" y="3581400"/>
            <a:ext cx="35814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603" name="Line 19"/>
          <p:cNvSpPr>
            <a:spLocks noChangeShapeType="1"/>
          </p:cNvSpPr>
          <p:nvPr/>
        </p:nvSpPr>
        <p:spPr bwMode="auto">
          <a:xfrm flipH="1">
            <a:off x="2743200" y="4495800"/>
            <a:ext cx="3810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5604" name="Text Box 20"/>
          <p:cNvSpPr txBox="1">
            <a:spLocks noChangeArrowheads="1"/>
          </p:cNvSpPr>
          <p:nvPr/>
        </p:nvSpPr>
        <p:spPr bwMode="auto">
          <a:xfrm>
            <a:off x="4267200" y="1143000"/>
            <a:ext cx="44958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Routine AP in IR and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axillary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lateral views</a:t>
            </a:r>
          </a:p>
          <a:p>
            <a:pPr>
              <a:spcBef>
                <a:spcPct val="50000"/>
              </a:spcBef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No dislocation</a:t>
            </a:r>
          </a:p>
          <a:p>
            <a:pPr>
              <a:spcBef>
                <a:spcPct val="50000"/>
              </a:spcBef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+ concave osseous impression in </a:t>
            </a:r>
            <a:r>
              <a:rPr lang="en-US" sz="2200" dirty="0" err="1">
                <a:latin typeface="Arial" pitchFamily="34" charset="0"/>
                <a:cs typeface="Arial" pitchFamily="34" charset="0"/>
              </a:rPr>
              <a:t>postero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-lateral aspect of humeral head</a:t>
            </a:r>
          </a:p>
          <a:p>
            <a:pPr>
              <a:spcBef>
                <a:spcPct val="50000"/>
              </a:spcBef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200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Hill-Sachs lesion</a:t>
            </a:r>
          </a:p>
          <a:p>
            <a:pPr>
              <a:spcBef>
                <a:spcPct val="50000"/>
              </a:spcBef>
            </a:pP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5605" name="AutoShape 21"/>
          <p:cNvSpPr>
            <a:spLocks noChangeArrowheads="1"/>
          </p:cNvSpPr>
          <p:nvPr/>
        </p:nvSpPr>
        <p:spPr bwMode="auto">
          <a:xfrm>
            <a:off x="1143000" y="2895600"/>
            <a:ext cx="1828800" cy="228600"/>
          </a:xfrm>
          <a:prstGeom prst="flowChartProcess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56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56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56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560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3" grpId="0" animBg="1"/>
      <p:bldP spid="195603" grpId="1" animBg="1"/>
      <p:bldP spid="19560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3" name="Rectangle 13"/>
          <p:cNvSpPr>
            <a:spLocks noChangeArrowheads="1"/>
          </p:cNvSpPr>
          <p:nvPr/>
        </p:nvSpPr>
        <p:spPr bwMode="auto">
          <a:xfrm>
            <a:off x="381000" y="3048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rgbClr val="E9F41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Hill-Sachs Lesions</a:t>
            </a:r>
          </a:p>
        </p:txBody>
      </p:sp>
      <p:pic>
        <p:nvPicPr>
          <p:cNvPr id="194574" name="Picture 14" descr="f050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7924800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75" name="Picture 15" descr="f0450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19200"/>
            <a:ext cx="8001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x quang vùng vai\DSCN9346.JPG"/>
          <p:cNvPicPr>
            <a:picLocks noChangeAspect="1" noChangeArrowheads="1"/>
          </p:cNvPicPr>
          <p:nvPr/>
        </p:nvPicPr>
        <p:blipFill>
          <a:blip r:embed="rId2" cstate="print"/>
          <a:srcRect t="24276" r="18164"/>
          <a:stretch>
            <a:fillRect/>
          </a:stretch>
        </p:blipFill>
        <p:spPr bwMode="auto">
          <a:xfrm>
            <a:off x="1066800" y="457200"/>
            <a:ext cx="6465887" cy="4486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x quang vùng vai\DSCN9345.JPG"/>
          <p:cNvPicPr>
            <a:picLocks noChangeAspect="1" noChangeArrowheads="1"/>
          </p:cNvPicPr>
          <p:nvPr/>
        </p:nvPicPr>
        <p:blipFill>
          <a:blip r:embed="rId2" cstate="print"/>
          <a:srcRect l="2753" t="13987" r="2733"/>
          <a:stretch>
            <a:fillRect/>
          </a:stretch>
        </p:blipFill>
        <p:spPr bwMode="auto">
          <a:xfrm>
            <a:off x="838200" y="762000"/>
            <a:ext cx="7467600" cy="509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ShoulderIntRo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792"/>
          <a:stretch>
            <a:fillRect/>
          </a:stretch>
        </p:blipFill>
        <p:spPr bwMode="auto">
          <a:xfrm>
            <a:off x="381000" y="1447800"/>
            <a:ext cx="445149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4267200" y="1447800"/>
            <a:ext cx="4664765" cy="3657600"/>
            <a:chOff x="4267200" y="1447800"/>
            <a:chExt cx="4664765" cy="3657600"/>
          </a:xfrm>
        </p:grpSpPr>
        <p:pic>
          <p:nvPicPr>
            <p:cNvPr id="11" name="Picture 16" descr="AP Should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67200" y="1447800"/>
              <a:ext cx="4664765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Arrow Connector 12"/>
            <p:cNvCxnSpPr/>
            <p:nvPr/>
          </p:nvCxnSpPr>
          <p:spPr>
            <a:xfrm rot="16200000" flipV="1">
              <a:off x="5715000" y="3505200"/>
              <a:ext cx="990600" cy="7620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019800" y="4038600"/>
              <a:ext cx="1143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latin typeface="Arial" pitchFamily="34" charset="0"/>
                  <a:cs typeface="Arial" pitchFamily="34" charset="0"/>
                </a:rPr>
                <a:t>?</a:t>
              </a:r>
              <a:endParaRPr lang="en-US" sz="4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6019800" cy="685800"/>
          </a:xfrm>
        </p:spPr>
        <p:txBody>
          <a:bodyPr/>
          <a:lstStyle/>
          <a:p>
            <a:pPr marR="0" algn="just" eaLnBrk="1" hangingPunct="1">
              <a:lnSpc>
                <a:spcPct val="15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đòn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bên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828800" y="22860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 smtClean="0"/>
              <a:t>Đánh</a:t>
            </a:r>
            <a:r>
              <a:rPr lang="en-US" sz="3600" dirty="0" smtClean="0"/>
              <a:t> </a:t>
            </a:r>
            <a:r>
              <a:rPr lang="en-US" sz="3600" dirty="0" err="1" smtClean="0"/>
              <a:t>giá</a:t>
            </a:r>
            <a:r>
              <a:rPr lang="en-US" sz="3600" dirty="0" smtClean="0"/>
              <a:t> X </a:t>
            </a:r>
            <a:r>
              <a:rPr lang="en-US" sz="3600" dirty="0" err="1" smtClean="0"/>
              <a:t>quang</a:t>
            </a:r>
            <a:endParaRPr lang="en-US" sz="36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8200" y="1676400"/>
            <a:ext cx="3505200" cy="4495800"/>
            <a:chOff x="2590800" y="1295400"/>
            <a:chExt cx="3505200" cy="4465025"/>
          </a:xfrm>
        </p:grpSpPr>
        <p:pic>
          <p:nvPicPr>
            <p:cNvPr id="5" name="Picture 4" descr="281220101133.jpg"/>
            <p:cNvPicPr>
              <a:picLocks noChangeAspect="1"/>
            </p:cNvPicPr>
            <p:nvPr/>
          </p:nvPicPr>
          <p:blipFill>
            <a:blip r:embed="rId2" cstate="print"/>
            <a:srcRect r="4581" b="15714"/>
            <a:stretch>
              <a:fillRect/>
            </a:stretch>
          </p:blipFill>
          <p:spPr bwMode="auto">
            <a:xfrm>
              <a:off x="2590800" y="1295400"/>
              <a:ext cx="3505200" cy="446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4114800" y="1524000"/>
              <a:ext cx="533400" cy="21544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9pPr>
            </a:lstStyle>
            <a:p>
              <a:endParaRPr lang="en-US" sz="800"/>
            </a:p>
          </p:txBody>
        </p:sp>
      </p:grpSp>
      <p:pic>
        <p:nvPicPr>
          <p:cNvPr id="7" name="Picture 6" descr="DSCN1572"/>
          <p:cNvPicPr/>
          <p:nvPr/>
        </p:nvPicPr>
        <p:blipFill>
          <a:blip r:embed="rId3" cstate="print"/>
          <a:srcRect b="20000"/>
          <a:stretch>
            <a:fillRect/>
          </a:stretch>
        </p:blipFill>
        <p:spPr bwMode="auto">
          <a:xfrm>
            <a:off x="4648200" y="1676400"/>
            <a:ext cx="3514725" cy="211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6019800" cy="685800"/>
          </a:xfrm>
        </p:spPr>
        <p:txBody>
          <a:bodyPr/>
          <a:lstStyle/>
          <a:p>
            <a:pPr marR="0" algn="just" eaLnBrk="1" hangingPunct="1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4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4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quạ</a:t>
            </a:r>
            <a:r>
              <a:rPr lang="en-US" sz="24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đòn</a:t>
            </a:r>
            <a:r>
              <a:rPr lang="en-US" sz="24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CC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219200" y="228600"/>
            <a:ext cx="7086600" cy="702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algn="just" eaLnBrk="1" hangingPunct="1">
              <a:lnSpc>
                <a:spcPct val="150000"/>
              </a:lnSpc>
            </a:pPr>
            <a:r>
              <a:rPr lang="en-US" sz="2800" dirty="0" err="1" smtClean="0">
                <a:latin typeface="Arial"/>
                <a:cs typeface="Arial"/>
              </a:rPr>
              <a:t>Phim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thẳng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trước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sau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khớp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cùng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dirty="0" err="1" smtClean="0">
                <a:latin typeface="Arial"/>
                <a:cs typeface="Arial"/>
              </a:rPr>
              <a:t>đòn</a:t>
            </a:r>
            <a:r>
              <a:rPr lang="en-US" sz="2800" dirty="0" smtClean="0">
                <a:latin typeface="Arial"/>
                <a:cs typeface="Arial"/>
              </a:rPr>
              <a:t> 2 </a:t>
            </a:r>
            <a:r>
              <a:rPr lang="en-US" sz="2800" dirty="0" err="1" smtClean="0">
                <a:latin typeface="Arial"/>
                <a:cs typeface="Arial"/>
              </a:rPr>
              <a:t>bên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" y="1981200"/>
            <a:ext cx="9144000" cy="4523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6019800" cy="685800"/>
          </a:xfrm>
        </p:spPr>
        <p:txBody>
          <a:bodyPr/>
          <a:lstStyle/>
          <a:p>
            <a:pPr marR="0" algn="just" eaLnBrk="1" hangingPunct="1">
              <a:lnSpc>
                <a:spcPct val="15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nghiêng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nách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828800" y="228600"/>
            <a:ext cx="388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dirty="0" err="1" smtClean="0"/>
              <a:t>Đánh</a:t>
            </a:r>
            <a:r>
              <a:rPr lang="en-US" sz="3600" dirty="0" smtClean="0"/>
              <a:t> </a:t>
            </a:r>
            <a:r>
              <a:rPr lang="en-US" sz="3600" dirty="0" err="1" smtClean="0"/>
              <a:t>giá</a:t>
            </a:r>
            <a:r>
              <a:rPr lang="en-US" sz="3600" dirty="0" smtClean="0"/>
              <a:t> X </a:t>
            </a:r>
            <a:r>
              <a:rPr lang="en-US" sz="3600" dirty="0" err="1" smtClean="0"/>
              <a:t>quang</a:t>
            </a:r>
            <a:endParaRPr lang="en-US" sz="3600" dirty="0"/>
          </a:p>
        </p:txBody>
      </p:sp>
      <p:grpSp>
        <p:nvGrpSpPr>
          <p:cNvPr id="2" name="Group 21"/>
          <p:cNvGrpSpPr/>
          <p:nvPr/>
        </p:nvGrpSpPr>
        <p:grpSpPr>
          <a:xfrm>
            <a:off x="228600" y="2057400"/>
            <a:ext cx="2585318" cy="2743200"/>
            <a:chOff x="3279341" y="2057400"/>
            <a:chExt cx="2585318" cy="2743200"/>
          </a:xfrm>
        </p:grpSpPr>
        <p:pic>
          <p:nvPicPr>
            <p:cNvPr id="23" name="Picture 22" descr="281220101127.jpg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9341" y="2057400"/>
              <a:ext cx="2585318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3352800" y="2133600"/>
              <a:ext cx="381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5"/>
          <p:cNvGrpSpPr/>
          <p:nvPr/>
        </p:nvGrpSpPr>
        <p:grpSpPr>
          <a:xfrm>
            <a:off x="2895600" y="1447800"/>
            <a:ext cx="6019800" cy="3505200"/>
            <a:chOff x="762000" y="838200"/>
            <a:chExt cx="6019800" cy="3505200"/>
          </a:xfrm>
        </p:grpSpPr>
        <p:grpSp>
          <p:nvGrpSpPr>
            <p:cNvPr id="5" name="Group 4"/>
            <p:cNvGrpSpPr/>
            <p:nvPr/>
          </p:nvGrpSpPr>
          <p:grpSpPr>
            <a:xfrm>
              <a:off x="762000" y="838200"/>
              <a:ext cx="6019800" cy="3505200"/>
              <a:chOff x="762000" y="838200"/>
              <a:chExt cx="6019800" cy="3505200"/>
            </a:xfrm>
          </p:grpSpPr>
          <p:pic>
            <p:nvPicPr>
              <p:cNvPr id="39" name="Picture 38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40000"/>
              </a:blip>
              <a:srcRect l="7715" t="11576" r="16094" b="29260"/>
              <a:stretch>
                <a:fillRect/>
              </a:stretch>
            </p:blipFill>
            <p:spPr bwMode="auto">
              <a:xfrm>
                <a:off x="762000" y="838200"/>
                <a:ext cx="6019800" cy="3505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0" name="TextBox 4"/>
              <p:cNvSpPr txBox="1"/>
              <p:nvPr/>
            </p:nvSpPr>
            <p:spPr>
              <a:xfrm>
                <a:off x="2590800" y="914400"/>
                <a:ext cx="838200" cy="30777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Trước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TextBox 5"/>
              <p:cNvSpPr txBox="1"/>
              <p:nvPr/>
            </p:nvSpPr>
            <p:spPr>
              <a:xfrm>
                <a:off x="4953000" y="1066800"/>
                <a:ext cx="1752600" cy="5232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Củ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bé</a:t>
                </a:r>
                <a:endParaRPr lang="en-US" sz="14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Box 6"/>
              <p:cNvSpPr txBox="1"/>
              <p:nvPr/>
            </p:nvSpPr>
            <p:spPr>
              <a:xfrm>
                <a:off x="4953000" y="1447800"/>
                <a:ext cx="1752600" cy="30777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Mỏm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quạ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TextBox 7"/>
              <p:cNvSpPr txBox="1"/>
              <p:nvPr/>
            </p:nvSpPr>
            <p:spPr>
              <a:xfrm>
                <a:off x="4953000" y="1752600"/>
                <a:ext cx="1752600" cy="73866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Đầu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ngoài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xương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đòn</a:t>
                </a:r>
                <a:endParaRPr lang="en-US" sz="14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TextBox 8"/>
              <p:cNvSpPr txBox="1"/>
              <p:nvPr/>
            </p:nvSpPr>
            <p:spPr>
              <a:xfrm>
                <a:off x="4953000" y="2362200"/>
                <a:ext cx="1752600" cy="52322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Bờ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trước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ổ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chảo</a:t>
                </a:r>
                <a:endParaRPr lang="en-US" sz="1400" dirty="0" smtClean="0">
                  <a:latin typeface="Arial" pitchFamily="34" charset="0"/>
                  <a:cs typeface="Arial" pitchFamily="34" charset="0"/>
                </a:endParaRPr>
              </a:p>
              <a:p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TextBox 9"/>
              <p:cNvSpPr txBox="1"/>
              <p:nvPr/>
            </p:nvSpPr>
            <p:spPr>
              <a:xfrm>
                <a:off x="4953000" y="2819400"/>
                <a:ext cx="1752600" cy="30777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Mỏm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cùng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vai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6" name="TextBox 10"/>
              <p:cNvSpPr txBox="1"/>
              <p:nvPr/>
            </p:nvSpPr>
            <p:spPr>
              <a:xfrm>
                <a:off x="4953000" y="3124200"/>
                <a:ext cx="1752600" cy="30777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Xương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dirty="0" err="1" smtClean="0">
                    <a:latin typeface="Arial" pitchFamily="34" charset="0"/>
                    <a:cs typeface="Arial" pitchFamily="34" charset="0"/>
                  </a:rPr>
                  <a:t>vai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8" name="TextBox 12"/>
            <p:cNvSpPr txBox="1"/>
            <p:nvPr/>
          </p:nvSpPr>
          <p:spPr>
            <a:xfrm>
              <a:off x="838200" y="3962400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3581400" cy="685800"/>
          </a:xfrm>
        </p:spPr>
        <p:txBody>
          <a:bodyPr/>
          <a:lstStyle/>
          <a:p>
            <a:pPr marR="0" algn="just" eaLnBrk="1" hangingPunct="1">
              <a:lnSpc>
                <a:spcPct val="150000"/>
              </a:lnSpc>
            </a:pPr>
            <a:r>
              <a:rPr lang="en-US" sz="22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22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2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2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đòn</a:t>
            </a:r>
            <a:r>
              <a:rPr lang="en-US" sz="2200" dirty="0" smtClean="0">
                <a:solidFill>
                  <a:srgbClr val="99FF66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smtClean="0">
                <a:solidFill>
                  <a:srgbClr val="FFFF66"/>
                </a:solidFill>
                <a:latin typeface="Arial" pitchFamily="34" charset="0"/>
                <a:cs typeface="Arial" pitchFamily="34" charset="0"/>
              </a:rPr>
              <a:t>AC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1828800" y="2286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 smtClean="0"/>
              <a:t>Phim</a:t>
            </a:r>
            <a:r>
              <a:rPr lang="en-US" sz="2400" dirty="0" smtClean="0"/>
              <a:t> </a:t>
            </a:r>
            <a:r>
              <a:rPr lang="en-US" sz="2400" dirty="0" err="1" smtClean="0"/>
              <a:t>nghiêng</a:t>
            </a:r>
            <a:r>
              <a:rPr lang="en-US" sz="2400" dirty="0" smtClean="0"/>
              <a:t> </a:t>
            </a:r>
            <a:r>
              <a:rPr lang="en-US" sz="2400" dirty="0" err="1" smtClean="0"/>
              <a:t>tư</a:t>
            </a:r>
            <a:r>
              <a:rPr lang="en-US" sz="2400" dirty="0" smtClean="0"/>
              <a:t>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nách</a:t>
            </a:r>
            <a:endParaRPr lang="en-US" sz="2400" dirty="0"/>
          </a:p>
        </p:txBody>
      </p:sp>
      <p:grpSp>
        <p:nvGrpSpPr>
          <p:cNvPr id="2" name="Group 62"/>
          <p:cNvGrpSpPr/>
          <p:nvPr/>
        </p:nvGrpSpPr>
        <p:grpSpPr>
          <a:xfrm>
            <a:off x="4343400" y="1828800"/>
            <a:ext cx="4673600" cy="3505200"/>
            <a:chOff x="4267200" y="1981200"/>
            <a:chExt cx="4673600" cy="3505200"/>
          </a:xfrm>
        </p:grpSpPr>
        <p:pic>
          <p:nvPicPr>
            <p:cNvPr id="73730" name="Picture 2" descr="C:\Users\Administrator\Desktop\ACCR\kg.xuyen.kim\36.Giap.thanh.Tuan\IMG_055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67200" y="1981200"/>
              <a:ext cx="4673600" cy="3505200"/>
            </a:xfrm>
            <a:prstGeom prst="rect">
              <a:avLst/>
            </a:prstGeom>
            <a:noFill/>
          </p:spPr>
        </p:pic>
        <p:cxnSp>
          <p:nvCxnSpPr>
            <p:cNvPr id="36" name="Straight Connector 35"/>
            <p:cNvCxnSpPr/>
            <p:nvPr/>
          </p:nvCxnSpPr>
          <p:spPr>
            <a:xfrm rot="16200000" flipV="1">
              <a:off x="6210300" y="3467100"/>
              <a:ext cx="1981200" cy="3810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6858000" y="3352800"/>
              <a:ext cx="1295400" cy="228600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6477000" y="2895600"/>
              <a:ext cx="1447800" cy="228600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16200000" flipH="1">
              <a:off x="6591300" y="3314700"/>
              <a:ext cx="457200" cy="762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70"/>
          <p:cNvGrpSpPr/>
          <p:nvPr/>
        </p:nvGrpSpPr>
        <p:grpSpPr>
          <a:xfrm>
            <a:off x="228600" y="2057400"/>
            <a:ext cx="3810000" cy="3124200"/>
            <a:chOff x="0" y="1828800"/>
            <a:chExt cx="4419600" cy="3519789"/>
          </a:xfrm>
        </p:grpSpPr>
        <p:pic>
          <p:nvPicPr>
            <p:cNvPr id="73731" name="Picture 3" descr="H:\DCIM\106NIKON\DSCN1585.JPG"/>
            <p:cNvPicPr>
              <a:picLocks noChangeAspect="1" noChangeArrowheads="1"/>
            </p:cNvPicPr>
            <p:nvPr/>
          </p:nvPicPr>
          <p:blipFill>
            <a:blip r:embed="rId3" cstate="print"/>
            <a:srcRect l="3704" r="10455" b="8848"/>
            <a:stretch>
              <a:fillRect/>
            </a:stretch>
          </p:blipFill>
          <p:spPr bwMode="auto">
            <a:xfrm>
              <a:off x="0" y="1828800"/>
              <a:ext cx="4419600" cy="3519789"/>
            </a:xfrm>
            <a:prstGeom prst="rect">
              <a:avLst/>
            </a:prstGeom>
            <a:noFill/>
          </p:spPr>
        </p:pic>
        <p:cxnSp>
          <p:nvCxnSpPr>
            <p:cNvPr id="65" name="Straight Connector 64"/>
            <p:cNvCxnSpPr/>
            <p:nvPr/>
          </p:nvCxnSpPr>
          <p:spPr>
            <a:xfrm rot="16200000" flipV="1">
              <a:off x="2019300" y="3162300"/>
              <a:ext cx="2438400" cy="228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1828800" y="2438400"/>
              <a:ext cx="2286000" cy="228600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6172200" y="5562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/>
                <a:cs typeface="Arial"/>
              </a:rPr>
              <a:t>Type IV</a:t>
            </a:r>
            <a:endParaRPr lang="en-US" sz="2800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0097" r="10466" b="1190"/>
          <a:stretch>
            <a:fillRect/>
          </a:stretch>
        </p:blipFill>
        <p:spPr bwMode="auto">
          <a:xfrm>
            <a:off x="0" y="304800"/>
            <a:ext cx="89916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DCIM\109NIKON\DSCN5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3699" r="4662" b="48714"/>
          <a:stretch>
            <a:fillRect/>
          </a:stretch>
        </p:blipFill>
        <p:spPr bwMode="auto">
          <a:xfrm>
            <a:off x="228600" y="3581400"/>
            <a:ext cx="739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F:\DCIM\109NIKON\DSCN51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4984" r="4662" b="8842"/>
          <a:stretch>
            <a:fillRect/>
          </a:stretch>
        </p:blipFill>
        <p:spPr bwMode="auto">
          <a:xfrm>
            <a:off x="3505200" y="381000"/>
            <a:ext cx="3443288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62800" y="457200"/>
            <a:ext cx="1828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 dirty="0"/>
              <a:t>Type?</a:t>
            </a:r>
          </a:p>
          <a:p>
            <a:pPr eaLnBrk="1" hangingPunct="1"/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43800" y="1828800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000"/>
              <a:t>III?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381000"/>
            <a:ext cx="3055938" cy="2835275"/>
            <a:chOff x="228600" y="381000"/>
            <a:chExt cx="3055938" cy="2835275"/>
          </a:xfrm>
        </p:grpSpPr>
        <p:pic>
          <p:nvPicPr>
            <p:cNvPr id="9" name="Picture 4" descr="F:\DCIM\109NIKON\DSCN5164.JPG"/>
            <p:cNvPicPr>
              <a:picLocks noChangeAspect="1" noChangeArrowheads="1"/>
            </p:cNvPicPr>
            <p:nvPr/>
          </p:nvPicPr>
          <p:blipFill>
            <a:blip r:embed="rId4" cstate="print"/>
            <a:srcRect l="18184" t="1125" r="15269" b="16559"/>
            <a:stretch>
              <a:fillRect/>
            </a:stretch>
          </p:blipFill>
          <p:spPr bwMode="auto">
            <a:xfrm>
              <a:off x="228600" y="381000"/>
              <a:ext cx="3055938" cy="283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143000" y="1066800"/>
              <a:ext cx="1066800" cy="21544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00503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:\DCIM\109NIKON\DSCN5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14467" r="6110"/>
          <a:stretch>
            <a:fillRect/>
          </a:stretch>
        </p:blipFill>
        <p:spPr bwMode="auto">
          <a:xfrm>
            <a:off x="4724400" y="381000"/>
            <a:ext cx="41513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C:\Users\Administrator\Pictures\stryk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505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814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609600"/>
            <a:ext cx="7696200" cy="24384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chụp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Stryker: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mỏm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quạ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trật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đòn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nhưng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khoảng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cánh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đòn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Xquang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nghi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ngờ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mỏm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quạ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kèm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theo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C:\Users\Administrator\Pictures\stryker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200400"/>
            <a:ext cx="3505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/>
          <p:nvPr/>
        </p:nvPicPr>
        <p:blipFill>
          <a:blip r:embed="rId3" cstate="print"/>
          <a:srcRect t="1894" b="24242"/>
          <a:stretch>
            <a:fillRect/>
          </a:stretch>
        </p:blipFill>
        <p:spPr bwMode="auto">
          <a:xfrm>
            <a:off x="4495800" y="3276600"/>
            <a:ext cx="3505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3045" r="6481" b="5294"/>
          <a:stretch/>
        </p:blipFill>
        <p:spPr>
          <a:xfrm>
            <a:off x="0" y="927876"/>
            <a:ext cx="9144000" cy="51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0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48577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1"/>
          <a:stretch>
            <a:fillRect/>
          </a:stretch>
        </p:blipFill>
        <p:spPr bwMode="auto">
          <a:xfrm>
            <a:off x="7324313" y="0"/>
            <a:ext cx="178686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8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x quang vùng vai\DSCN9346.JPG"/>
          <p:cNvPicPr>
            <a:picLocks noChangeAspect="1" noChangeArrowheads="1"/>
          </p:cNvPicPr>
          <p:nvPr/>
        </p:nvPicPr>
        <p:blipFill>
          <a:blip r:embed="rId2" cstate="print"/>
          <a:srcRect t="24276" r="18164"/>
          <a:stretch>
            <a:fillRect/>
          </a:stretch>
        </p:blipFill>
        <p:spPr bwMode="auto">
          <a:xfrm>
            <a:off x="4800600" y="304800"/>
            <a:ext cx="3953659" cy="2743200"/>
          </a:xfrm>
          <a:prstGeom prst="rect">
            <a:avLst/>
          </a:prstGeom>
          <a:noFill/>
        </p:spPr>
      </p:pic>
      <p:pic>
        <p:nvPicPr>
          <p:cNvPr id="2" name="Picture 2" descr="C:\Users\Administrator\Desktop\ACCR\xuyen.kim\153. Trần hồng Phước\DSCN3298.JPG"/>
          <p:cNvPicPr>
            <a:picLocks noChangeAspect="1" noChangeArrowheads="1"/>
          </p:cNvPicPr>
          <p:nvPr/>
        </p:nvPicPr>
        <p:blipFill>
          <a:blip r:embed="rId3" cstate="print"/>
          <a:srcRect l="40355" t="20422" r="4668" b="28138"/>
          <a:stretch>
            <a:fillRect/>
          </a:stretch>
        </p:blipFill>
        <p:spPr bwMode="auto">
          <a:xfrm>
            <a:off x="609600" y="304800"/>
            <a:ext cx="3909060" cy="2743200"/>
          </a:xfrm>
          <a:prstGeom prst="rect">
            <a:avLst/>
          </a:prstGeom>
          <a:noFill/>
        </p:spPr>
      </p:pic>
      <p:pic>
        <p:nvPicPr>
          <p:cNvPr id="4" name="Picture 2" descr="G:\x quang vùng vai\DSCN9345.JPG"/>
          <p:cNvPicPr>
            <a:picLocks noChangeAspect="1" noChangeArrowheads="1"/>
          </p:cNvPicPr>
          <p:nvPr/>
        </p:nvPicPr>
        <p:blipFill>
          <a:blip r:embed="rId4" cstate="print"/>
          <a:srcRect l="5646" t="24276" r="4661" b="28135"/>
          <a:stretch>
            <a:fillRect/>
          </a:stretch>
        </p:blipFill>
        <p:spPr bwMode="auto">
          <a:xfrm>
            <a:off x="1066800" y="3200400"/>
            <a:ext cx="70866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854" t="20014" r="6321" b="27987"/>
          <a:stretch/>
        </p:blipFill>
        <p:spPr>
          <a:xfrm>
            <a:off x="0" y="26030"/>
            <a:ext cx="3900072" cy="3566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92" t="3928" r="3577" b="1427"/>
          <a:stretch/>
        </p:blipFill>
        <p:spPr>
          <a:xfrm>
            <a:off x="4114800" y="76200"/>
            <a:ext cx="5049668" cy="670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03" r="9365"/>
          <a:stretch/>
        </p:blipFill>
        <p:spPr>
          <a:xfrm>
            <a:off x="169915" y="3596508"/>
            <a:ext cx="348768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13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33400"/>
            <a:ext cx="8458200" cy="63246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Nếu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3100" dirty="0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chụp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quang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vùng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vai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lvl="1">
              <a:lnSpc>
                <a:spcPct val="17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vi-VN" sz="3100" dirty="0" smtClean="0">
                <a:latin typeface="Arial" pitchFamily="34" charset="0"/>
                <a:cs typeface="Arial" pitchFamily="34" charset="0"/>
              </a:rPr>
              <a:t>ường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qui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xoay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trong</a:t>
            </a: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7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Phim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ổ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chảo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xoay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ngoài</a:t>
            </a: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7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Nghiêng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nách</a:t>
            </a: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7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Chữ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Y</a:t>
            </a:r>
          </a:p>
          <a:p>
            <a:pPr>
              <a:lnSpc>
                <a:spcPct val="170000"/>
              </a:lnSpc>
              <a:defRPr/>
            </a:pP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Chỉ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định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tư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tế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chụp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chuyên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biệt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trật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khớp</a:t>
            </a: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70000"/>
              </a:lnSpc>
              <a:defRPr/>
            </a:pP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Trật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900" dirty="0" smtClean="0">
                <a:latin typeface="Arial" pitchFamily="34" charset="0"/>
                <a:cs typeface="Arial" pitchFamily="34" charset="0"/>
              </a:rPr>
              <a:t>đò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n: 2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cùng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900" dirty="0" smtClean="0">
                <a:latin typeface="Arial" pitchFamily="34" charset="0"/>
                <a:cs typeface="Arial" pitchFamily="34" charset="0"/>
              </a:rPr>
              <a:t>đòn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Nghiêng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nách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bên</a:t>
            </a:r>
            <a:endParaRPr lang="en-US" sz="2900" dirty="0" smtClean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70000"/>
              </a:lnSpc>
              <a:defRPr/>
            </a:pP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Xương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đòn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thẳng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chếch</a:t>
            </a:r>
            <a:endParaRPr lang="en-US" sz="29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70000"/>
              </a:lnSpc>
              <a:defRPr/>
            </a:pP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mỏm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900" dirty="0" err="1" smtClean="0">
                <a:latin typeface="Arial" pitchFamily="34" charset="0"/>
                <a:cs typeface="Arial" pitchFamily="34" charset="0"/>
              </a:rPr>
              <a:t>quạ</a:t>
            </a:r>
            <a:r>
              <a:rPr lang="en-US" sz="2900" dirty="0" smtClean="0">
                <a:latin typeface="Arial" pitchFamily="34" charset="0"/>
                <a:cs typeface="Arial" pitchFamily="34" charset="0"/>
              </a:rPr>
              <a:t>...</a:t>
            </a:r>
          </a:p>
          <a:p>
            <a:pPr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vi-VN" sz="3100" dirty="0" smtClean="0">
                <a:latin typeface="Arial" pitchFamily="34" charset="0"/>
                <a:cs typeface="Arial" pitchFamily="34" charset="0"/>
              </a:rPr>
              <a:t>Đừ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ng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quên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khám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lâm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sàng</a:t>
            </a: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70000"/>
              </a:lnSpc>
              <a:buFont typeface="Wingdings" pitchFamily="2" charset="2"/>
              <a:buChar char="§"/>
              <a:defRPr/>
            </a:pPr>
            <a:r>
              <a:rPr lang="en-US" sz="3100" dirty="0" smtClean="0">
                <a:latin typeface="Arial" pitchFamily="34" charset="0"/>
                <a:cs typeface="Arial" pitchFamily="34" charset="0"/>
              </a:rPr>
              <a:t>CT, MRI :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gãy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phạm</a:t>
            </a:r>
            <a:r>
              <a:rPr lang="en-US" sz="3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100" dirty="0" err="1" smtClean="0">
                <a:latin typeface="Arial" pitchFamily="34" charset="0"/>
                <a:cs typeface="Arial" pitchFamily="34" charset="0"/>
              </a:rPr>
              <a:t>khớp</a:t>
            </a:r>
            <a:r>
              <a:rPr lang="mr-IN" sz="3100" dirty="0" smtClean="0">
                <a:latin typeface="Arial" pitchFamily="34" charset="0"/>
                <a:cs typeface="Arial" pitchFamily="34" charset="0"/>
              </a:rPr>
              <a:t>…</a:t>
            </a: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 lvl="2">
              <a:lnSpc>
                <a:spcPct val="90000"/>
              </a:lnSpc>
              <a:defRPr/>
            </a:pPr>
            <a:endParaRPr lang="en-US" sz="31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0800" y="76200"/>
            <a:ext cx="3971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Take home Message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20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1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1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1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1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1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1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1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1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F73B606-4BE6-4E78-8B29-E977FDEE3DA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5" t="14843" r="1282" b="34337"/>
          <a:stretch/>
        </p:blipFill>
        <p:spPr>
          <a:xfrm>
            <a:off x="762000" y="152400"/>
            <a:ext cx="7620000" cy="3567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84" t="5291" r="798" b="46528"/>
          <a:stretch/>
        </p:blipFill>
        <p:spPr>
          <a:xfrm>
            <a:off x="762000" y="3810000"/>
            <a:ext cx="7696200" cy="286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976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Thanks you!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NỘI DUNG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NHẮC LẠI GIẢI PHẪU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CÁC TƯ THẾ CHỤP PHIM THƯỜNG QUI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CHỈ ĐỊNH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latin typeface="Arial"/>
                <a:cs typeface="Arial"/>
              </a:rPr>
              <a:t>MỘT SỐ CA LÂM SÀNG VÀ TƯ THẾ CHỤP CHUYÊN BIỆT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555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Giải phẫu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0" y="1371600"/>
            <a:ext cx="36576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3 Xương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Cánh tay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Xương bả vai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Xương đòn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3 Khớp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Ổ chảo cánh tay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Cùng đòn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Ức đòn</a:t>
            </a:r>
          </a:p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1 “Articulation”</a:t>
            </a:r>
          </a:p>
          <a:p>
            <a:pPr lvl="1" eaLnBrk="1" hangingPunct="1">
              <a:defRPr/>
            </a:pPr>
            <a:r>
              <a:rPr lang="en-US" sz="2400" dirty="0" err="1" smtClean="0">
                <a:latin typeface="Arial"/>
                <a:cs typeface="Arial"/>
              </a:rPr>
              <a:t>Scapulothoracic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4100" name="Picture 14" descr="414_61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1752600"/>
            <a:ext cx="4876800" cy="4022725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E9F416"/>
                </a:solidFill>
              </a:rPr>
              <a:t>Giải phẫu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3733800" cy="480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Xương cánh tay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Chỏm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Cổ giải phẫu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Cổ phẫu thuật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Củ lớn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Củ bé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Rãnh gian củ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Lồi củ deltoid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Thân xương</a:t>
            </a:r>
          </a:p>
        </p:txBody>
      </p:sp>
      <p:pic>
        <p:nvPicPr>
          <p:cNvPr id="5124" name="Picture 4" descr="414_61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38600" y="1676400"/>
            <a:ext cx="4876800" cy="4022725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8750"/>
            <a:ext cx="8229600" cy="8318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E9F416"/>
                </a:solidFill>
              </a:rPr>
              <a:t>Giải phẫu</a:t>
            </a:r>
            <a:endParaRPr lang="en-US" dirty="0" smtClean="0">
              <a:solidFill>
                <a:srgbClr val="E9F416"/>
              </a:solidFill>
            </a:endParaRP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10200" y="1143000"/>
            <a:ext cx="37338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Xương bả vai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Thân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Ventral (Costal) surface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Dorsal surface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Bờ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Superior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Lateral (Axillary)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Medial (Vertebral)</a:t>
            </a:r>
          </a:p>
          <a:p>
            <a:pPr lvl="1" eaLnBrk="1" hangingPunct="1">
              <a:defRPr/>
            </a:pPr>
            <a:r>
              <a:rPr lang="en-US" sz="2400" dirty="0" smtClean="0">
                <a:latin typeface="Arial"/>
                <a:cs typeface="Arial"/>
              </a:rPr>
              <a:t>Góc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Superior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Inferior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Arial"/>
                <a:cs typeface="Arial"/>
              </a:rPr>
              <a:t>Lateral (Head)</a:t>
            </a:r>
          </a:p>
        </p:txBody>
      </p:sp>
      <p:pic>
        <p:nvPicPr>
          <p:cNvPr id="6148" name="Picture 4" descr="414_61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676400"/>
            <a:ext cx="4876800" cy="4022725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426</TotalTime>
  <Words>939</Words>
  <Application>Microsoft Macintosh PowerPoint</Application>
  <PresentationFormat>On-screen Show (4:3)</PresentationFormat>
  <Paragraphs>220</Paragraphs>
  <Slides>53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Flow</vt:lpstr>
      <vt:lpstr>X quang vùng vai</vt:lpstr>
      <vt:lpstr>PowerPoint Presentation</vt:lpstr>
      <vt:lpstr>PowerPoint Presentation</vt:lpstr>
      <vt:lpstr>PowerPoint Presentation</vt:lpstr>
      <vt:lpstr>PowerPoint Presentation</vt:lpstr>
      <vt:lpstr>NỘI DUNG</vt:lpstr>
      <vt:lpstr>Giải phẫu</vt:lpstr>
      <vt:lpstr>Giải phẫu</vt:lpstr>
      <vt:lpstr>Giải phẫu</vt:lpstr>
      <vt:lpstr>Giải phẫu</vt:lpstr>
      <vt:lpstr>Giải phẫu</vt:lpstr>
      <vt:lpstr>Giải phẫu</vt:lpstr>
      <vt:lpstr>Giải phẫu</vt:lpstr>
      <vt:lpstr>Rule of 2’s</vt:lpstr>
      <vt:lpstr>Phim thẳng (AP View of the Shoulder)</vt:lpstr>
      <vt:lpstr>Phim thẳng (AP View of the Shoulder)</vt:lpstr>
      <vt:lpstr>AP View of the Shoulder</vt:lpstr>
      <vt:lpstr>AP View of the Shoulder</vt:lpstr>
      <vt:lpstr>Phim thẳng xuyên ngực bên</vt:lpstr>
      <vt:lpstr>Phim nghiêng tư thế nách</vt:lpstr>
      <vt:lpstr>Axillary Lateral View of the Shoulder</vt:lpstr>
      <vt:lpstr>Scapular “Y” Lateral View of the Shoulder</vt:lpstr>
      <vt:lpstr>Scapular “Y” Lateral View of the Shoulder</vt:lpstr>
      <vt:lpstr>Other Views of the Shoulder</vt:lpstr>
      <vt:lpstr>Indications</vt:lpstr>
      <vt:lpstr>Indications</vt:lpstr>
      <vt:lpstr>Indications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SCAPULAR FRACTURES</dc:title>
  <dc:creator>Information</dc:creator>
  <cp:lastModifiedBy>MacAir</cp:lastModifiedBy>
  <cp:revision>56</cp:revision>
  <dcterms:created xsi:type="dcterms:W3CDTF">2004-12-31T19:19:08Z</dcterms:created>
  <dcterms:modified xsi:type="dcterms:W3CDTF">2019-02-26T07:49:50Z</dcterms:modified>
</cp:coreProperties>
</file>