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28" r:id="rId3"/>
    <p:sldId id="337" r:id="rId4"/>
    <p:sldId id="258" r:id="rId5"/>
    <p:sldId id="272" r:id="rId6"/>
    <p:sldId id="262" r:id="rId7"/>
    <p:sldId id="261" r:id="rId8"/>
    <p:sldId id="288" r:id="rId9"/>
    <p:sldId id="289" r:id="rId10"/>
    <p:sldId id="293" r:id="rId11"/>
    <p:sldId id="294" r:id="rId12"/>
    <p:sldId id="295" r:id="rId13"/>
    <p:sldId id="297" r:id="rId14"/>
    <p:sldId id="260" r:id="rId15"/>
    <p:sldId id="298" r:id="rId16"/>
    <p:sldId id="264" r:id="rId17"/>
    <p:sldId id="299" r:id="rId18"/>
    <p:sldId id="277" r:id="rId19"/>
    <p:sldId id="286" r:id="rId20"/>
    <p:sldId id="300" r:id="rId21"/>
    <p:sldId id="301" r:id="rId22"/>
    <p:sldId id="303" r:id="rId23"/>
    <p:sldId id="265" r:id="rId24"/>
    <p:sldId id="278" r:id="rId25"/>
    <p:sldId id="310" r:id="rId26"/>
    <p:sldId id="280" r:id="rId27"/>
    <p:sldId id="311" r:id="rId28"/>
    <p:sldId id="308" r:id="rId29"/>
    <p:sldId id="309" r:id="rId30"/>
    <p:sldId id="267" r:id="rId31"/>
    <p:sldId id="305" r:id="rId32"/>
    <p:sldId id="306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271" r:id="rId42"/>
    <p:sldId id="335" r:id="rId43"/>
    <p:sldId id="336" r:id="rId44"/>
    <p:sldId id="340" r:id="rId45"/>
    <p:sldId id="341" r:id="rId46"/>
    <p:sldId id="323" r:id="rId47"/>
    <p:sldId id="291" r:id="rId48"/>
    <p:sldId id="329" r:id="rId49"/>
    <p:sldId id="312" r:id="rId50"/>
    <p:sldId id="324" r:id="rId51"/>
    <p:sldId id="326" r:id="rId52"/>
    <p:sldId id="338" r:id="rId53"/>
    <p:sldId id="339" r:id="rId54"/>
    <p:sldId id="307" r:id="rId55"/>
    <p:sldId id="30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9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3546A-48B8-4614-96C8-CAAA69C1BFE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E18FF-7894-4FC2-9939-DB0124BD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Khoa</a:t>
            </a:r>
            <a:r>
              <a:rPr lang="en-US" dirty="0" smtClean="0"/>
              <a:t> </a:t>
            </a:r>
            <a:r>
              <a:rPr lang="en-US" dirty="0" err="1" smtClean="0"/>
              <a:t>phẫu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ngực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Nói</a:t>
            </a:r>
            <a:r>
              <a:rPr lang="en-US" dirty="0" smtClean="0"/>
              <a:t>: </a:t>
            </a:r>
            <a:r>
              <a:rPr lang="en-US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…; </a:t>
            </a:r>
            <a:r>
              <a:rPr lang="en-US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khớp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đinh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vít</a:t>
            </a:r>
            <a:r>
              <a:rPr lang="en-US" baseline="0" dirty="0" smtClean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3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endParaRPr lang="en-US" baseline="0" dirty="0" smtClean="0"/>
          </a:p>
          <a:p>
            <a:r>
              <a:rPr lang="en-US" baseline="0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5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tĩnh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đòn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T, </a:t>
            </a:r>
            <a:r>
              <a:rPr lang="en-US" baseline="0" dirty="0" err="1" smtClean="0"/>
              <a:t>khí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ngực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4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y </a:t>
            </a:r>
            <a:r>
              <a:rPr lang="en-US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khuyến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đinh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khớp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trật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hồi</a:t>
            </a:r>
            <a:r>
              <a:rPr lang="en-US" baseline="0" dirty="0" smtClean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Tỷ</a:t>
            </a:r>
            <a:r>
              <a:rPr lang="en-US" dirty="0" smtClean="0"/>
              <a:t> </a:t>
            </a:r>
            <a:r>
              <a:rPr lang="en-US" dirty="0" err="1" smtClean="0"/>
              <a:t>lệ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25%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đinh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khớp</a:t>
            </a:r>
            <a:r>
              <a:rPr lang="en-US" baseline="0" dirty="0" smtClean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E18FF-7894-4FC2-9939-DB0124BD10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5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thobullets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95400"/>
            <a:ext cx="7772400" cy="1470025"/>
          </a:xfrm>
        </p:spPr>
        <p:txBody>
          <a:bodyPr/>
          <a:lstStyle/>
          <a:p>
            <a:r>
              <a:rPr lang="en-US" b="1" dirty="0" smtClean="0"/>
              <a:t>TRẬT KHỚP ỨC ĐÒN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/>
              <a:t>Bs</a:t>
            </a:r>
            <a:r>
              <a:rPr lang="en-US" dirty="0" smtClean="0"/>
              <a:t> CK II. </a:t>
            </a:r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Hữu</a:t>
            </a:r>
            <a:r>
              <a:rPr lang="en-US" dirty="0" smtClean="0"/>
              <a:t> </a:t>
            </a:r>
            <a:r>
              <a:rPr lang="en-US" dirty="0" err="1" smtClean="0"/>
              <a:t>Thạnh</a:t>
            </a:r>
            <a:endParaRPr lang="en-US" dirty="0" smtClean="0"/>
          </a:p>
          <a:p>
            <a:pPr algn="l"/>
            <a:r>
              <a:rPr lang="en-US" dirty="0" err="1" smtClean="0"/>
              <a:t>Khoa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endParaRPr lang="en-US" dirty="0" smtClean="0"/>
          </a:p>
          <a:p>
            <a:pPr algn="l"/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viện</a:t>
            </a:r>
            <a:r>
              <a:rPr lang="en-US" dirty="0" smtClean="0"/>
              <a:t> </a:t>
            </a:r>
            <a:r>
              <a:rPr lang="en-US" dirty="0" err="1" smtClean="0"/>
              <a:t>Chấn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92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Tần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: 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: </a:t>
            </a:r>
            <a:r>
              <a:rPr lang="en-US" dirty="0" err="1" smtClean="0"/>
              <a:t>theo</a:t>
            </a:r>
            <a:r>
              <a:rPr lang="en-US" dirty="0" smtClean="0"/>
              <a:t> Cave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cs</a:t>
            </a:r>
            <a:endParaRPr lang="en-US" dirty="0" smtClean="0"/>
          </a:p>
          <a:p>
            <a:r>
              <a:rPr lang="en-US" dirty="0" smtClean="0"/>
              <a:t>85% </a:t>
            </a:r>
            <a:r>
              <a:rPr lang="en-US" dirty="0" err="1" smtClean="0"/>
              <a:t>khớp</a:t>
            </a:r>
            <a:r>
              <a:rPr lang="en-US" dirty="0" smtClean="0"/>
              <a:t> ổ </a:t>
            </a:r>
            <a:r>
              <a:rPr lang="en-US" dirty="0" err="1" smtClean="0"/>
              <a:t>chảo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 smtClean="0"/>
          </a:p>
          <a:p>
            <a:r>
              <a:rPr lang="en-US" dirty="0" smtClean="0"/>
              <a:t>12%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en-US" dirty="0" smtClean="0"/>
          </a:p>
          <a:p>
            <a:r>
              <a:rPr lang="en-US" dirty="0" smtClean="0"/>
              <a:t>3 %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Theo Kocher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Feagin</a:t>
            </a:r>
            <a:r>
              <a:rPr lang="en-US" dirty="0" smtClean="0"/>
              <a:t>:</a:t>
            </a:r>
          </a:p>
          <a:p>
            <a:r>
              <a:rPr lang="en-US" dirty="0" smtClean="0"/>
              <a:t>0.5%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chi </a:t>
            </a:r>
            <a:r>
              <a:rPr lang="en-US" dirty="0" err="1" smtClean="0"/>
              <a:t>trên</a:t>
            </a:r>
            <a:endParaRPr lang="en-US" dirty="0" smtClean="0"/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1045029" y="6356866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Rockwood </a:t>
            </a:r>
            <a:r>
              <a:rPr lang="en-US" i="1" dirty="0">
                <a:solidFill>
                  <a:srgbClr val="00B0F0"/>
                </a:solidFill>
              </a:rPr>
              <a:t>and Green’ s fractures in adults, </a:t>
            </a:r>
            <a:r>
              <a:rPr lang="en-US" i="1" dirty="0" smtClean="0">
                <a:solidFill>
                  <a:srgbClr val="00B0F0"/>
                </a:solidFill>
              </a:rPr>
              <a:t>2015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Tần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Theo Nettles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Linscheid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chiếm</a:t>
            </a:r>
            <a:r>
              <a:rPr lang="en-US" dirty="0" smtClean="0"/>
              <a:t> 95% (57/60 </a:t>
            </a:r>
            <a:r>
              <a:rPr lang="en-US" dirty="0" err="1" smtClean="0"/>
              <a:t>ca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chiếm</a:t>
            </a:r>
            <a:r>
              <a:rPr lang="en-US" dirty="0" smtClean="0"/>
              <a:t> 5% (3/60 </a:t>
            </a:r>
            <a:r>
              <a:rPr lang="en-US" dirty="0" err="1" smtClean="0"/>
              <a:t>ca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63246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Rockwood </a:t>
            </a:r>
            <a:r>
              <a:rPr lang="en-US" i="1" dirty="0">
                <a:solidFill>
                  <a:srgbClr val="00B0F0"/>
                </a:solidFill>
              </a:rPr>
              <a:t>and Green’ s fractures in adults, </a:t>
            </a:r>
            <a:r>
              <a:rPr lang="en-US" i="1" dirty="0" smtClean="0">
                <a:solidFill>
                  <a:srgbClr val="00B0F0"/>
                </a:solidFill>
              </a:rPr>
              <a:t>2015</a:t>
            </a:r>
            <a:endParaRPr lang="en-US" i="1" dirty="0">
              <a:solidFill>
                <a:srgbClr val="00B0F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324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kèm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/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chứng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ép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endParaRPr lang="en-US" dirty="0" smtClean="0"/>
          </a:p>
          <a:p>
            <a:r>
              <a:rPr lang="en-US" dirty="0" err="1" smtClean="0"/>
              <a:t>Tràn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màng</a:t>
            </a:r>
            <a:r>
              <a:rPr lang="en-US" dirty="0" smtClean="0"/>
              <a:t> </a:t>
            </a:r>
            <a:r>
              <a:rPr lang="en-US" dirty="0" err="1" smtClean="0"/>
              <a:t>phổi</a:t>
            </a:r>
            <a:endParaRPr lang="en-US" dirty="0" smtClean="0"/>
          </a:p>
          <a:p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/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ép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endParaRPr lang="en-US" dirty="0" smtClean="0"/>
          </a:p>
          <a:p>
            <a:r>
              <a:rPr lang="en-US" dirty="0" err="1" smtClean="0"/>
              <a:t>Thủng</a:t>
            </a:r>
            <a:r>
              <a:rPr lang="en-US" dirty="0" smtClean="0"/>
              <a:t>/</a:t>
            </a:r>
            <a:r>
              <a:rPr lang="en-US" dirty="0" err="1" smtClean="0"/>
              <a:t>đứt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endParaRPr lang="en-US" dirty="0" smtClean="0"/>
          </a:p>
          <a:p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/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ép</a:t>
            </a:r>
            <a:r>
              <a:rPr lang="en-US" dirty="0" smtClean="0"/>
              <a:t> </a:t>
            </a:r>
            <a:r>
              <a:rPr lang="en-US" dirty="0" err="1" smtClean="0"/>
              <a:t>đám</a:t>
            </a:r>
            <a:r>
              <a:rPr lang="en-US" dirty="0" smtClean="0"/>
              <a:t> </a:t>
            </a:r>
            <a:r>
              <a:rPr lang="en-US" dirty="0" err="1" smtClean="0"/>
              <a:t>rối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623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endParaRPr lang="en-US" dirty="0" smtClean="0"/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(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Gãy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en-US" dirty="0" smtClean="0"/>
          </a:p>
          <a:p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ly</a:t>
            </a:r>
            <a:r>
              <a:rPr lang="en-US" dirty="0" smtClean="0"/>
              <a:t> </a:t>
            </a:r>
            <a:r>
              <a:rPr lang="en-US" dirty="0" err="1" smtClean="0"/>
              <a:t>bã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lồng</a:t>
            </a:r>
            <a:r>
              <a:rPr lang="en-US" dirty="0" smtClean="0"/>
              <a:t> </a:t>
            </a:r>
            <a:r>
              <a:rPr lang="en-US" dirty="0" err="1" smtClean="0"/>
              <a:t>ngực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476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Không</a:t>
            </a:r>
            <a:r>
              <a:rPr lang="en-US" b="1" u="sng" dirty="0" smtClean="0"/>
              <a:t> do </a:t>
            </a:r>
            <a:r>
              <a:rPr lang="en-US" b="1" u="sng" dirty="0" err="1" smtClean="0"/>
              <a:t>chấn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thương</a:t>
            </a:r>
            <a:r>
              <a:rPr lang="en-US" b="1" u="sng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endParaRPr lang="en-US" dirty="0" smtClean="0"/>
          </a:p>
          <a:p>
            <a:r>
              <a:rPr lang="en-US" dirty="0" err="1" smtClean="0"/>
              <a:t>Lỏng</a:t>
            </a:r>
            <a:r>
              <a:rPr lang="en-US" dirty="0" smtClean="0"/>
              <a:t> </a:t>
            </a:r>
            <a:r>
              <a:rPr lang="en-US" dirty="0" err="1" smtClean="0"/>
              <a:t>lẻo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(</a:t>
            </a:r>
            <a:r>
              <a:rPr lang="en-US" dirty="0" err="1" smtClean="0"/>
              <a:t>bẩm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):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endParaRPr lang="en-US" dirty="0" smtClean="0"/>
          </a:p>
          <a:p>
            <a:r>
              <a:rPr lang="en-US" dirty="0" err="1" smtClean="0"/>
              <a:t>Thoái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endParaRPr lang="en-US" dirty="0" smtClean="0"/>
          </a:p>
          <a:p>
            <a:r>
              <a:rPr lang="en-US" dirty="0" err="1" smtClean="0"/>
              <a:t>Viêm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Do </a:t>
            </a:r>
            <a:r>
              <a:rPr lang="en-US" b="1" u="sng" dirty="0" err="1" smtClean="0"/>
              <a:t>chấn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thương</a:t>
            </a:r>
            <a:endParaRPr lang="en-US" b="1" u="sng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7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Triệu</a:t>
            </a:r>
            <a:r>
              <a:rPr lang="en-US" dirty="0" smtClean="0"/>
              <a:t> </a:t>
            </a:r>
            <a:r>
              <a:rPr lang="en-US" dirty="0" err="1" smtClean="0"/>
              <a:t>chứng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Đau</a:t>
            </a:r>
            <a:r>
              <a:rPr lang="en-US" dirty="0" smtClean="0"/>
              <a:t>, </a:t>
            </a:r>
            <a:r>
              <a:rPr lang="en-US" dirty="0" err="1" smtClean="0"/>
              <a:t>sưng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(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&gt;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Khối</a:t>
            </a:r>
            <a:r>
              <a:rPr lang="en-US" dirty="0" smtClean="0"/>
              <a:t> u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tĩnh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( ở </a:t>
            </a:r>
            <a:r>
              <a:rPr lang="en-US" dirty="0" err="1" smtClean="0"/>
              <a:t>cổ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Ho khan, </a:t>
            </a:r>
            <a:r>
              <a:rPr lang="en-US" dirty="0" err="1" smtClean="0"/>
              <a:t>khàn</a:t>
            </a:r>
            <a:r>
              <a:rPr lang="en-US" dirty="0" smtClean="0"/>
              <a:t> </a:t>
            </a:r>
            <a:r>
              <a:rPr lang="en-US" dirty="0" err="1" smtClean="0"/>
              <a:t>giọng</a:t>
            </a:r>
            <a:endParaRPr lang="en-US" dirty="0" smtClean="0"/>
          </a:p>
          <a:p>
            <a:r>
              <a:rPr lang="en-US" dirty="0" err="1" smtClean="0"/>
              <a:t>Khó</a:t>
            </a:r>
            <a:r>
              <a:rPr lang="en-US" dirty="0" smtClean="0"/>
              <a:t> </a:t>
            </a:r>
            <a:r>
              <a:rPr lang="en-US" dirty="0" err="1" smtClean="0"/>
              <a:t>thở</a:t>
            </a:r>
            <a:r>
              <a:rPr lang="en-US" dirty="0" smtClean="0"/>
              <a:t>, </a:t>
            </a:r>
            <a:r>
              <a:rPr lang="en-US" dirty="0" err="1" smtClean="0"/>
              <a:t>thở</a:t>
            </a:r>
            <a:r>
              <a:rPr lang="en-US" dirty="0" smtClean="0"/>
              <a:t> </a:t>
            </a:r>
            <a:r>
              <a:rPr lang="en-US" dirty="0" err="1" smtClean="0"/>
              <a:t>ngắn</a:t>
            </a:r>
            <a:r>
              <a:rPr lang="en-US" dirty="0" smtClean="0"/>
              <a:t>/ </a:t>
            </a:r>
            <a:r>
              <a:rPr lang="en-US" dirty="0" err="1" smtClean="0"/>
              <a:t>nghẹt</a:t>
            </a:r>
            <a:r>
              <a:rPr lang="en-US" dirty="0" smtClean="0"/>
              <a:t> </a:t>
            </a:r>
            <a:r>
              <a:rPr lang="en-US" dirty="0" err="1" smtClean="0"/>
              <a:t>thở</a:t>
            </a:r>
            <a:endParaRPr lang="en-US" dirty="0" smtClean="0"/>
          </a:p>
          <a:p>
            <a:r>
              <a:rPr lang="en-US" dirty="0" err="1" smtClean="0"/>
              <a:t>Nuốt</a:t>
            </a:r>
            <a:r>
              <a:rPr lang="en-US" dirty="0" smtClean="0"/>
              <a:t> </a:t>
            </a:r>
            <a:r>
              <a:rPr lang="en-US" dirty="0" err="1" smtClean="0"/>
              <a:t>nghẹn</a:t>
            </a:r>
            <a:endParaRPr lang="en-US" dirty="0" smtClean="0"/>
          </a:p>
          <a:p>
            <a:r>
              <a:rPr lang="en-US" dirty="0" err="1" smtClean="0"/>
              <a:t>Tê</a:t>
            </a:r>
            <a:r>
              <a:rPr lang="en-US" dirty="0" smtClean="0"/>
              <a:t>, </a:t>
            </a:r>
            <a:r>
              <a:rPr lang="en-US" dirty="0" err="1" smtClean="0"/>
              <a:t>yếu</a:t>
            </a:r>
            <a:r>
              <a:rPr lang="en-US" dirty="0" smtClean="0"/>
              <a:t>, </a:t>
            </a:r>
            <a:r>
              <a:rPr lang="en-US" dirty="0" err="1" smtClean="0"/>
              <a:t>liệt</a:t>
            </a:r>
            <a:r>
              <a:rPr lang="en-US" dirty="0" smtClean="0"/>
              <a:t>,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chi </a:t>
            </a:r>
            <a:r>
              <a:rPr lang="en-US" dirty="0" err="1" smtClean="0"/>
              <a:t>trên</a:t>
            </a:r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472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</a:t>
            </a:r>
            <a:r>
              <a:rPr lang="en-US" dirty="0" err="1" smtClean="0"/>
              <a:t>hám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Khối</a:t>
            </a:r>
            <a:r>
              <a:rPr lang="en-US" dirty="0" smtClean="0"/>
              <a:t> u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endParaRPr lang="en-US" dirty="0" smtClean="0"/>
          </a:p>
          <a:p>
            <a:r>
              <a:rPr lang="en-US" dirty="0" smtClean="0"/>
              <a:t>ROM </a:t>
            </a:r>
            <a:r>
              <a:rPr lang="en-US" dirty="0" err="1" smtClean="0"/>
              <a:t>giảm</a:t>
            </a:r>
            <a:endParaRPr lang="en-US" dirty="0" smtClean="0"/>
          </a:p>
          <a:p>
            <a:r>
              <a:rPr lang="en-US" dirty="0" err="1" smtClean="0"/>
              <a:t>Mạch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r>
              <a:rPr lang="en-US" dirty="0" err="1" smtClean="0"/>
              <a:t>thần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: </a:t>
            </a:r>
            <a:r>
              <a:rPr lang="en-US" dirty="0" err="1" smtClean="0"/>
              <a:t>tê</a:t>
            </a:r>
            <a:r>
              <a:rPr lang="en-US" dirty="0" smtClean="0"/>
              <a:t>, </a:t>
            </a:r>
            <a:r>
              <a:rPr lang="en-US" dirty="0" err="1" smtClean="0"/>
              <a:t>liệt</a:t>
            </a:r>
            <a:r>
              <a:rPr lang="en-US" dirty="0" smtClean="0"/>
              <a:t> chi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r>
              <a:rPr lang="en-US" dirty="0" err="1" smtClean="0"/>
              <a:t>Tắc</a:t>
            </a:r>
            <a:r>
              <a:rPr lang="en-US" dirty="0" smtClean="0"/>
              <a:t> </a:t>
            </a:r>
            <a:r>
              <a:rPr lang="en-US" dirty="0" err="1" smtClean="0"/>
              <a:t>nghẽn</a:t>
            </a:r>
            <a:r>
              <a:rPr lang="en-US" dirty="0" smtClean="0"/>
              <a:t> </a:t>
            </a:r>
            <a:r>
              <a:rPr lang="en-US" dirty="0" err="1" smtClean="0"/>
              <a:t>tĩnh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hay </a:t>
            </a:r>
            <a:r>
              <a:rPr lang="en-US" dirty="0" err="1" smtClean="0"/>
              <a:t>giảm</a:t>
            </a:r>
            <a:r>
              <a:rPr lang="en-US" dirty="0" smtClean="0"/>
              <a:t>/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so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endParaRPr lang="en-US" dirty="0" smtClean="0"/>
          </a:p>
          <a:p>
            <a:r>
              <a:rPr lang="en-US" dirty="0" smtClean="0"/>
              <a:t>Quay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giảm</a:t>
            </a:r>
            <a:r>
              <a:rPr lang="en-US" dirty="0" smtClean="0"/>
              <a:t> </a:t>
            </a:r>
            <a:r>
              <a:rPr lang="en-US" dirty="0" err="1" smtClean="0"/>
              <a:t>đau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327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Sờ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nhô</a:t>
            </a:r>
            <a:r>
              <a:rPr lang="en-US" dirty="0" smtClean="0"/>
              <a:t>/</a:t>
            </a:r>
            <a:r>
              <a:rPr lang="en-US" dirty="0" err="1" smtClean="0"/>
              <a:t>lõm</a:t>
            </a:r>
            <a:endParaRPr lang="en-US" dirty="0" smtClean="0"/>
          </a:p>
          <a:p>
            <a:r>
              <a:rPr lang="en-US" dirty="0" err="1" smtClean="0"/>
              <a:t>Dấu</a:t>
            </a:r>
            <a:r>
              <a:rPr lang="en-US" dirty="0" smtClean="0"/>
              <a:t> ổ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rỗng</a:t>
            </a:r>
            <a:endParaRPr lang="en-US" dirty="0" smtClean="0"/>
          </a:p>
          <a:p>
            <a:r>
              <a:rPr lang="en-US" dirty="0" err="1" smtClean="0"/>
              <a:t>Huyết</a:t>
            </a:r>
            <a:r>
              <a:rPr lang="en-US" dirty="0" smtClean="0"/>
              <a:t>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thấp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endParaRPr lang="en-US" dirty="0" smtClean="0"/>
          </a:p>
          <a:p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57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667500" cy="5000625"/>
          </a:xfrm>
        </p:spPr>
      </p:pic>
      <p:sp>
        <p:nvSpPr>
          <p:cNvPr id="5" name="Oval 4"/>
          <p:cNvSpPr/>
          <p:nvPr/>
        </p:nvSpPr>
        <p:spPr>
          <a:xfrm>
            <a:off x="4572000" y="2514600"/>
            <a:ext cx="9144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7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P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endParaRPr lang="vi-VN" dirty="0"/>
          </a:p>
        </p:txBody>
      </p:sp>
      <p:sp>
        <p:nvSpPr>
          <p:cNvPr id="5" name="Oval 4"/>
          <p:cNvSpPr/>
          <p:nvPr/>
        </p:nvSpPr>
        <p:spPr>
          <a:xfrm>
            <a:off x="1591491" y="3429000"/>
            <a:ext cx="801189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2045"/>
            <a:ext cx="8229600" cy="382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29718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1295400" y="5867400"/>
            <a:ext cx="693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Thường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gặp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nhân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lỏng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lẻo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dây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chằng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cáo</a:t>
            </a:r>
            <a:r>
              <a:rPr lang="en-US" b="1" dirty="0" smtClean="0">
                <a:solidFill>
                  <a:srgbClr val="FF0000"/>
                </a:solidFill>
              </a:rPr>
              <a:t> 1 </a:t>
            </a:r>
            <a:r>
              <a:rPr lang="en-US" b="1" dirty="0" err="1" smtClean="0">
                <a:solidFill>
                  <a:srgbClr val="FF0000"/>
                </a:solidFill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hợp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kim</a:t>
            </a:r>
            <a:r>
              <a:rPr lang="en-US" b="1" dirty="0" smtClean="0">
                <a:solidFill>
                  <a:srgbClr val="FF0000"/>
                </a:solidFill>
              </a:rPr>
              <a:t> “K” </a:t>
            </a:r>
            <a:r>
              <a:rPr lang="en-US" b="1" dirty="0" err="1" smtClean="0">
                <a:solidFill>
                  <a:srgbClr val="FF0000"/>
                </a:solidFill>
              </a:rPr>
              <a:t>gãy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chuyển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trung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thất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3067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Kirun</a:t>
            </a:r>
            <a:r>
              <a:rPr lang="en-US" dirty="0" smtClean="0"/>
              <a:t> </a:t>
            </a:r>
            <a:r>
              <a:rPr lang="en-US" dirty="0" err="1" smtClean="0"/>
              <a:t>Gopal</a:t>
            </a:r>
            <a:r>
              <a:rPr lang="en-US" dirty="0" smtClean="0"/>
              <a:t> &amp; K. S. </a:t>
            </a:r>
            <a:r>
              <a:rPr lang="en-US" dirty="0" err="1" smtClean="0"/>
              <a:t>Neelakandhan</a:t>
            </a:r>
            <a:r>
              <a:rPr lang="en-US" dirty="0" smtClean="0"/>
              <a:t>: Dept. of cardiovascular &amp; thoracic surgery, SUT(</a:t>
            </a:r>
            <a:r>
              <a:rPr lang="en-US" dirty="0" err="1" smtClean="0"/>
              <a:t>Sree</a:t>
            </a:r>
            <a:r>
              <a:rPr lang="en-US" dirty="0" smtClean="0"/>
              <a:t> </a:t>
            </a:r>
            <a:r>
              <a:rPr lang="en-US" dirty="0" err="1" smtClean="0"/>
              <a:t>Uthradom</a:t>
            </a:r>
            <a:r>
              <a:rPr lang="en-US" dirty="0" smtClean="0"/>
              <a:t> </a:t>
            </a:r>
            <a:r>
              <a:rPr lang="en-US" dirty="0" err="1" smtClean="0"/>
              <a:t>Thirunal</a:t>
            </a:r>
            <a:r>
              <a:rPr lang="en-US" dirty="0" smtClean="0"/>
              <a:t>) hospital,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endParaRPr lang="en-US" dirty="0" smtClean="0"/>
          </a:p>
          <a:p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2006: </a:t>
            </a:r>
            <a:r>
              <a:rPr lang="en-US" dirty="0" err="1"/>
              <a:t>B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, 20 </a:t>
            </a:r>
            <a:r>
              <a:rPr lang="en-US" dirty="0" err="1" smtClean="0"/>
              <a:t>tuổi</a:t>
            </a:r>
            <a:r>
              <a:rPr lang="en-US" dirty="0" smtClean="0"/>
              <a:t>,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T,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xuyên</a:t>
            </a:r>
            <a:r>
              <a:rPr lang="en-US" dirty="0" smtClean="0"/>
              <a:t> 2 </a:t>
            </a:r>
            <a:r>
              <a:rPr lang="en-US" dirty="0" err="1" smtClean="0"/>
              <a:t>kim</a:t>
            </a:r>
            <a:r>
              <a:rPr lang="en-US" dirty="0" smtClean="0"/>
              <a:t> K 2.0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Bv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,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mổ</a:t>
            </a:r>
            <a:r>
              <a:rPr lang="en-US" dirty="0" smtClean="0"/>
              <a:t> 1 </a:t>
            </a:r>
            <a:r>
              <a:rPr lang="en-US" dirty="0" err="1" smtClean="0"/>
              <a:t>tháng</a:t>
            </a:r>
            <a:r>
              <a:rPr lang="en-US" dirty="0" smtClean="0"/>
              <a:t>: 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lan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ngực</a:t>
            </a:r>
            <a:r>
              <a:rPr lang="en-US" dirty="0" smtClean="0"/>
              <a:t>, </a:t>
            </a:r>
            <a:r>
              <a:rPr lang="en-US" dirty="0" err="1" smtClean="0"/>
              <a:t>chụp</a:t>
            </a:r>
            <a:r>
              <a:rPr lang="en-US" dirty="0" smtClean="0"/>
              <a:t> </a:t>
            </a:r>
            <a:r>
              <a:rPr lang="en-US" dirty="0" err="1" smtClean="0"/>
              <a:t>phim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586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Lỏng</a:t>
            </a:r>
            <a:r>
              <a:rPr lang="en-US" dirty="0" smtClean="0"/>
              <a:t> </a:t>
            </a:r>
            <a:r>
              <a:rPr lang="en-US" dirty="0" err="1" smtClean="0"/>
              <a:t>lẻo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chẳng</a:t>
            </a:r>
            <a:r>
              <a:rPr lang="en-US" dirty="0" smtClean="0"/>
              <a:t>: Wynne – </a:t>
            </a:r>
            <a:r>
              <a:rPr lang="en-US" dirty="0"/>
              <a:t>D</a:t>
            </a:r>
            <a:r>
              <a:rPr lang="en-US" dirty="0" smtClean="0"/>
              <a:t>avies signs</a:t>
            </a: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3632"/>
            <a:ext cx="4038600" cy="447909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12" y="2939256"/>
            <a:ext cx="2466975" cy="1847850"/>
          </a:xfrm>
        </p:spPr>
      </p:pic>
    </p:spTree>
    <p:extLst>
      <p:ext uri="{BB962C8B-B14F-4D97-AF65-F5344CB8AC3E}">
        <p14:creationId xmlns:p14="http://schemas.microsoft.com/office/powerpoint/2010/main" val="19297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2369"/>
            <a:ext cx="4038600" cy="2881624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02046"/>
            <a:ext cx="4038600" cy="2322271"/>
          </a:xfrm>
        </p:spPr>
      </p:pic>
    </p:spTree>
    <p:extLst>
      <p:ext uri="{BB962C8B-B14F-4D97-AF65-F5344CB8AC3E}">
        <p14:creationId xmlns:p14="http://schemas.microsoft.com/office/powerpoint/2010/main" val="3737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</a:rPr>
              <a:t>3/5 </a:t>
            </a:r>
            <a:r>
              <a:rPr lang="en-US" sz="2400" dirty="0" err="1" smtClean="0">
                <a:latin typeface="Calibri" pitchFamily="34" charset="0"/>
              </a:rPr>
              <a:t>cặp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khớp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en-US" sz="2400" dirty="0" err="1" smtClean="0">
                <a:latin typeface="Calibri" pitchFamily="34" charset="0"/>
              </a:rPr>
              <a:t>lỏng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lẻo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đa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dây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chằng</a:t>
            </a:r>
            <a:r>
              <a:rPr lang="en-US" sz="2400" dirty="0" smtClean="0">
                <a:latin typeface="Calibri" pitchFamily="34" charset="0"/>
              </a:rPr>
              <a:t> </a:t>
            </a:r>
            <a:endParaRPr lang="vi-VN" sz="2400" dirty="0">
              <a:latin typeface="Calibri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50" y="1219200"/>
            <a:ext cx="4473849" cy="4619478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3810000" cy="51181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Calibri" pitchFamily="34" charset="0"/>
              </a:rPr>
              <a:t>Ngón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cái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chạm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cẳng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tay</a:t>
            </a:r>
            <a:endParaRPr lang="en-US" sz="2800" dirty="0" smtClean="0">
              <a:latin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Calibri" pitchFamily="34" charset="0"/>
              </a:rPr>
              <a:t>Các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ngón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duỗi</a:t>
            </a:r>
            <a:r>
              <a:rPr lang="en-US" sz="2800" dirty="0" smtClean="0">
                <a:latin typeface="Calibri" pitchFamily="34" charset="0"/>
              </a:rPr>
              <a:t> song </a:t>
            </a:r>
            <a:r>
              <a:rPr lang="en-US" sz="2800" dirty="0" err="1" smtClean="0">
                <a:latin typeface="Calibri" pitchFamily="34" charset="0"/>
              </a:rPr>
              <a:t>song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cẳng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tay</a:t>
            </a:r>
            <a:endParaRPr lang="en-US" sz="2800" dirty="0" smtClean="0">
              <a:latin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Calibri" pitchFamily="34" charset="0"/>
              </a:rPr>
              <a:t>Khớp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khuỷu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duỗi</a:t>
            </a:r>
            <a:r>
              <a:rPr lang="en-US" sz="2800" dirty="0" smtClean="0">
                <a:latin typeface="Calibri" pitchFamily="34" charset="0"/>
              </a:rPr>
              <a:t> &gt; 180</a:t>
            </a:r>
            <a:r>
              <a:rPr lang="en-US" sz="2800" baseline="30000" dirty="0" smtClean="0">
                <a:latin typeface="Calibri" pitchFamily="34" charset="0"/>
              </a:rPr>
              <a:t>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Calibri" pitchFamily="34" charset="0"/>
              </a:rPr>
              <a:t>Khớp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gối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duỗi</a:t>
            </a:r>
            <a:r>
              <a:rPr lang="en-US" sz="2800" dirty="0">
                <a:latin typeface="Calibri" pitchFamily="34" charset="0"/>
              </a:rPr>
              <a:t> &gt; 180</a:t>
            </a:r>
            <a:r>
              <a:rPr lang="en-US" sz="2800" baseline="30000" dirty="0">
                <a:latin typeface="Calibri" pitchFamily="34" charset="0"/>
              </a:rPr>
              <a:t>0</a:t>
            </a:r>
            <a:endParaRPr lang="vi-VN" sz="2800" dirty="0">
              <a:latin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Calibri" pitchFamily="34" charset="0"/>
              </a:rPr>
              <a:t>Bàn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chân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gập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lưng</a:t>
            </a:r>
            <a:r>
              <a:rPr lang="en-US" sz="2800" dirty="0" smtClean="0">
                <a:latin typeface="Calibri" pitchFamily="34" charset="0"/>
              </a:rPr>
              <a:t> &gt; 45</a:t>
            </a:r>
            <a:r>
              <a:rPr lang="en-US" sz="2800" baseline="30000" dirty="0" smtClean="0">
                <a:latin typeface="Calibri" pitchFamily="34" charset="0"/>
              </a:rPr>
              <a:t>0</a:t>
            </a:r>
            <a:endParaRPr lang="vi-VN" sz="28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6172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Wynne Davies </a:t>
            </a:r>
            <a:r>
              <a:rPr lang="fr-FR" b="1" dirty="0" err="1"/>
              <a:t>Ligamentous</a:t>
            </a:r>
            <a:r>
              <a:rPr lang="fr-FR" b="1" dirty="0"/>
              <a:t> </a:t>
            </a:r>
            <a:r>
              <a:rPr lang="fr-FR" b="1" dirty="0" err="1"/>
              <a:t>Laxity</a:t>
            </a:r>
            <a:r>
              <a:rPr lang="fr-FR" b="1" dirty="0"/>
              <a:t> JBJS 1970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550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 </a:t>
            </a:r>
            <a:r>
              <a:rPr lang="en-US" dirty="0" err="1" smtClean="0"/>
              <a:t>quang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AP: </a:t>
            </a:r>
            <a:r>
              <a:rPr lang="en-US" dirty="0" err="1" smtClean="0"/>
              <a:t>khó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endParaRPr lang="en-US" dirty="0" smtClean="0"/>
          </a:p>
          <a:p>
            <a:pPr lvl="1"/>
            <a:r>
              <a:rPr lang="en-US" dirty="0" smtClean="0"/>
              <a:t>Serendipity view: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endParaRPr lang="en-US" dirty="0" smtClean="0"/>
          </a:p>
          <a:p>
            <a:pPr marL="800100" lvl="2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ưỡn</a:t>
            </a:r>
            <a:endParaRPr lang="en-US" dirty="0" smtClean="0"/>
          </a:p>
          <a:p>
            <a:pPr lvl="1"/>
            <a:r>
              <a:rPr lang="en-US" dirty="0" smtClean="0"/>
              <a:t>Hobbs view, </a:t>
            </a:r>
            <a:r>
              <a:rPr lang="en-US" dirty="0" err="1"/>
              <a:t>H</a:t>
            </a:r>
            <a:r>
              <a:rPr lang="en-US" dirty="0" err="1" smtClean="0"/>
              <a:t>einig</a:t>
            </a:r>
            <a:r>
              <a:rPr lang="en-US" dirty="0" smtClean="0"/>
              <a:t> view: </a:t>
            </a:r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777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152400"/>
            <a:ext cx="3008313" cy="71755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838200"/>
            <a:ext cx="3810000" cy="5943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Serendipity view: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Cassette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114,3/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152,4 cm/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58" y="1828800"/>
            <a:ext cx="520605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1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8458200" cy="225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172200" cy="348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86000" y="4648200"/>
            <a:ext cx="403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3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7478891" cy="42068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00"/>
            <a:ext cx="5135136" cy="2743200"/>
          </a:xfrm>
        </p:spPr>
      </p:pic>
      <p:cxnSp>
        <p:nvCxnSpPr>
          <p:cNvPr id="10" name="Straight Connector 9"/>
          <p:cNvCxnSpPr/>
          <p:nvPr/>
        </p:nvCxnSpPr>
        <p:spPr>
          <a:xfrm flipH="1">
            <a:off x="6477000" y="3352800"/>
            <a:ext cx="1828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vi-V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899787" cy="24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96" y="1828800"/>
            <a:ext cx="414073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146074" y="2649039"/>
            <a:ext cx="1676400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CT SCAN</a:t>
            </a:r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9210824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096000" y="2286000"/>
            <a:ext cx="838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914400" y="228600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701569" cy="53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10000" y="2133600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E:\BV CTCH\trat khop uc don\article-g01_400_4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219200"/>
            <a:ext cx="38100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V CTCH\trat khop uc don\article-g02_400_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188753" cy="32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V CTCH\trat khop uc don\article-g03_400_4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87634"/>
            <a:ext cx="3276600" cy="33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400800" y="4572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 rot="1003191">
            <a:off x="2403563" y="1538157"/>
            <a:ext cx="866503" cy="16219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5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</a:t>
            </a:r>
            <a:endParaRPr lang="vi-V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thất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endParaRPr lang="en-US" dirty="0" smtClean="0"/>
          </a:p>
          <a:p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013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en-US" dirty="0" smtClean="0"/>
          </a:p>
          <a:p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endParaRPr lang="en-US" dirty="0" smtClean="0"/>
          </a:p>
          <a:p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endParaRPr lang="en-US" dirty="0" smtClean="0"/>
          </a:p>
          <a:p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bn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tuổi</a:t>
            </a:r>
            <a:r>
              <a:rPr lang="en-US" dirty="0" smtClean="0"/>
              <a:t> 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xúc</a:t>
            </a:r>
            <a:r>
              <a:rPr lang="en-US" dirty="0" smtClean="0"/>
              <a:t> </a:t>
            </a:r>
            <a:r>
              <a:rPr lang="en-US" dirty="0" err="1" smtClean="0"/>
              <a:t>tia</a:t>
            </a:r>
            <a:r>
              <a:rPr lang="en-US" dirty="0" smtClean="0"/>
              <a:t> X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9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MRI</a:t>
            </a:r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943600" cy="493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276600" y="2895600"/>
            <a:ext cx="1143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00600" y="2667000"/>
            <a:ext cx="1295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8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 AO</a:t>
            </a:r>
          </a:p>
          <a:p>
            <a:r>
              <a:rPr lang="en-US" dirty="0" smtClean="0"/>
              <a:t>Theo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019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Theo AO: 10 - C</a:t>
            </a:r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0909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3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vi-V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Không</a:t>
            </a:r>
            <a:r>
              <a:rPr lang="en-US" b="1" u="sng" dirty="0" smtClean="0"/>
              <a:t> do </a:t>
            </a:r>
            <a:r>
              <a:rPr lang="en-US" b="1" u="sng" dirty="0" err="1" smtClean="0"/>
              <a:t>chấn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thương</a:t>
            </a:r>
            <a:r>
              <a:rPr lang="en-US" b="1" u="sng" dirty="0" smtClean="0"/>
              <a:t>:</a:t>
            </a:r>
          </a:p>
          <a:p>
            <a:r>
              <a:rPr lang="en-US" dirty="0" err="1" smtClean="0"/>
              <a:t>Trật</a:t>
            </a:r>
            <a:r>
              <a:rPr lang="en-US" dirty="0" smtClean="0"/>
              <a:t>/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ý</a:t>
            </a:r>
          </a:p>
          <a:p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xảy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: </a:t>
            </a:r>
            <a:r>
              <a:rPr lang="en-US" dirty="0" err="1" smtClean="0"/>
              <a:t>phụ</a:t>
            </a:r>
            <a:r>
              <a:rPr lang="en-US" dirty="0" smtClean="0"/>
              <a:t> </a:t>
            </a:r>
            <a:r>
              <a:rPr lang="en-US" dirty="0" err="1" smtClean="0"/>
              <a:t>nữ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, </a:t>
            </a:r>
            <a:r>
              <a:rPr lang="en-US" dirty="0" err="1" smtClean="0"/>
              <a:t>lỏng</a:t>
            </a:r>
            <a:r>
              <a:rPr lang="en-US" dirty="0" smtClean="0"/>
              <a:t> </a:t>
            </a:r>
            <a:r>
              <a:rPr lang="en-US" dirty="0" err="1" smtClean="0"/>
              <a:t>lẻo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endParaRPr lang="en-US" dirty="0" smtClean="0"/>
          </a:p>
          <a:p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endParaRPr lang="en-US" dirty="0" smtClean="0"/>
          </a:p>
          <a:p>
            <a:r>
              <a:rPr lang="en-US" dirty="0" err="1" smtClean="0"/>
              <a:t>Phụ</a:t>
            </a:r>
            <a:r>
              <a:rPr lang="en-US" dirty="0" smtClean="0"/>
              <a:t> </a:t>
            </a:r>
            <a:r>
              <a:rPr lang="en-US" dirty="0" err="1" smtClean="0"/>
              <a:t>nữ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niên</a:t>
            </a:r>
            <a:r>
              <a:rPr lang="en-US" dirty="0" smtClean="0"/>
              <a:t>: </a:t>
            </a:r>
            <a:r>
              <a:rPr lang="en-US" dirty="0" err="1" smtClean="0"/>
              <a:t>thường</a:t>
            </a:r>
            <a:r>
              <a:rPr lang="en-US" dirty="0" smtClean="0"/>
              <a:t> do </a:t>
            </a:r>
            <a:r>
              <a:rPr lang="en-US" dirty="0" err="1" smtClean="0"/>
              <a:t>viêm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vi-V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Do </a:t>
            </a:r>
            <a:r>
              <a:rPr lang="en-US" b="1" u="sng" dirty="0" err="1" smtClean="0"/>
              <a:t>chấn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thương</a:t>
            </a:r>
            <a:endParaRPr lang="en-US" b="1" u="sng" dirty="0" smtClean="0"/>
          </a:p>
          <a:p>
            <a:r>
              <a:rPr lang="en-US" dirty="0" smtClean="0"/>
              <a:t>Bong </a:t>
            </a:r>
            <a:r>
              <a:rPr lang="en-US" dirty="0" err="1" smtClean="0"/>
              <a:t>gân</a:t>
            </a:r>
            <a:r>
              <a:rPr lang="en-US" dirty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1,2: </a:t>
            </a:r>
            <a:r>
              <a:rPr lang="en-US" dirty="0" err="1" smtClean="0"/>
              <a:t>tất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vẹn</a:t>
            </a:r>
            <a:r>
              <a:rPr lang="en-US" dirty="0" smtClean="0"/>
              <a:t>,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endParaRPr lang="en-US" dirty="0" smtClean="0"/>
          </a:p>
          <a:p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endParaRPr lang="en-US" dirty="0" smtClean="0"/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endParaRPr lang="en-US" dirty="0" smtClean="0"/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mạn</a:t>
            </a: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6172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Rockwood </a:t>
            </a:r>
            <a:r>
              <a:rPr lang="en-US" i="1" dirty="0">
                <a:solidFill>
                  <a:srgbClr val="00B0F0"/>
                </a:solidFill>
              </a:rPr>
              <a:t>and Green’s fractures in adults, </a:t>
            </a:r>
            <a:r>
              <a:rPr lang="en-US" i="1" dirty="0" smtClean="0">
                <a:solidFill>
                  <a:srgbClr val="00B0F0"/>
                </a:solidFill>
              </a:rPr>
              <a:t>2015</a:t>
            </a:r>
            <a:endParaRPr lang="en-US" i="1" dirty="0">
              <a:solidFill>
                <a:srgbClr val="00B0F0"/>
              </a:solidFill>
            </a:endParaRPr>
          </a:p>
          <a:p>
            <a:pPr algn="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154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endParaRPr lang="vi-V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Gãy</a:t>
            </a:r>
            <a:r>
              <a:rPr lang="en-US" b="1" u="sng" dirty="0" smtClean="0"/>
              <a:t> bong </a:t>
            </a:r>
            <a:r>
              <a:rPr lang="en-US" b="1" u="sng" dirty="0" err="1" smtClean="0"/>
              <a:t>sụn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tiếp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hợp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cấp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tính</a:t>
            </a:r>
            <a:r>
              <a:rPr lang="en-US" b="1" u="sng" dirty="0" smtClean="0"/>
              <a:t>:</a:t>
            </a:r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dirty="0" err="1" smtClean="0"/>
              <a:t>Hàn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: 23 – 25 </a:t>
            </a:r>
            <a:r>
              <a:rPr lang="en-US" dirty="0" err="1" smtClean="0"/>
              <a:t>tuổi</a:t>
            </a:r>
            <a:endParaRPr lang="en-US" dirty="0" smtClean="0"/>
          </a:p>
          <a:p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hiếm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</a:p>
          <a:p>
            <a:endParaRPr lang="vi-VN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Gãy</a:t>
            </a:r>
            <a:r>
              <a:rPr lang="en-US" b="1" u="sng" dirty="0" smtClean="0"/>
              <a:t> bong </a:t>
            </a:r>
            <a:r>
              <a:rPr lang="en-US" b="1" u="sng" dirty="0" err="1" smtClean="0"/>
              <a:t>sụn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tiếp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hợp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mạn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tính</a:t>
            </a:r>
            <a:r>
              <a:rPr lang="en-US" b="1" u="sng" dirty="0" smtClean="0"/>
              <a:t>:</a:t>
            </a:r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sót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endParaRPr lang="en-US" dirty="0" smtClean="0"/>
          </a:p>
          <a:p>
            <a:r>
              <a:rPr lang="en-US" dirty="0" err="1" smtClean="0"/>
              <a:t>Sau</a:t>
            </a:r>
            <a:r>
              <a:rPr lang="en-US" dirty="0" smtClean="0"/>
              <a:t> 7 – 10 </a:t>
            </a:r>
            <a:r>
              <a:rPr lang="en-US" dirty="0" err="1" smtClean="0"/>
              <a:t>ngày</a:t>
            </a:r>
            <a:endParaRPr lang="en-US" dirty="0" smtClean="0"/>
          </a:p>
          <a:p>
            <a:r>
              <a:rPr lang="en-US" dirty="0" err="1" smtClean="0"/>
              <a:t>Hầu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kín</a:t>
            </a:r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1471748" y="6019800"/>
            <a:ext cx="767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Rockwood </a:t>
            </a:r>
            <a:r>
              <a:rPr lang="en-US" i="1" dirty="0">
                <a:solidFill>
                  <a:srgbClr val="00B0F0"/>
                </a:solidFill>
              </a:rPr>
              <a:t>and Green’s fractures in adults, </a:t>
            </a:r>
            <a:r>
              <a:rPr lang="en-US" i="1" dirty="0" smtClean="0">
                <a:solidFill>
                  <a:srgbClr val="00B0F0"/>
                </a:solidFill>
              </a:rPr>
              <a:t>2015</a:t>
            </a:r>
            <a:endParaRPr lang="en-US" i="1" dirty="0">
              <a:solidFill>
                <a:srgbClr val="00B0F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743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: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do </a:t>
            </a:r>
            <a:r>
              <a:rPr lang="en-US" dirty="0" err="1" smtClean="0"/>
              <a:t>chấn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(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ý):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mổ</a:t>
            </a:r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 err="1" smtClean="0"/>
              <a:t>chấn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b="1" dirty="0" err="1" smtClean="0"/>
              <a:t>Bán</a:t>
            </a:r>
            <a:r>
              <a:rPr lang="en-US" b="1" dirty="0" smtClean="0"/>
              <a:t> </a:t>
            </a:r>
            <a:r>
              <a:rPr lang="en-US" b="1" dirty="0" err="1" smtClean="0"/>
              <a:t>trật</a:t>
            </a:r>
            <a:r>
              <a:rPr lang="en-US" b="1" dirty="0" smtClean="0"/>
              <a:t>: </a:t>
            </a:r>
          </a:p>
          <a:p>
            <a:r>
              <a:rPr lang="en-US" dirty="0" err="1" smtClean="0"/>
              <a:t>Giảm</a:t>
            </a:r>
            <a:r>
              <a:rPr lang="en-US" dirty="0" smtClean="0"/>
              <a:t> </a:t>
            </a:r>
            <a:r>
              <a:rPr lang="en-US" dirty="0" err="1" smtClean="0"/>
              <a:t>đau</a:t>
            </a:r>
            <a:endParaRPr lang="en-US" dirty="0" smtClean="0"/>
          </a:p>
          <a:p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đai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8 </a:t>
            </a:r>
            <a:r>
              <a:rPr lang="en-US" dirty="0" err="1" smtClean="0"/>
              <a:t>khoảng</a:t>
            </a:r>
            <a:r>
              <a:rPr lang="en-US" dirty="0" smtClean="0"/>
              <a:t> 1 </a:t>
            </a:r>
            <a:r>
              <a:rPr lang="en-US" dirty="0" err="1" smtClean="0"/>
              <a:t>tuần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, +/- 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đai</a:t>
            </a:r>
            <a:r>
              <a:rPr lang="en-US" dirty="0" smtClean="0"/>
              <a:t> </a:t>
            </a:r>
            <a:r>
              <a:rPr lang="en-US" dirty="0" err="1" smtClean="0"/>
              <a:t>treo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tuần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endParaRPr lang="en-US" dirty="0" smtClean="0"/>
          </a:p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bn</a:t>
            </a:r>
            <a:r>
              <a:rPr lang="en-US" dirty="0" smtClean="0"/>
              <a:t> </a:t>
            </a:r>
            <a:r>
              <a:rPr lang="en-US" dirty="0" err="1" smtClean="0"/>
              <a:t>dần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02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(</a:t>
            </a:r>
            <a:r>
              <a:rPr lang="en-US" dirty="0" err="1" smtClean="0"/>
              <a:t>tt</a:t>
            </a:r>
            <a:r>
              <a:rPr lang="en-US" dirty="0" smtClean="0"/>
              <a:t>)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Trật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kín</a:t>
            </a:r>
            <a:r>
              <a:rPr lang="en-US" dirty="0" smtClean="0"/>
              <a:t>: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duỗi</a:t>
            </a:r>
            <a:r>
              <a:rPr lang="en-US" dirty="0" smtClean="0"/>
              <a:t>,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r>
              <a:rPr lang="en-US" dirty="0" smtClean="0"/>
              <a:t>: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mổ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nắn</a:t>
            </a:r>
            <a:r>
              <a:rPr lang="en-US" dirty="0" smtClean="0"/>
              <a:t>,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endParaRPr lang="en-US" dirty="0" smtClean="0"/>
          </a:p>
          <a:p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chấp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/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endParaRPr lang="en-US" dirty="0" smtClean="0"/>
          </a:p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phẫu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cắt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/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92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Chườm</a:t>
            </a:r>
            <a:r>
              <a:rPr lang="en-US" dirty="0" smtClean="0"/>
              <a:t> </a:t>
            </a:r>
            <a:r>
              <a:rPr lang="en-US" dirty="0" err="1" smtClean="0"/>
              <a:t>lạnh</a:t>
            </a:r>
            <a:r>
              <a:rPr lang="en-US" dirty="0" smtClean="0"/>
              <a:t> 1 – 2 </a:t>
            </a:r>
            <a:r>
              <a:rPr lang="en-US" dirty="0" err="1" smtClean="0"/>
              <a:t>ngày</a:t>
            </a:r>
            <a:endParaRPr lang="en-US" dirty="0" smtClean="0"/>
          </a:p>
          <a:p>
            <a:r>
              <a:rPr lang="en-US" dirty="0" err="1" smtClean="0"/>
              <a:t>Nghỉ</a:t>
            </a:r>
            <a:r>
              <a:rPr lang="en-US" dirty="0" smtClean="0"/>
              <a:t> </a:t>
            </a:r>
            <a:r>
              <a:rPr lang="en-US" dirty="0" err="1" smtClean="0"/>
              <a:t>ngơi</a:t>
            </a:r>
            <a:r>
              <a:rPr lang="en-US" dirty="0" smtClean="0"/>
              <a:t> +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đai</a:t>
            </a:r>
            <a:r>
              <a:rPr lang="en-US" dirty="0" smtClean="0"/>
              <a:t> </a:t>
            </a:r>
            <a:r>
              <a:rPr lang="en-US" dirty="0" err="1" smtClean="0"/>
              <a:t>treo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1 </a:t>
            </a:r>
            <a:r>
              <a:rPr lang="en-US" dirty="0" err="1" smtClean="0"/>
              <a:t>tuần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 err="1" smtClean="0"/>
              <a:t>tuần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: </a:t>
            </a:r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thao</a:t>
            </a:r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518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Giải</a:t>
            </a:r>
            <a:r>
              <a:rPr lang="en-US" b="1" dirty="0" smtClean="0"/>
              <a:t> </a:t>
            </a:r>
            <a:r>
              <a:rPr lang="en-US" b="1" dirty="0" err="1" smtClean="0"/>
              <a:t>phẫu</a:t>
            </a:r>
            <a:r>
              <a:rPr lang="en-US" b="1" dirty="0" smtClean="0"/>
              <a:t> </a:t>
            </a:r>
            <a:r>
              <a:rPr lang="en-US" b="1" dirty="0" err="1" smtClean="0"/>
              <a:t>khớp</a:t>
            </a:r>
            <a:r>
              <a:rPr lang="en-US" b="1" dirty="0" smtClean="0"/>
              <a:t> </a:t>
            </a:r>
            <a:r>
              <a:rPr lang="en-US" b="1" dirty="0" err="1" smtClean="0"/>
              <a:t>ức</a:t>
            </a:r>
            <a:r>
              <a:rPr lang="en-US" b="1" dirty="0" smtClean="0"/>
              <a:t> </a:t>
            </a:r>
            <a:r>
              <a:rPr lang="en-US" b="1" dirty="0" err="1" smtClean="0"/>
              <a:t>đòn</a:t>
            </a:r>
            <a:endParaRPr lang="vi-VN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508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447800" y="2133600"/>
            <a:ext cx="1981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4495800" y="2094411"/>
            <a:ext cx="2971800" cy="723900"/>
            <a:chOff x="4267200" y="2133600"/>
            <a:chExt cx="2971800" cy="723900"/>
          </a:xfrm>
        </p:grpSpPr>
        <p:sp>
          <p:nvSpPr>
            <p:cNvPr id="5" name="Oval 4"/>
            <p:cNvSpPr/>
            <p:nvPr/>
          </p:nvSpPr>
          <p:spPr>
            <a:xfrm>
              <a:off x="4267200" y="2324100"/>
              <a:ext cx="11430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Oval 5"/>
            <p:cNvSpPr/>
            <p:nvPr/>
          </p:nvSpPr>
          <p:spPr>
            <a:xfrm>
              <a:off x="6248400" y="2133600"/>
              <a:ext cx="9906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Oval 6"/>
          <p:cNvSpPr/>
          <p:nvPr/>
        </p:nvSpPr>
        <p:spPr>
          <a:xfrm>
            <a:off x="7239000" y="2857500"/>
            <a:ext cx="1573212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6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(</a:t>
            </a:r>
            <a:r>
              <a:rPr lang="en-US" dirty="0" err="1" smtClean="0"/>
              <a:t>tt</a:t>
            </a:r>
            <a:r>
              <a:rPr lang="en-US" dirty="0" smtClean="0"/>
              <a:t>)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Trật</a:t>
            </a:r>
            <a:r>
              <a:rPr lang="en-US" b="1" u="sng" dirty="0" smtClean="0"/>
              <a:t>:</a:t>
            </a:r>
          </a:p>
          <a:p>
            <a:r>
              <a:rPr lang="en-US" dirty="0" err="1" smtClean="0"/>
              <a:t>Nếu</a:t>
            </a:r>
            <a:r>
              <a:rPr lang="en-US" dirty="0" smtClean="0"/>
              <a:t> &lt; 10 </a:t>
            </a:r>
            <a:r>
              <a:rPr lang="en-US" dirty="0" err="1" smtClean="0"/>
              <a:t>ngày</a:t>
            </a:r>
            <a:r>
              <a:rPr lang="en-US" dirty="0" smtClean="0"/>
              <a:t>: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nắn</a:t>
            </a:r>
            <a:r>
              <a:rPr lang="en-US" dirty="0" smtClean="0"/>
              <a:t>/ PP: </a:t>
            </a:r>
            <a:r>
              <a:rPr lang="vi-VN" dirty="0">
                <a:latin typeface="Calibri" pitchFamily="34" charset="0"/>
              </a:rPr>
              <a:t>Buckerfield </a:t>
            </a:r>
            <a:r>
              <a:rPr lang="vi-VN" dirty="0" smtClean="0">
                <a:latin typeface="Calibri" pitchFamily="34" charset="0"/>
              </a:rPr>
              <a:t>– Castle</a:t>
            </a:r>
          </a:p>
          <a:p>
            <a:r>
              <a:rPr lang="vi-VN" dirty="0" smtClean="0">
                <a:latin typeface="Calibri" pitchFamily="34" charset="0"/>
              </a:rPr>
              <a:t>Đa phần vững: mang đai số 8 bốn tuần, giới hạn vận động 6 tuần, </a:t>
            </a:r>
            <a:endParaRPr lang="vi-VN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Kỹ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</a:t>
            </a:r>
            <a:r>
              <a:rPr lang="en-US" dirty="0" err="1" smtClean="0"/>
              <a:t>mê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: </a:t>
            </a:r>
            <a:r>
              <a:rPr lang="en-US" dirty="0" err="1" smtClean="0"/>
              <a:t>bn</a:t>
            </a:r>
            <a:r>
              <a:rPr lang="en-US" dirty="0" smtClean="0"/>
              <a:t> </a:t>
            </a:r>
            <a:r>
              <a:rPr lang="en-US" dirty="0" err="1" smtClean="0"/>
              <a:t>nằm</a:t>
            </a:r>
            <a:r>
              <a:rPr lang="en-US" dirty="0" smtClean="0"/>
              <a:t> </a:t>
            </a:r>
            <a:r>
              <a:rPr lang="en-US" dirty="0" err="1" smtClean="0"/>
              <a:t>ngửa</a:t>
            </a:r>
            <a:r>
              <a:rPr lang="en-US" dirty="0" smtClean="0"/>
              <a:t>, </a:t>
            </a:r>
            <a:r>
              <a:rPr lang="en-US" dirty="0" err="1" smtClean="0"/>
              <a:t>tay</a:t>
            </a:r>
            <a:r>
              <a:rPr lang="en-US" dirty="0" smtClean="0"/>
              <a:t> ở </a:t>
            </a:r>
            <a:r>
              <a:rPr lang="en-US" dirty="0" err="1" smtClean="0"/>
              <a:t>mép</a:t>
            </a:r>
            <a:r>
              <a:rPr lang="en-US" dirty="0" smtClean="0"/>
              <a:t> </a:t>
            </a:r>
            <a:r>
              <a:rPr lang="en-US" dirty="0" err="1" smtClean="0"/>
              <a:t>bàn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dọc</a:t>
            </a:r>
            <a:r>
              <a:rPr lang="en-US" dirty="0" smtClean="0"/>
              <a:t> </a:t>
            </a:r>
            <a:r>
              <a:rPr lang="en-US" dirty="0" err="1" smtClean="0"/>
              <a:t>trục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, </a:t>
            </a:r>
            <a:r>
              <a:rPr lang="en-US" dirty="0" err="1" smtClean="0"/>
              <a:t>duỗi</a:t>
            </a:r>
            <a:r>
              <a:rPr lang="en-US" dirty="0" smtClean="0"/>
              <a:t>.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endParaRPr lang="en-US" dirty="0" smtClean="0"/>
          </a:p>
          <a:p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en-US" dirty="0" smtClean="0"/>
          </a:p>
          <a:p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ngón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hay </a:t>
            </a:r>
            <a:r>
              <a:rPr lang="en-US" dirty="0" err="1" smtClean="0"/>
              <a:t>kẹp</a:t>
            </a:r>
            <a:r>
              <a:rPr lang="en-US" dirty="0" smtClean="0"/>
              <a:t> </a:t>
            </a:r>
            <a:r>
              <a:rPr lang="en-US" dirty="0" err="1" smtClean="0"/>
              <a:t>xăng</a:t>
            </a:r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87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762000"/>
            <a:ext cx="5893659" cy="51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066800"/>
            <a:ext cx="6391453" cy="4541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6321122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00B0F0"/>
                </a:solidFill>
              </a:rPr>
              <a:t>Rockwood </a:t>
            </a:r>
            <a:r>
              <a:rPr lang="en-US" sz="1400" i="1" dirty="0">
                <a:solidFill>
                  <a:srgbClr val="00B0F0"/>
                </a:solidFill>
              </a:rPr>
              <a:t>and Green’s fractures in adults, </a:t>
            </a:r>
            <a:r>
              <a:rPr lang="en-US" sz="1400" i="1" dirty="0" smtClean="0">
                <a:solidFill>
                  <a:srgbClr val="00B0F0"/>
                </a:solidFill>
              </a:rPr>
              <a:t>2015</a:t>
            </a:r>
            <a:endParaRPr lang="en-US" sz="1400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52400"/>
            <a:ext cx="6756726" cy="5946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908" y="6196709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</a:rPr>
              <a:t>Rockwood </a:t>
            </a:r>
            <a:r>
              <a:rPr lang="en-US" i="1" dirty="0">
                <a:solidFill>
                  <a:srgbClr val="00B0F0"/>
                </a:solidFill>
              </a:rPr>
              <a:t>and Green’s fractures in adults, </a:t>
            </a:r>
            <a:r>
              <a:rPr lang="en-US" i="1" dirty="0" smtClean="0">
                <a:solidFill>
                  <a:srgbClr val="00B0F0"/>
                </a:solidFill>
              </a:rPr>
              <a:t>2015</a:t>
            </a:r>
            <a:endParaRPr lang="en-US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Mổ mở: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Trật ra sau không nắn kín được: dùng chỉ khâu lại/ tái tạo dây chằng</a:t>
            </a:r>
          </a:p>
          <a:p>
            <a:endParaRPr lang="vi-VN" dirty="0" smtClean="0"/>
          </a:p>
          <a:p>
            <a:r>
              <a:rPr lang="vi-VN" dirty="0" smtClean="0"/>
              <a:t>Còn đau khớp ức đòn/ có biến chứng do: trật cũ, trật ra trước tái hồi: cắt bỏ đầu trong xương đòn và/ hoặc tái tạo dây chằng.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703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gân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gân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8</a:t>
            </a:r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709762" cy="50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81" y="1752600"/>
            <a:ext cx="4937813" cy="362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9310" y="6400800"/>
            <a:ext cx="497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00B0F0"/>
                </a:solidFill>
              </a:rPr>
              <a:t>Campbell’s Operative </a:t>
            </a:r>
            <a:r>
              <a:rPr lang="en-US" sz="1600" i="1" dirty="0" err="1">
                <a:solidFill>
                  <a:srgbClr val="00B0F0"/>
                </a:solidFill>
              </a:rPr>
              <a:t>Orthopaedics</a:t>
            </a:r>
            <a:r>
              <a:rPr lang="en-US" sz="1600" i="1" dirty="0">
                <a:solidFill>
                  <a:srgbClr val="00B0F0"/>
                </a:solidFill>
              </a:rPr>
              <a:t>, 12</a:t>
            </a:r>
            <a:r>
              <a:rPr lang="en-US" sz="1600" i="1" baseline="30000" dirty="0">
                <a:solidFill>
                  <a:srgbClr val="00B0F0"/>
                </a:solidFill>
              </a:rPr>
              <a:t>th</a:t>
            </a:r>
            <a:r>
              <a:rPr lang="en-US" sz="1600" i="1" dirty="0">
                <a:solidFill>
                  <a:srgbClr val="00B0F0"/>
                </a:solidFill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595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372600" cy="6752828"/>
          </a:xfrm>
        </p:spPr>
      </p:pic>
    </p:spTree>
    <p:extLst>
      <p:ext uri="{BB962C8B-B14F-4D97-AF65-F5344CB8AC3E}">
        <p14:creationId xmlns:p14="http://schemas.microsoft.com/office/powerpoint/2010/main" val="20041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82000" cy="641350"/>
          </a:xfrm>
        </p:spPr>
        <p:txBody>
          <a:bodyPr>
            <a:normAutofit/>
          </a:bodyPr>
          <a:lstStyle/>
          <a:p>
            <a:pPr algn="r"/>
            <a:r>
              <a:rPr lang="en-US" sz="3600" dirty="0" err="1" smtClean="0"/>
              <a:t>Kỹ</a:t>
            </a:r>
            <a:r>
              <a:rPr lang="en-US" sz="3600" dirty="0" smtClean="0"/>
              <a:t> </a:t>
            </a:r>
            <a:r>
              <a:rPr lang="en-US" sz="3600" dirty="0" err="1" smtClean="0"/>
              <a:t>thuật</a:t>
            </a:r>
            <a:r>
              <a:rPr lang="en-US" sz="3600" dirty="0" smtClean="0"/>
              <a:t> </a:t>
            </a:r>
            <a:r>
              <a:rPr lang="en-US" sz="3600" dirty="0" err="1" smtClean="0"/>
              <a:t>cắt</a:t>
            </a:r>
            <a:r>
              <a:rPr lang="en-US" sz="3600" dirty="0" smtClean="0"/>
              <a:t> </a:t>
            </a:r>
            <a:r>
              <a:rPr lang="en-US" sz="3600" dirty="0" err="1" smtClean="0"/>
              <a:t>bỏ</a:t>
            </a:r>
            <a:r>
              <a:rPr lang="en-US" sz="3600" dirty="0" smtClean="0"/>
              <a:t> </a:t>
            </a:r>
            <a:r>
              <a:rPr lang="en-US" sz="3600" dirty="0" err="1" smtClean="0"/>
              <a:t>đầu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xương</a:t>
            </a:r>
            <a:r>
              <a:rPr lang="en-US" sz="3600" dirty="0" smtClean="0"/>
              <a:t> </a:t>
            </a:r>
            <a:r>
              <a:rPr lang="en-US" sz="3600" dirty="0" err="1" smtClean="0"/>
              <a:t>đòn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937184"/>
            <a:ext cx="4876800" cy="53874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</a:rPr>
              <a:t>Bảo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tồn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chằng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đòn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sườn</a:t>
            </a:r>
            <a:endParaRPr lang="en-US" sz="3200" dirty="0">
              <a:solidFill>
                <a:prstClr val="black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3200" dirty="0" err="1" smtClean="0">
                <a:solidFill>
                  <a:prstClr val="black"/>
                </a:solidFill>
              </a:rPr>
              <a:t>Nếu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chằng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tổn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thương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phải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khâu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lại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</a:rPr>
              <a:t>Phần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cắt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bỏ</a:t>
            </a:r>
            <a:r>
              <a:rPr lang="en-US" sz="3200" dirty="0">
                <a:solidFill>
                  <a:prstClr val="black"/>
                </a:solidFill>
              </a:rPr>
              <a:t> &lt; 25 </a:t>
            </a:r>
            <a:r>
              <a:rPr lang="en-US" sz="3200" dirty="0" smtClean="0">
                <a:solidFill>
                  <a:prstClr val="black"/>
                </a:solidFill>
              </a:rPr>
              <a:t>mm.</a:t>
            </a:r>
            <a:endParaRPr lang="en-US" sz="3200" dirty="0">
              <a:solidFill>
                <a:prstClr val="black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6324601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B0F0"/>
                </a:solidFill>
              </a:rPr>
              <a:t>Campbell’s Operative </a:t>
            </a:r>
            <a:r>
              <a:rPr lang="en-US" i="1" dirty="0" err="1">
                <a:solidFill>
                  <a:srgbClr val="00B0F0"/>
                </a:solidFill>
              </a:rPr>
              <a:t>Orthopaedics</a:t>
            </a:r>
            <a:r>
              <a:rPr lang="en-US" i="1" dirty="0">
                <a:solidFill>
                  <a:srgbClr val="00B0F0"/>
                </a:solidFill>
              </a:rPr>
              <a:t>, 12</a:t>
            </a:r>
            <a:r>
              <a:rPr lang="en-US" i="1" baseline="30000" dirty="0">
                <a:solidFill>
                  <a:srgbClr val="00B0F0"/>
                </a:solidFill>
              </a:rPr>
              <a:t>th</a:t>
            </a:r>
            <a:r>
              <a:rPr lang="en-US" i="1" dirty="0">
                <a:solidFill>
                  <a:srgbClr val="00B0F0"/>
                </a:solidFill>
              </a:rPr>
              <a:t> edition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67600" cy="65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4615"/>
            <a:ext cx="4038600" cy="425713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0800"/>
            <a:ext cx="4278408" cy="2121075"/>
          </a:xfrm>
        </p:spPr>
      </p:pic>
      <p:sp>
        <p:nvSpPr>
          <p:cNvPr id="2" name="Oval 1"/>
          <p:cNvSpPr/>
          <p:nvPr/>
        </p:nvSpPr>
        <p:spPr>
          <a:xfrm>
            <a:off x="7696200" y="4114800"/>
            <a:ext cx="1143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/>
          <p:cNvSpPr/>
          <p:nvPr/>
        </p:nvSpPr>
        <p:spPr>
          <a:xfrm>
            <a:off x="7010400" y="2514600"/>
            <a:ext cx="1066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1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đai</a:t>
            </a:r>
            <a:r>
              <a:rPr lang="en-US" dirty="0" smtClean="0"/>
              <a:t> </a:t>
            </a:r>
            <a:r>
              <a:rPr lang="en-US" dirty="0" err="1" smtClean="0"/>
              <a:t>treo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6 </a:t>
            </a:r>
            <a:r>
              <a:rPr lang="en-US" dirty="0" err="1" smtClean="0"/>
              <a:t>tuần</a:t>
            </a:r>
            <a:endParaRPr lang="en-US" dirty="0" smtClean="0"/>
          </a:p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đung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lắc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2.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cẩn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,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90 </a:t>
            </a:r>
            <a:r>
              <a:rPr lang="en-US" dirty="0" err="1" smtClean="0"/>
              <a:t>độ</a:t>
            </a:r>
            <a:endParaRPr lang="en-US" dirty="0" smtClean="0"/>
          </a:p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/>
              <a:t>đ</a:t>
            </a:r>
            <a:r>
              <a:rPr lang="en-US" dirty="0" err="1" smtClean="0"/>
              <a:t>ẩy</a:t>
            </a:r>
            <a:r>
              <a:rPr lang="en-US" dirty="0" smtClean="0"/>
              <a:t>, </a:t>
            </a:r>
            <a:r>
              <a:rPr lang="en-US" dirty="0" err="1" smtClean="0"/>
              <a:t>kéo</a:t>
            </a:r>
            <a:r>
              <a:rPr lang="en-US" dirty="0" smtClean="0"/>
              <a:t>, </a:t>
            </a:r>
            <a:r>
              <a:rPr lang="en-US" dirty="0" err="1" smtClean="0"/>
              <a:t>nâng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3 </a:t>
            </a:r>
            <a:r>
              <a:rPr lang="en-US" dirty="0" err="1" smtClean="0"/>
              <a:t>tháng</a:t>
            </a:r>
            <a:endParaRPr lang="en-US" dirty="0" smtClean="0"/>
          </a:p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8 – 12 </a:t>
            </a:r>
            <a:r>
              <a:rPr lang="en-US" dirty="0" err="1" smtClean="0"/>
              <a:t>tuần</a:t>
            </a:r>
            <a:endParaRPr lang="en-US" dirty="0" smtClean="0"/>
          </a:p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lao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tích</a:t>
            </a:r>
            <a:r>
              <a:rPr lang="en-US" dirty="0" smtClean="0"/>
              <a:t> </a:t>
            </a:r>
            <a:r>
              <a:rPr lang="en-US" dirty="0" err="1" smtClean="0"/>
              <a:t>cực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3 </a:t>
            </a:r>
            <a:r>
              <a:rPr lang="en-US" dirty="0" err="1" smtClean="0"/>
              <a:t>tháng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1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tồn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hiếm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phẫu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, </a:t>
            </a:r>
            <a:r>
              <a:rPr lang="en-US" dirty="0" err="1" smtClean="0"/>
              <a:t>tránh</a:t>
            </a:r>
            <a:r>
              <a:rPr lang="en-US" dirty="0" smtClean="0"/>
              <a:t>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chứng</a:t>
            </a:r>
            <a:r>
              <a:rPr lang="en-US" dirty="0" smtClean="0"/>
              <a:t>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ép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,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r>
              <a:rPr lang="en-US" dirty="0" smtClean="0"/>
              <a:t>,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ý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lòng</a:t>
            </a:r>
            <a:r>
              <a:rPr lang="en-US" dirty="0" smtClean="0"/>
              <a:t> </a:t>
            </a:r>
            <a:r>
              <a:rPr lang="en-US" dirty="0" err="1" smtClean="0"/>
              <a:t>lẻo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85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42" y="3948426"/>
            <a:ext cx="8966856" cy="17835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133807"/>
            <a:ext cx="8915399" cy="327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648375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B0F0"/>
                </a:solidFill>
              </a:rPr>
              <a:t>Campbell’s Operative </a:t>
            </a:r>
            <a:r>
              <a:rPr lang="en-US" i="1" dirty="0" err="1">
                <a:solidFill>
                  <a:srgbClr val="00B0F0"/>
                </a:solidFill>
              </a:rPr>
              <a:t>Orthopaedics</a:t>
            </a:r>
            <a:r>
              <a:rPr lang="en-US" i="1" dirty="0">
                <a:solidFill>
                  <a:srgbClr val="00B0F0"/>
                </a:solidFill>
              </a:rPr>
              <a:t>, 12</a:t>
            </a:r>
            <a:r>
              <a:rPr lang="en-US" i="1" baseline="30000" dirty="0">
                <a:solidFill>
                  <a:srgbClr val="00B0F0"/>
                </a:solidFill>
              </a:rPr>
              <a:t>th</a:t>
            </a:r>
            <a:r>
              <a:rPr lang="en-US" i="1" dirty="0">
                <a:solidFill>
                  <a:srgbClr val="00B0F0"/>
                </a:solidFill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48316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Acute dislocation: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41571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52" y="1828800"/>
            <a:ext cx="8858296" cy="2093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B0F0"/>
                </a:solidFill>
              </a:rPr>
              <a:t>Campbell’s Operative </a:t>
            </a:r>
            <a:r>
              <a:rPr lang="en-US" i="1" dirty="0" err="1">
                <a:solidFill>
                  <a:srgbClr val="00B0F0"/>
                </a:solidFill>
              </a:rPr>
              <a:t>Orthopaedics</a:t>
            </a:r>
            <a:r>
              <a:rPr lang="en-US" i="1" dirty="0">
                <a:solidFill>
                  <a:srgbClr val="00B0F0"/>
                </a:solidFill>
              </a:rPr>
              <a:t>, 12</a:t>
            </a:r>
            <a:r>
              <a:rPr lang="en-US" i="1" baseline="30000" dirty="0">
                <a:solidFill>
                  <a:srgbClr val="00B0F0"/>
                </a:solidFill>
              </a:rPr>
              <a:t>th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edition: acute sternoclavicular dislocation</a:t>
            </a:r>
            <a:endParaRPr lang="en-US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Tài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khảo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Rockwood and Green’s fractures in adults, 2015</a:t>
            </a:r>
            <a:r>
              <a:rPr lang="en-US" dirty="0" smtClean="0"/>
              <a:t>)</a:t>
            </a:r>
          </a:p>
          <a:p>
            <a:r>
              <a:rPr lang="en-US" dirty="0"/>
              <a:t>AO </a:t>
            </a:r>
            <a:r>
              <a:rPr lang="en-US" dirty="0" smtClean="0"/>
              <a:t>Foundation</a:t>
            </a:r>
            <a:endParaRPr lang="en-US" i="1" dirty="0"/>
          </a:p>
          <a:p>
            <a:r>
              <a:rPr lang="vi-VN" dirty="0">
                <a:hlinkClick r:id="rId2"/>
              </a:rPr>
              <a:t>http://</a:t>
            </a:r>
            <a:r>
              <a:rPr lang="vi-VN" dirty="0" smtClean="0">
                <a:hlinkClick r:id="rId2"/>
              </a:rPr>
              <a:t>www.orthobullets.com</a:t>
            </a:r>
            <a:r>
              <a:rPr lang="en-US" dirty="0" smtClean="0"/>
              <a:t>: sternoclavicular dislocation</a:t>
            </a:r>
          </a:p>
          <a:p>
            <a:r>
              <a:rPr lang="en-US" dirty="0"/>
              <a:t>Campbell’s Operative </a:t>
            </a:r>
            <a:r>
              <a:rPr lang="en-US" dirty="0" err="1"/>
              <a:t>Orthopaedics</a:t>
            </a:r>
            <a:r>
              <a:rPr lang="en-US" dirty="0"/>
              <a:t>, 12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endParaRPr lang="en-US" dirty="0" smtClean="0"/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438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Xin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quý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đồng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nghiệp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BV CTCH\trat khop uc don\imag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53400" cy="28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Giải</a:t>
            </a:r>
            <a:r>
              <a:rPr lang="en-US" b="1" dirty="0" smtClean="0"/>
              <a:t> </a:t>
            </a:r>
            <a:r>
              <a:rPr lang="en-US" b="1" dirty="0" err="1" smtClean="0"/>
              <a:t>phẫu</a:t>
            </a:r>
            <a:r>
              <a:rPr lang="en-US" b="1" dirty="0" smtClean="0"/>
              <a:t> </a:t>
            </a:r>
            <a:r>
              <a:rPr lang="en-US" b="1" dirty="0" err="1" smtClean="0"/>
              <a:t>học</a:t>
            </a:r>
            <a:r>
              <a:rPr lang="en-US" b="1" dirty="0" smtClean="0"/>
              <a:t>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vững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khớp</a:t>
            </a:r>
            <a:r>
              <a:rPr lang="en-US" b="1" dirty="0"/>
              <a:t> </a:t>
            </a:r>
            <a:r>
              <a:rPr lang="en-US" b="1" dirty="0" err="1"/>
              <a:t>dựa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dây</a:t>
            </a:r>
            <a:r>
              <a:rPr lang="en-US" b="1" dirty="0"/>
              <a:t> </a:t>
            </a:r>
            <a:r>
              <a:rPr lang="en-US" b="1" dirty="0" err="1"/>
              <a:t>chằng</a:t>
            </a:r>
            <a:endParaRPr lang="vi-VN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en-US" dirty="0" smtClean="0"/>
          </a:p>
          <a:p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: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endParaRPr lang="en-US" dirty="0" smtClean="0"/>
          </a:p>
          <a:p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sườn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 ()</a:t>
            </a:r>
          </a:p>
          <a:p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đĩa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16" y="2514600"/>
            <a:ext cx="4578233" cy="2495137"/>
          </a:xfrm>
        </p:spPr>
      </p:pic>
    </p:spTree>
    <p:extLst>
      <p:ext uri="{BB962C8B-B14F-4D97-AF65-F5344CB8AC3E}">
        <p14:creationId xmlns:p14="http://schemas.microsoft.com/office/powerpoint/2010/main" val="360997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Giải</a:t>
            </a:r>
            <a:r>
              <a:rPr lang="en-US" b="1" dirty="0" smtClean="0"/>
              <a:t> </a:t>
            </a:r>
            <a:r>
              <a:rPr lang="en-US" b="1" dirty="0" err="1" smtClean="0"/>
              <a:t>phẫu</a:t>
            </a:r>
            <a:r>
              <a:rPr lang="en-US" b="1" dirty="0" smtClean="0"/>
              <a:t> </a:t>
            </a:r>
            <a:r>
              <a:rPr lang="en-US" b="1" dirty="0" err="1" smtClean="0"/>
              <a:t>học</a:t>
            </a:r>
            <a:endParaRPr lang="vi-V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: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cốt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( 20 – 25 </a:t>
            </a:r>
            <a:r>
              <a:rPr lang="en-US" dirty="0" err="1" smtClean="0"/>
              <a:t>tuổi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ức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yên</a:t>
            </a:r>
            <a:r>
              <a:rPr lang="en-US" dirty="0" smtClean="0"/>
              <a:t> </a:t>
            </a:r>
            <a:r>
              <a:rPr lang="en-US" dirty="0" err="1" smtClean="0"/>
              <a:t>ngựa</a:t>
            </a:r>
            <a:endParaRPr lang="en-US" dirty="0" smtClean="0"/>
          </a:p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(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xúc</a:t>
            </a:r>
            <a:r>
              <a:rPr lang="en-US" dirty="0" smtClean="0"/>
              <a:t> 50%)</a:t>
            </a:r>
          </a:p>
          <a:p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sợi</a:t>
            </a:r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805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553935" cy="5324476"/>
          </a:xfrm>
        </p:spPr>
      </p:pic>
    </p:spTree>
    <p:extLst>
      <p:ext uri="{BB962C8B-B14F-4D97-AF65-F5344CB8AC3E}">
        <p14:creationId xmlns:p14="http://schemas.microsoft.com/office/powerpoint/2010/main" val="14764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cấu</a:t>
            </a:r>
            <a:r>
              <a:rPr lang="en-US" b="1" dirty="0" smtClean="0"/>
              <a:t> </a:t>
            </a:r>
            <a:r>
              <a:rPr lang="en-US" b="1" dirty="0" err="1" smtClean="0"/>
              <a:t>trúc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trung</a:t>
            </a:r>
            <a:r>
              <a:rPr lang="en-US" b="1" dirty="0" smtClean="0"/>
              <a:t> </a:t>
            </a:r>
            <a:r>
              <a:rPr lang="en-US" b="1" dirty="0" err="1" smtClean="0"/>
              <a:t>thất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 </a:t>
            </a:r>
            <a:r>
              <a:rPr lang="en-US" b="1" dirty="0" err="1" smtClean="0"/>
              <a:t>khớp</a:t>
            </a:r>
            <a:r>
              <a:rPr lang="en-US" b="1" dirty="0" smtClean="0"/>
              <a:t> </a:t>
            </a:r>
            <a:r>
              <a:rPr lang="en-US" b="1" dirty="0" err="1" smtClean="0"/>
              <a:t>ức</a:t>
            </a:r>
            <a:r>
              <a:rPr lang="en-US" b="1" dirty="0" smtClean="0"/>
              <a:t> </a:t>
            </a:r>
            <a:r>
              <a:rPr lang="en-US" b="1" dirty="0" err="1" smtClean="0"/>
              <a:t>đòn</a:t>
            </a:r>
            <a:endParaRPr lang="vi-VN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97044"/>
            <a:ext cx="7096106" cy="413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3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905</TotalTime>
  <Words>1604</Words>
  <Application>Microsoft Office PowerPoint</Application>
  <PresentationFormat>On-screen Show (4:3)</PresentationFormat>
  <Paragraphs>209</Paragraphs>
  <Slides>55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TRẬT KHỚP ỨC ĐÒN</vt:lpstr>
      <vt:lpstr>Nhân báo cáo 1 trường hợp kim “K” gãy di chuyển vào trung thất</vt:lpstr>
      <vt:lpstr>PowerPoint Presentation</vt:lpstr>
      <vt:lpstr>Giải phẫu khớp ức đòn</vt:lpstr>
      <vt:lpstr>PowerPoint Presentation</vt:lpstr>
      <vt:lpstr>Giải phẫu học: Sự vững của khớp dựa vào các dây chằng</vt:lpstr>
      <vt:lpstr>Giải phẫu học</vt:lpstr>
      <vt:lpstr>PowerPoint Presentation</vt:lpstr>
      <vt:lpstr>Các cấu trúc trong trung thất sau khớp ức đòn</vt:lpstr>
      <vt:lpstr>Tần xuất: </vt:lpstr>
      <vt:lpstr>Tần xuất</vt:lpstr>
      <vt:lpstr>Tổn thương kèm theo/ biến chứng</vt:lpstr>
      <vt:lpstr>Tổn thương kết hợp</vt:lpstr>
      <vt:lpstr>Nguyên nhân</vt:lpstr>
      <vt:lpstr>Triệu chứng và dấu hiệu</vt:lpstr>
      <vt:lpstr>Khám</vt:lpstr>
      <vt:lpstr>PowerPoint Presentation</vt:lpstr>
      <vt:lpstr>PowerPoint Presentation</vt:lpstr>
      <vt:lpstr>Khớp ức đòn P tự trật ra trước khi dạng vai</vt:lpstr>
      <vt:lpstr>Lỏng lẻo đa dây chẳng: Wynne – Davies signs</vt:lpstr>
      <vt:lpstr>PowerPoint Presentation</vt:lpstr>
      <vt:lpstr>3/5 cặp khớp: lỏng lẻo đa dây chằng </vt:lpstr>
      <vt:lpstr>Hình ảnh học</vt:lpstr>
      <vt:lpstr>Xquang</vt:lpstr>
      <vt:lpstr>PowerPoint Presentation</vt:lpstr>
      <vt:lpstr>Trật ra trước</vt:lpstr>
      <vt:lpstr>Trật ra sau</vt:lpstr>
      <vt:lpstr>Kết hợp CT SCAN</vt:lpstr>
      <vt:lpstr>Chèn khí quản</vt:lpstr>
      <vt:lpstr>CT SCAN</vt:lpstr>
      <vt:lpstr>MRI</vt:lpstr>
      <vt:lpstr>Hình ảnh MRI</vt:lpstr>
      <vt:lpstr>Phân loại</vt:lpstr>
      <vt:lpstr>Theo AO: 10 - C</vt:lpstr>
      <vt:lpstr>Theo nguyên nhân</vt:lpstr>
      <vt:lpstr>tổn thương sụn tiếp hợp</vt:lpstr>
      <vt:lpstr>Điều trị: trật ra trước</vt:lpstr>
      <vt:lpstr>Trật ra trước (tt)</vt:lpstr>
      <vt:lpstr>Trật ra sau:</vt:lpstr>
      <vt:lpstr>Trật ra sau (tt)</vt:lpstr>
      <vt:lpstr>Kỹ thuật</vt:lpstr>
      <vt:lpstr>PowerPoint Presentation</vt:lpstr>
      <vt:lpstr>PowerPoint Presentation</vt:lpstr>
      <vt:lpstr>PowerPoint Presentation</vt:lpstr>
      <vt:lpstr>Mổ mở:</vt:lpstr>
      <vt:lpstr>Dùng gân bán gân tái tạo dây chằng dạng hình số 8</vt:lpstr>
      <vt:lpstr>PowerPoint Presentation</vt:lpstr>
      <vt:lpstr>Kỹ thuật cắt bỏ đầu trong xương đòn</vt:lpstr>
      <vt:lpstr>PowerPoint Presentation</vt:lpstr>
      <vt:lpstr>Sau tái tạo</vt:lpstr>
      <vt:lpstr>Trật tái hồi</vt:lpstr>
      <vt:lpstr>PowerPoint Presentation</vt:lpstr>
      <vt:lpstr>PowerPoint Presentation</vt:lpstr>
      <vt:lpstr>Tài liệu tham khảo</vt:lpstr>
      <vt:lpstr>Xin cảm ơn quý đồng nghiệp!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Trật khớp ức đòn</dc:title>
  <dc:creator>Minh</dc:creator>
  <cp:lastModifiedBy>kimhue</cp:lastModifiedBy>
  <cp:revision>148</cp:revision>
  <dcterms:created xsi:type="dcterms:W3CDTF">2006-08-16T00:00:00Z</dcterms:created>
  <dcterms:modified xsi:type="dcterms:W3CDTF">2017-03-13T02:38:54Z</dcterms:modified>
</cp:coreProperties>
</file>