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24"/>
  </p:notesMasterIdLst>
  <p:handoutMasterIdLst>
    <p:handoutMasterId r:id="rId25"/>
  </p:handoutMasterIdLst>
  <p:sldIdLst>
    <p:sldId id="257" r:id="rId2"/>
    <p:sldId id="285" r:id="rId3"/>
    <p:sldId id="288" r:id="rId4"/>
    <p:sldId id="361" r:id="rId5"/>
    <p:sldId id="385" r:id="rId6"/>
    <p:sldId id="386" r:id="rId7"/>
    <p:sldId id="305" r:id="rId8"/>
    <p:sldId id="383" r:id="rId9"/>
    <p:sldId id="387" r:id="rId10"/>
    <p:sldId id="384" r:id="rId11"/>
    <p:sldId id="366" r:id="rId12"/>
    <p:sldId id="267" r:id="rId13"/>
    <p:sldId id="367" r:id="rId14"/>
    <p:sldId id="368" r:id="rId15"/>
    <p:sldId id="370" r:id="rId16"/>
    <p:sldId id="371" r:id="rId17"/>
    <p:sldId id="372" r:id="rId18"/>
    <p:sldId id="375" r:id="rId19"/>
    <p:sldId id="376" r:id="rId20"/>
    <p:sldId id="377" r:id="rId21"/>
    <p:sldId id="369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544" autoAdjust="0"/>
    <p:restoredTop sz="88869" autoAdjust="0"/>
  </p:normalViewPr>
  <p:slideViewPr>
    <p:cSldViewPr snapToGrid="0">
      <p:cViewPr varScale="1">
        <p:scale>
          <a:sx n="69" d="100"/>
          <a:sy n="69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54" d="100"/>
          <a:sy n="54" d="100"/>
        </p:scale>
        <p:origin x="2796" y="4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60353-659B-4652-8396-3565FF874F9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96A8C-C054-4C85-B049-908CBDBD0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86126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B097E-2F0D-44A7-9CA1-C2A0EF33275E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BC753-D4E7-401B-B58B-77C1A7DA76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68038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BC753-D4E7-401B-B58B-77C1A7DA76C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&lt; </a:t>
            </a:r>
            <a:r>
              <a:rPr lang="en-US" dirty="0" err="1" smtClean="0"/>
              <a:t>1mm</a:t>
            </a:r>
            <a:endParaRPr lang="en-US" dirty="0" smtClean="0"/>
          </a:p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&lt;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1mm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ủy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ĐM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quay</a:t>
            </a:r>
          </a:p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Tiengo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Gardet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&lt;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2cm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MTQ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2cm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MTQ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BC753-D4E7-401B-B58B-77C1A7DA76C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2631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&lt; </a:t>
            </a:r>
            <a:r>
              <a:rPr lang="en-US" dirty="0" err="1" smtClean="0"/>
              <a:t>1mm</a:t>
            </a:r>
            <a:endParaRPr lang="en-US" dirty="0" smtClean="0"/>
          </a:p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&lt;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1mm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ủy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ĐM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quay</a:t>
            </a:r>
          </a:p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Tiengo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Gardet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&lt;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2cm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MTQ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2cm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MTQ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BC753-D4E7-401B-B58B-77C1A7DA76C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6610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&lt; </a:t>
            </a:r>
            <a:r>
              <a:rPr lang="en-US" dirty="0" err="1" smtClean="0"/>
              <a:t>1mm</a:t>
            </a:r>
            <a:endParaRPr lang="en-US" dirty="0" smtClean="0"/>
          </a:p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&lt;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1mm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ủy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ĐM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quay</a:t>
            </a:r>
          </a:p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Tiengo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Gardet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&lt;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2cm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MTQ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2cm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MTQ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BC753-D4E7-401B-B58B-77C1A7DA76C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290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BC753-D4E7-401B-B58B-77C1A7DA76C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5816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err="1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Vạt</a:t>
            </a:r>
            <a:r>
              <a:rPr lang="en-US" sz="1200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BCTN</a:t>
            </a:r>
            <a:endParaRPr lang="en-US" sz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dirty="0" err="1" smtClean="0"/>
              <a:t>Nhánh</a:t>
            </a:r>
            <a:r>
              <a:rPr lang="en-US" sz="1200" dirty="0" smtClean="0"/>
              <a:t> </a:t>
            </a:r>
            <a:r>
              <a:rPr lang="en-US" sz="1200" dirty="0" err="1" smtClean="0"/>
              <a:t>bì</a:t>
            </a:r>
            <a:r>
              <a:rPr lang="en-US" sz="1200" dirty="0" smtClean="0"/>
              <a:t> </a:t>
            </a:r>
            <a:r>
              <a:rPr lang="en-US" sz="1200" dirty="0" err="1" smtClean="0"/>
              <a:t>gân</a:t>
            </a:r>
            <a:r>
              <a:rPr lang="en-US" sz="1200" dirty="0" smtClean="0"/>
              <a:t> hay </a:t>
            </a:r>
            <a:r>
              <a:rPr lang="en-US" sz="1200" dirty="0" err="1" smtClean="0"/>
              <a:t>nhánh</a:t>
            </a:r>
            <a:r>
              <a:rPr lang="en-US" sz="1200" dirty="0" smtClean="0"/>
              <a:t> Cormac: </a:t>
            </a:r>
            <a:r>
              <a:rPr lang="en-US" sz="1200" dirty="0" err="1" smtClean="0"/>
              <a:t>gần</a:t>
            </a:r>
            <a:r>
              <a:rPr lang="en-US" sz="1200" dirty="0" smtClean="0"/>
              <a:t> </a:t>
            </a:r>
            <a:r>
              <a:rPr lang="en-US" sz="1200" dirty="0" err="1" smtClean="0"/>
              <a:t>nguyên</a:t>
            </a:r>
            <a:r>
              <a:rPr lang="en-US" sz="1200" dirty="0" smtClean="0"/>
              <a:t> </a:t>
            </a:r>
            <a:r>
              <a:rPr lang="en-US" sz="1200" dirty="0" err="1" smtClean="0"/>
              <a:t>ủy</a:t>
            </a:r>
            <a:r>
              <a:rPr lang="en-US" sz="1200" dirty="0" smtClean="0"/>
              <a:t>, </a:t>
            </a:r>
            <a:r>
              <a:rPr lang="en-US" sz="1200" dirty="0" err="1" smtClean="0"/>
              <a:t>cấp</a:t>
            </a:r>
            <a:r>
              <a:rPr lang="en-US" sz="1200" dirty="0" smtClean="0"/>
              <a:t> ½ </a:t>
            </a:r>
            <a:r>
              <a:rPr lang="en-US" sz="1200" dirty="0" err="1" smtClean="0"/>
              <a:t>ngoài</a:t>
            </a:r>
            <a:r>
              <a:rPr lang="en-US" sz="1200" dirty="0" smtClean="0"/>
              <a:t>, </a:t>
            </a:r>
            <a:r>
              <a:rPr lang="en-US" sz="1200" dirty="0" err="1" smtClean="0"/>
              <a:t>nửa</a:t>
            </a:r>
            <a:r>
              <a:rPr lang="en-US" sz="1200" dirty="0" smtClean="0"/>
              <a:t> </a:t>
            </a:r>
            <a:r>
              <a:rPr lang="en-US" sz="1200" dirty="0" err="1" smtClean="0"/>
              <a:t>trên</a:t>
            </a:r>
            <a:r>
              <a:rPr lang="en-US" sz="1200" dirty="0" smtClean="0"/>
              <a:t> </a:t>
            </a:r>
            <a:r>
              <a:rPr lang="en-US" sz="1200" dirty="0" err="1" smtClean="0"/>
              <a:t>cẳng</a:t>
            </a:r>
            <a:r>
              <a:rPr lang="en-US" sz="1200" dirty="0" smtClean="0"/>
              <a:t> </a:t>
            </a:r>
            <a:r>
              <a:rPr lang="en-US" sz="1200" dirty="0" err="1" smtClean="0"/>
              <a:t>tay</a:t>
            </a:r>
            <a:r>
              <a:rPr lang="en-US" sz="1200" dirty="0" smtClean="0"/>
              <a:t>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1200" dirty="0" err="1" smtClean="0"/>
              <a:t>Nhánh</a:t>
            </a:r>
            <a:r>
              <a:rPr lang="en-US" sz="1200" dirty="0" smtClean="0"/>
              <a:t> </a:t>
            </a:r>
            <a:r>
              <a:rPr lang="en-US" sz="1200" dirty="0" err="1" smtClean="0"/>
              <a:t>bì</a:t>
            </a:r>
            <a:r>
              <a:rPr lang="en-US" sz="1200" dirty="0" smtClean="0"/>
              <a:t>: </a:t>
            </a:r>
            <a:r>
              <a:rPr lang="en-US" sz="1200" dirty="0" err="1" smtClean="0"/>
              <a:t>cách</a:t>
            </a:r>
            <a:r>
              <a:rPr lang="en-US" sz="1200" dirty="0" smtClean="0"/>
              <a:t> </a:t>
            </a:r>
            <a:r>
              <a:rPr lang="en-US" sz="1200" dirty="0" err="1" smtClean="0"/>
              <a:t>mỏm</a:t>
            </a:r>
            <a:r>
              <a:rPr lang="en-US" sz="1200" dirty="0" smtClean="0"/>
              <a:t> </a:t>
            </a:r>
            <a:r>
              <a:rPr lang="en-US" sz="1200" dirty="0" err="1" smtClean="0"/>
              <a:t>trâm</a:t>
            </a:r>
            <a:r>
              <a:rPr lang="en-US" sz="1200" dirty="0" smtClean="0"/>
              <a:t> quay (MTQ) 7-8cm, </a:t>
            </a:r>
            <a:r>
              <a:rPr lang="en-US" sz="1200" dirty="0" err="1" smtClean="0"/>
              <a:t>chữ</a:t>
            </a:r>
            <a:r>
              <a:rPr lang="en-US" sz="1200" dirty="0" smtClean="0"/>
              <a:t> T, </a:t>
            </a:r>
            <a:r>
              <a:rPr lang="en-US" sz="1200" dirty="0" err="1" smtClean="0"/>
              <a:t>vùng</a:t>
            </a:r>
            <a:r>
              <a:rPr lang="en-US" sz="1200" dirty="0" smtClean="0"/>
              <a:t> </a:t>
            </a:r>
            <a:r>
              <a:rPr lang="en-US" sz="1200" dirty="0" err="1" smtClean="0"/>
              <a:t>cấp</a:t>
            </a:r>
            <a:r>
              <a:rPr lang="en-US" sz="1200" dirty="0" smtClean="0"/>
              <a:t> </a:t>
            </a:r>
            <a:r>
              <a:rPr lang="en-US" sz="1200" dirty="0" err="1" smtClean="0"/>
              <a:t>máu</a:t>
            </a:r>
            <a:r>
              <a:rPr lang="en-US" sz="1200" dirty="0" smtClean="0"/>
              <a:t> </a:t>
            </a:r>
            <a:r>
              <a:rPr lang="en-US" sz="1200" dirty="0" err="1" smtClean="0"/>
              <a:t>khoảng</a:t>
            </a:r>
            <a:r>
              <a:rPr lang="en-US" sz="1200" dirty="0" smtClean="0"/>
              <a:t> 7-</a:t>
            </a:r>
            <a:r>
              <a:rPr lang="en-US" sz="1200" dirty="0" err="1" smtClean="0"/>
              <a:t>8cm</a:t>
            </a:r>
            <a:endParaRPr lang="en-US" sz="12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vách</a:t>
            </a:r>
            <a:r>
              <a:rPr lang="en-US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mỏng</a:t>
            </a:r>
            <a:r>
              <a:rPr lang="en-US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BR </a:t>
            </a:r>
            <a:r>
              <a:rPr lang="en-US" sz="1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FCR</a:t>
            </a:r>
            <a:r>
              <a:rPr lang="en-US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lang="en-US" sz="1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nhánh</a:t>
            </a:r>
            <a:r>
              <a:rPr lang="en-US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hằng</a:t>
            </a:r>
            <a:r>
              <a:rPr lang="en-US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endParaRPr lang="en-US" sz="1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en-US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&lt; 1 mm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1200" dirty="0" err="1" smtClean="0"/>
              <a:t>Nhánh</a:t>
            </a:r>
            <a:r>
              <a:rPr lang="en-US" sz="1200" dirty="0" smtClean="0"/>
              <a:t> </a:t>
            </a:r>
            <a:r>
              <a:rPr lang="en-US" sz="1200" dirty="0" err="1" smtClean="0"/>
              <a:t>dưới</a:t>
            </a:r>
            <a:r>
              <a:rPr lang="en-US" sz="1200" dirty="0" smtClean="0"/>
              <a:t>: 2cm </a:t>
            </a:r>
            <a:r>
              <a:rPr lang="en-US" sz="1200" dirty="0" err="1" smtClean="0"/>
              <a:t>trên</a:t>
            </a:r>
            <a:r>
              <a:rPr lang="en-US" sz="1200" dirty="0" smtClean="0"/>
              <a:t> MTQ, </a:t>
            </a:r>
            <a:r>
              <a:rPr lang="en-US" sz="1200" dirty="0" err="1" smtClean="0"/>
              <a:t>xuyên</a:t>
            </a:r>
            <a:r>
              <a:rPr lang="en-US" sz="1200" dirty="0" smtClean="0"/>
              <a:t> </a:t>
            </a:r>
            <a:r>
              <a:rPr lang="en-US" sz="1200" dirty="0" err="1" smtClean="0"/>
              <a:t>cơ</a:t>
            </a:r>
            <a:r>
              <a:rPr lang="en-US" sz="1200" dirty="0" smtClean="0"/>
              <a:t> </a:t>
            </a:r>
            <a:r>
              <a:rPr lang="en-US" sz="1200" dirty="0" err="1" smtClean="0"/>
              <a:t>sấp</a:t>
            </a:r>
            <a:r>
              <a:rPr lang="en-US" sz="1200" dirty="0" smtClean="0"/>
              <a:t> </a:t>
            </a:r>
            <a:r>
              <a:rPr lang="en-US" sz="1200" dirty="0" err="1" smtClean="0"/>
              <a:t>vuông</a:t>
            </a:r>
            <a:r>
              <a:rPr lang="en-US" sz="1200" dirty="0" smtClean="0"/>
              <a:t>, </a:t>
            </a:r>
            <a:r>
              <a:rPr lang="en-US" sz="1200" dirty="0" err="1" smtClean="0"/>
              <a:t>đi</a:t>
            </a:r>
            <a:r>
              <a:rPr lang="en-US" sz="1200" dirty="0" smtClean="0"/>
              <a:t> </a:t>
            </a:r>
            <a:r>
              <a:rPr lang="en-US" sz="1200" dirty="0" err="1" smtClean="0"/>
              <a:t>vào</a:t>
            </a:r>
            <a:r>
              <a:rPr lang="en-US" sz="1200" dirty="0" smtClean="0"/>
              <a:t> </a:t>
            </a:r>
            <a:r>
              <a:rPr lang="en-US" sz="1200" dirty="0" err="1" smtClean="0"/>
              <a:t>đầu</a:t>
            </a:r>
            <a:r>
              <a:rPr lang="en-US" sz="1200" dirty="0" smtClean="0"/>
              <a:t> </a:t>
            </a:r>
            <a:r>
              <a:rPr lang="en-US" sz="1200" dirty="0" err="1" smtClean="0"/>
              <a:t>xương</a:t>
            </a:r>
            <a:r>
              <a:rPr lang="en-US" sz="1200" dirty="0" smtClean="0"/>
              <a:t> quay. </a:t>
            </a:r>
          </a:p>
          <a:p>
            <a:r>
              <a:rPr lang="en-US" sz="1200" dirty="0" err="1" smtClean="0"/>
              <a:t>Chỉ</a:t>
            </a:r>
            <a:r>
              <a:rPr lang="en-US" sz="1200" dirty="0" smtClean="0"/>
              <a:t> </a:t>
            </a:r>
            <a:r>
              <a:rPr lang="en-US" sz="1200" dirty="0" err="1" smtClean="0"/>
              <a:t>riêng</a:t>
            </a:r>
            <a:r>
              <a:rPr lang="en-US" sz="1200" dirty="0" smtClean="0"/>
              <a:t> </a:t>
            </a:r>
            <a:r>
              <a:rPr lang="en-US" sz="1200" dirty="0" err="1" smtClean="0"/>
              <a:t>những</a:t>
            </a:r>
            <a:r>
              <a:rPr lang="en-US" sz="1200" dirty="0" smtClean="0"/>
              <a:t> </a:t>
            </a:r>
            <a:r>
              <a:rPr lang="en-US" sz="1200" dirty="0" err="1" smtClean="0"/>
              <a:t>nhánh</a:t>
            </a:r>
            <a:r>
              <a:rPr lang="en-US" sz="1200" dirty="0" smtClean="0"/>
              <a:t> </a:t>
            </a:r>
            <a:r>
              <a:rPr lang="en-US" sz="1200" dirty="0" err="1" smtClean="0"/>
              <a:t>xuyên</a:t>
            </a:r>
            <a:r>
              <a:rPr lang="en-US" sz="1200" dirty="0" smtClean="0"/>
              <a:t> ở </a:t>
            </a:r>
            <a:r>
              <a:rPr lang="en-US" sz="1200" dirty="0" err="1" smtClean="0"/>
              <a:t>đoạn</a:t>
            </a:r>
            <a:r>
              <a:rPr lang="en-US" sz="1200" dirty="0" smtClean="0"/>
              <a:t> </a:t>
            </a:r>
            <a:r>
              <a:rPr lang="en-US" sz="1200" dirty="0" err="1" smtClean="0"/>
              <a:t>xa</a:t>
            </a:r>
            <a:r>
              <a:rPr lang="en-US" sz="1200" dirty="0" smtClean="0"/>
              <a:t> ĐM quay ( 10 cm </a:t>
            </a:r>
            <a:r>
              <a:rPr lang="en-US" sz="1200" dirty="0" err="1" smtClean="0"/>
              <a:t>trên</a:t>
            </a:r>
            <a:r>
              <a:rPr lang="en-US" sz="1200" dirty="0" smtClean="0"/>
              <a:t> MTQ) </a:t>
            </a:r>
            <a:r>
              <a:rPr lang="en-US" sz="1200" dirty="0" err="1" smtClean="0"/>
              <a:t>đủ</a:t>
            </a:r>
            <a:r>
              <a:rPr lang="en-US" sz="1200" dirty="0" smtClean="0"/>
              <a:t> </a:t>
            </a:r>
            <a:r>
              <a:rPr lang="en-US" sz="1200" dirty="0" err="1" smtClean="0"/>
              <a:t>cấp</a:t>
            </a:r>
            <a:r>
              <a:rPr lang="en-US" sz="1200" dirty="0" smtClean="0"/>
              <a:t> </a:t>
            </a:r>
            <a:r>
              <a:rPr lang="en-US" sz="1200" dirty="0" err="1" smtClean="0"/>
              <a:t>máu</a:t>
            </a:r>
            <a:r>
              <a:rPr lang="en-US" sz="1200" dirty="0" smtClean="0"/>
              <a:t> </a:t>
            </a:r>
            <a:r>
              <a:rPr lang="en-US" sz="1200" dirty="0" err="1" smtClean="0"/>
              <a:t>cho</a:t>
            </a:r>
            <a:r>
              <a:rPr lang="en-US" sz="1200" dirty="0" smtClean="0"/>
              <a:t> </a:t>
            </a:r>
            <a:r>
              <a:rPr lang="en-US" sz="1200" dirty="0" err="1" smtClean="0"/>
              <a:t>toàn</a:t>
            </a:r>
            <a:r>
              <a:rPr lang="en-US" sz="1200" dirty="0" smtClean="0"/>
              <a:t> </a:t>
            </a:r>
            <a:r>
              <a:rPr lang="en-US" sz="1200" dirty="0" err="1" smtClean="0"/>
              <a:t>bộ</a:t>
            </a:r>
            <a:r>
              <a:rPr lang="en-US" sz="1200" dirty="0" smtClean="0"/>
              <a:t> </a:t>
            </a:r>
            <a:r>
              <a:rPr lang="en-US" sz="1200" dirty="0" err="1" smtClean="0"/>
              <a:t>vạt</a:t>
            </a:r>
            <a:r>
              <a:rPr lang="en-US" sz="1200" dirty="0" smtClean="0"/>
              <a:t> </a:t>
            </a:r>
            <a:r>
              <a:rPr lang="en-US" sz="1200" dirty="0" err="1" smtClean="0"/>
              <a:t>cẳng</a:t>
            </a:r>
            <a:r>
              <a:rPr lang="en-US" sz="1200" dirty="0" smtClean="0"/>
              <a:t> </a:t>
            </a:r>
            <a:r>
              <a:rPr lang="en-US" sz="1200" dirty="0" err="1" smtClean="0"/>
              <a:t>tay</a:t>
            </a:r>
            <a:r>
              <a:rPr lang="en-US" sz="1200" dirty="0" smtClean="0"/>
              <a:t> quay.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BC753-D4E7-401B-B58B-77C1A7DA76C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7791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err="1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Vạt</a:t>
            </a:r>
            <a:r>
              <a:rPr lang="en-US" sz="1200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BCTN</a:t>
            </a:r>
            <a:endParaRPr lang="en-US" sz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dirty="0" err="1" smtClean="0"/>
              <a:t>Nhánh</a:t>
            </a:r>
            <a:r>
              <a:rPr lang="en-US" sz="1200" dirty="0" smtClean="0"/>
              <a:t> </a:t>
            </a:r>
            <a:r>
              <a:rPr lang="en-US" sz="1200" dirty="0" err="1" smtClean="0"/>
              <a:t>bì</a:t>
            </a:r>
            <a:r>
              <a:rPr lang="en-US" sz="1200" dirty="0" smtClean="0"/>
              <a:t> </a:t>
            </a:r>
            <a:r>
              <a:rPr lang="en-US" sz="1200" dirty="0" err="1" smtClean="0"/>
              <a:t>gân</a:t>
            </a:r>
            <a:r>
              <a:rPr lang="en-US" sz="1200" dirty="0" smtClean="0"/>
              <a:t> hay </a:t>
            </a:r>
            <a:r>
              <a:rPr lang="en-US" sz="1200" dirty="0" err="1" smtClean="0"/>
              <a:t>nhánh</a:t>
            </a:r>
            <a:r>
              <a:rPr lang="en-US" sz="1200" dirty="0" smtClean="0"/>
              <a:t> Cormac: </a:t>
            </a:r>
            <a:r>
              <a:rPr lang="en-US" sz="1200" dirty="0" err="1" smtClean="0"/>
              <a:t>gần</a:t>
            </a:r>
            <a:r>
              <a:rPr lang="en-US" sz="1200" dirty="0" smtClean="0"/>
              <a:t> </a:t>
            </a:r>
            <a:r>
              <a:rPr lang="en-US" sz="1200" dirty="0" err="1" smtClean="0"/>
              <a:t>nguyên</a:t>
            </a:r>
            <a:r>
              <a:rPr lang="en-US" sz="1200" dirty="0" smtClean="0"/>
              <a:t> </a:t>
            </a:r>
            <a:r>
              <a:rPr lang="en-US" sz="1200" dirty="0" err="1" smtClean="0"/>
              <a:t>ủy</a:t>
            </a:r>
            <a:r>
              <a:rPr lang="en-US" sz="1200" dirty="0" smtClean="0"/>
              <a:t>, </a:t>
            </a:r>
            <a:r>
              <a:rPr lang="en-US" sz="1200" dirty="0" err="1" smtClean="0"/>
              <a:t>cấp</a:t>
            </a:r>
            <a:r>
              <a:rPr lang="en-US" sz="1200" dirty="0" smtClean="0"/>
              <a:t> ½ </a:t>
            </a:r>
            <a:r>
              <a:rPr lang="en-US" sz="1200" dirty="0" err="1" smtClean="0"/>
              <a:t>ngoài</a:t>
            </a:r>
            <a:r>
              <a:rPr lang="en-US" sz="1200" dirty="0" smtClean="0"/>
              <a:t>, </a:t>
            </a:r>
            <a:r>
              <a:rPr lang="en-US" sz="1200" dirty="0" err="1" smtClean="0"/>
              <a:t>nửa</a:t>
            </a:r>
            <a:r>
              <a:rPr lang="en-US" sz="1200" dirty="0" smtClean="0"/>
              <a:t> </a:t>
            </a:r>
            <a:r>
              <a:rPr lang="en-US" sz="1200" dirty="0" err="1" smtClean="0"/>
              <a:t>trên</a:t>
            </a:r>
            <a:r>
              <a:rPr lang="en-US" sz="1200" dirty="0" smtClean="0"/>
              <a:t> </a:t>
            </a:r>
            <a:r>
              <a:rPr lang="en-US" sz="1200" dirty="0" err="1" smtClean="0"/>
              <a:t>cẳng</a:t>
            </a:r>
            <a:r>
              <a:rPr lang="en-US" sz="1200" dirty="0" smtClean="0"/>
              <a:t> </a:t>
            </a:r>
            <a:r>
              <a:rPr lang="en-US" sz="1200" dirty="0" err="1" smtClean="0"/>
              <a:t>tay</a:t>
            </a:r>
            <a:r>
              <a:rPr lang="en-US" sz="1200" dirty="0" smtClean="0"/>
              <a:t>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1200" dirty="0" err="1" smtClean="0"/>
              <a:t>Nhánh</a:t>
            </a:r>
            <a:r>
              <a:rPr lang="en-US" sz="1200" dirty="0" smtClean="0"/>
              <a:t> </a:t>
            </a:r>
            <a:r>
              <a:rPr lang="en-US" sz="1200" dirty="0" err="1" smtClean="0"/>
              <a:t>bì</a:t>
            </a:r>
            <a:r>
              <a:rPr lang="en-US" sz="1200" dirty="0" smtClean="0"/>
              <a:t>: </a:t>
            </a:r>
            <a:r>
              <a:rPr lang="en-US" sz="1200" dirty="0" err="1" smtClean="0"/>
              <a:t>cách</a:t>
            </a:r>
            <a:r>
              <a:rPr lang="en-US" sz="1200" dirty="0" smtClean="0"/>
              <a:t> </a:t>
            </a:r>
            <a:r>
              <a:rPr lang="en-US" sz="1200" dirty="0" err="1" smtClean="0"/>
              <a:t>mỏm</a:t>
            </a:r>
            <a:r>
              <a:rPr lang="en-US" sz="1200" dirty="0" smtClean="0"/>
              <a:t> </a:t>
            </a:r>
            <a:r>
              <a:rPr lang="en-US" sz="1200" dirty="0" err="1" smtClean="0"/>
              <a:t>trâm</a:t>
            </a:r>
            <a:r>
              <a:rPr lang="en-US" sz="1200" dirty="0" smtClean="0"/>
              <a:t> quay (MTQ) 7-8cm, </a:t>
            </a:r>
            <a:r>
              <a:rPr lang="en-US" sz="1200" dirty="0" err="1" smtClean="0"/>
              <a:t>chữ</a:t>
            </a:r>
            <a:r>
              <a:rPr lang="en-US" sz="1200" dirty="0" smtClean="0"/>
              <a:t> T, </a:t>
            </a:r>
            <a:r>
              <a:rPr lang="en-US" sz="1200" dirty="0" err="1" smtClean="0"/>
              <a:t>vùng</a:t>
            </a:r>
            <a:r>
              <a:rPr lang="en-US" sz="1200" dirty="0" smtClean="0"/>
              <a:t> </a:t>
            </a:r>
            <a:r>
              <a:rPr lang="en-US" sz="1200" dirty="0" err="1" smtClean="0"/>
              <a:t>cấp</a:t>
            </a:r>
            <a:r>
              <a:rPr lang="en-US" sz="1200" dirty="0" smtClean="0"/>
              <a:t> </a:t>
            </a:r>
            <a:r>
              <a:rPr lang="en-US" sz="1200" dirty="0" err="1" smtClean="0"/>
              <a:t>máu</a:t>
            </a:r>
            <a:r>
              <a:rPr lang="en-US" sz="1200" dirty="0" smtClean="0"/>
              <a:t> </a:t>
            </a:r>
            <a:r>
              <a:rPr lang="en-US" sz="1200" dirty="0" err="1" smtClean="0"/>
              <a:t>khoảng</a:t>
            </a:r>
            <a:r>
              <a:rPr lang="en-US" sz="1200" dirty="0" smtClean="0"/>
              <a:t> 7-</a:t>
            </a:r>
            <a:r>
              <a:rPr lang="en-US" sz="1200" dirty="0" err="1" smtClean="0"/>
              <a:t>8cm</a:t>
            </a:r>
            <a:endParaRPr lang="en-US" sz="12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vách</a:t>
            </a:r>
            <a:r>
              <a:rPr lang="en-US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mỏng</a:t>
            </a:r>
            <a:r>
              <a:rPr lang="en-US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BR </a:t>
            </a:r>
            <a:r>
              <a:rPr lang="en-US" sz="1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FCR</a:t>
            </a:r>
            <a:r>
              <a:rPr lang="en-US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lang="en-US" sz="1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nhánh</a:t>
            </a:r>
            <a:r>
              <a:rPr lang="en-US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hằng</a:t>
            </a:r>
            <a:r>
              <a:rPr lang="en-US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endParaRPr lang="en-US" sz="1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en-US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&lt; 1 mm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1200" dirty="0" err="1" smtClean="0"/>
              <a:t>Nhánh</a:t>
            </a:r>
            <a:r>
              <a:rPr lang="en-US" sz="1200" dirty="0" smtClean="0"/>
              <a:t> </a:t>
            </a:r>
            <a:r>
              <a:rPr lang="en-US" sz="1200" dirty="0" err="1" smtClean="0"/>
              <a:t>dưới</a:t>
            </a:r>
            <a:r>
              <a:rPr lang="en-US" sz="1200" dirty="0" smtClean="0"/>
              <a:t>: 2cm </a:t>
            </a:r>
            <a:r>
              <a:rPr lang="en-US" sz="1200" dirty="0" err="1" smtClean="0"/>
              <a:t>trên</a:t>
            </a:r>
            <a:r>
              <a:rPr lang="en-US" sz="1200" dirty="0" smtClean="0"/>
              <a:t> MTQ, </a:t>
            </a:r>
            <a:r>
              <a:rPr lang="en-US" sz="1200" dirty="0" err="1" smtClean="0"/>
              <a:t>xuyên</a:t>
            </a:r>
            <a:r>
              <a:rPr lang="en-US" sz="1200" dirty="0" smtClean="0"/>
              <a:t> </a:t>
            </a:r>
            <a:r>
              <a:rPr lang="en-US" sz="1200" dirty="0" err="1" smtClean="0"/>
              <a:t>cơ</a:t>
            </a:r>
            <a:r>
              <a:rPr lang="en-US" sz="1200" dirty="0" smtClean="0"/>
              <a:t> </a:t>
            </a:r>
            <a:r>
              <a:rPr lang="en-US" sz="1200" dirty="0" err="1" smtClean="0"/>
              <a:t>sấp</a:t>
            </a:r>
            <a:r>
              <a:rPr lang="en-US" sz="1200" dirty="0" smtClean="0"/>
              <a:t> </a:t>
            </a:r>
            <a:r>
              <a:rPr lang="en-US" sz="1200" dirty="0" err="1" smtClean="0"/>
              <a:t>vuông</a:t>
            </a:r>
            <a:r>
              <a:rPr lang="en-US" sz="1200" dirty="0" smtClean="0"/>
              <a:t>, </a:t>
            </a:r>
            <a:r>
              <a:rPr lang="en-US" sz="1200" dirty="0" err="1" smtClean="0"/>
              <a:t>đi</a:t>
            </a:r>
            <a:r>
              <a:rPr lang="en-US" sz="1200" dirty="0" smtClean="0"/>
              <a:t> </a:t>
            </a:r>
            <a:r>
              <a:rPr lang="en-US" sz="1200" dirty="0" err="1" smtClean="0"/>
              <a:t>vào</a:t>
            </a:r>
            <a:r>
              <a:rPr lang="en-US" sz="1200" dirty="0" smtClean="0"/>
              <a:t> </a:t>
            </a:r>
            <a:r>
              <a:rPr lang="en-US" sz="1200" dirty="0" err="1" smtClean="0"/>
              <a:t>đầu</a:t>
            </a:r>
            <a:r>
              <a:rPr lang="en-US" sz="1200" dirty="0" smtClean="0"/>
              <a:t> </a:t>
            </a:r>
            <a:r>
              <a:rPr lang="en-US" sz="1200" dirty="0" err="1" smtClean="0"/>
              <a:t>xương</a:t>
            </a:r>
            <a:r>
              <a:rPr lang="en-US" sz="1200" dirty="0" smtClean="0"/>
              <a:t> quay. </a:t>
            </a:r>
          </a:p>
          <a:p>
            <a:r>
              <a:rPr lang="en-US" sz="1200" dirty="0" err="1" smtClean="0"/>
              <a:t>Chỉ</a:t>
            </a:r>
            <a:r>
              <a:rPr lang="en-US" sz="1200" dirty="0" smtClean="0"/>
              <a:t> </a:t>
            </a:r>
            <a:r>
              <a:rPr lang="en-US" sz="1200" dirty="0" err="1" smtClean="0"/>
              <a:t>riêng</a:t>
            </a:r>
            <a:r>
              <a:rPr lang="en-US" sz="1200" dirty="0" smtClean="0"/>
              <a:t> </a:t>
            </a:r>
            <a:r>
              <a:rPr lang="en-US" sz="1200" dirty="0" err="1" smtClean="0"/>
              <a:t>những</a:t>
            </a:r>
            <a:r>
              <a:rPr lang="en-US" sz="1200" dirty="0" smtClean="0"/>
              <a:t> </a:t>
            </a:r>
            <a:r>
              <a:rPr lang="en-US" sz="1200" dirty="0" err="1" smtClean="0"/>
              <a:t>nhánh</a:t>
            </a:r>
            <a:r>
              <a:rPr lang="en-US" sz="1200" dirty="0" smtClean="0"/>
              <a:t> </a:t>
            </a:r>
            <a:r>
              <a:rPr lang="en-US" sz="1200" dirty="0" err="1" smtClean="0"/>
              <a:t>xuyên</a:t>
            </a:r>
            <a:r>
              <a:rPr lang="en-US" sz="1200" dirty="0" smtClean="0"/>
              <a:t> ở </a:t>
            </a:r>
            <a:r>
              <a:rPr lang="en-US" sz="1200" dirty="0" err="1" smtClean="0"/>
              <a:t>đoạn</a:t>
            </a:r>
            <a:r>
              <a:rPr lang="en-US" sz="1200" dirty="0" smtClean="0"/>
              <a:t> </a:t>
            </a:r>
            <a:r>
              <a:rPr lang="en-US" sz="1200" dirty="0" err="1" smtClean="0"/>
              <a:t>xa</a:t>
            </a:r>
            <a:r>
              <a:rPr lang="en-US" sz="1200" dirty="0" smtClean="0"/>
              <a:t> ĐM quay ( 10 cm </a:t>
            </a:r>
            <a:r>
              <a:rPr lang="en-US" sz="1200" dirty="0" err="1" smtClean="0"/>
              <a:t>trên</a:t>
            </a:r>
            <a:r>
              <a:rPr lang="en-US" sz="1200" dirty="0" smtClean="0"/>
              <a:t> MTQ) </a:t>
            </a:r>
            <a:r>
              <a:rPr lang="en-US" sz="1200" dirty="0" err="1" smtClean="0"/>
              <a:t>đủ</a:t>
            </a:r>
            <a:r>
              <a:rPr lang="en-US" sz="1200" dirty="0" smtClean="0"/>
              <a:t> </a:t>
            </a:r>
            <a:r>
              <a:rPr lang="en-US" sz="1200" dirty="0" err="1" smtClean="0"/>
              <a:t>cấp</a:t>
            </a:r>
            <a:r>
              <a:rPr lang="en-US" sz="1200" dirty="0" smtClean="0"/>
              <a:t> </a:t>
            </a:r>
            <a:r>
              <a:rPr lang="en-US" sz="1200" dirty="0" err="1" smtClean="0"/>
              <a:t>máu</a:t>
            </a:r>
            <a:r>
              <a:rPr lang="en-US" sz="1200" dirty="0" smtClean="0"/>
              <a:t> </a:t>
            </a:r>
            <a:r>
              <a:rPr lang="en-US" sz="1200" dirty="0" err="1" smtClean="0"/>
              <a:t>cho</a:t>
            </a:r>
            <a:r>
              <a:rPr lang="en-US" sz="1200" dirty="0" smtClean="0"/>
              <a:t> </a:t>
            </a:r>
            <a:r>
              <a:rPr lang="en-US" sz="1200" dirty="0" err="1" smtClean="0"/>
              <a:t>toàn</a:t>
            </a:r>
            <a:r>
              <a:rPr lang="en-US" sz="1200" dirty="0" smtClean="0"/>
              <a:t> </a:t>
            </a:r>
            <a:r>
              <a:rPr lang="en-US" sz="1200" dirty="0" err="1" smtClean="0"/>
              <a:t>bộ</a:t>
            </a:r>
            <a:r>
              <a:rPr lang="en-US" sz="1200" dirty="0" smtClean="0"/>
              <a:t> </a:t>
            </a:r>
            <a:r>
              <a:rPr lang="en-US" sz="1200" dirty="0" err="1" smtClean="0"/>
              <a:t>vạt</a:t>
            </a:r>
            <a:r>
              <a:rPr lang="en-US" sz="1200" dirty="0" smtClean="0"/>
              <a:t> </a:t>
            </a:r>
            <a:r>
              <a:rPr lang="en-US" sz="1200" dirty="0" err="1" smtClean="0"/>
              <a:t>cẳng</a:t>
            </a:r>
            <a:r>
              <a:rPr lang="en-US" sz="1200" dirty="0" smtClean="0"/>
              <a:t> </a:t>
            </a:r>
            <a:r>
              <a:rPr lang="en-US" sz="1200" dirty="0" err="1" smtClean="0"/>
              <a:t>tay</a:t>
            </a:r>
            <a:r>
              <a:rPr lang="en-US" sz="1200" dirty="0" smtClean="0"/>
              <a:t> quay.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BC753-D4E7-401B-B58B-77C1A7DA76C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9786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BC753-D4E7-401B-B58B-77C1A7DA76C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0212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BC753-D4E7-401B-B58B-77C1A7DA76C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9429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Nếp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Nếp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khuỷu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BC753-D4E7-401B-B58B-77C1A7DA76C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4418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Nếp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Nếp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khuỷu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BC753-D4E7-401B-B58B-77C1A7DA76C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098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&lt; </a:t>
            </a:r>
            <a:r>
              <a:rPr lang="en-US" dirty="0" err="1" smtClean="0"/>
              <a:t>1mm</a:t>
            </a:r>
            <a:endParaRPr lang="en-US" dirty="0" smtClean="0"/>
          </a:p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&lt;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1mm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ủy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ĐM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quay</a:t>
            </a:r>
          </a:p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Tiengo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Gardet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&lt;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2cm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MTQ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2cm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MTQ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BC753-D4E7-401B-B58B-77C1A7DA76C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9699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2E5301-D9DC-4BE4-A1B8-B7D619290FCD}" type="datetime1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717DC7-87E9-4A2B-8A60-011AF712A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0685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C77182-A657-4952-8EBC-D63EA92C8B17}" type="datetime1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717DC7-87E9-4A2B-8A60-011AF712A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9727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10BF08-2351-43E4-9AA1-27EB22E6D436}" type="datetime1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717DC7-87E9-4A2B-8A60-011AF712A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950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online image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062EE6-47BC-4501-9146-2E4B524DC6B6}" type="datetime1">
              <a:rPr lang="en-US" smtClean="0"/>
              <a:pPr/>
              <a:t>3/31/2017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717DC7-87E9-4A2B-8A60-011AF712A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846272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062EE6-47BC-4501-9146-2E4B524DC6B6}" type="datetime1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717DC7-87E9-4A2B-8A60-011AF712A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729637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062EE6-47BC-4501-9146-2E4B524DC6B6}" type="datetime1">
              <a:rPr lang="en-US" smtClean="0"/>
              <a:pPr/>
              <a:t>3/31/2017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717DC7-87E9-4A2B-8A60-011AF712A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130540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6D56F4-9513-44D4-9F14-8BA860E4DBA6}" type="datetime1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717DC7-87E9-4A2B-8A60-011AF712A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9312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B318D4-210E-4354-9B0C-65C8C27261EE}" type="datetime1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717DC7-87E9-4A2B-8A60-011AF712A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2829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C4A350-61A3-4D67-AB0C-62E0FD6CD81C}" type="datetime1">
              <a:rPr lang="en-US" smtClean="0"/>
              <a:pPr/>
              <a:t>3/31/2017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717DC7-87E9-4A2B-8A60-011AF712A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1343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798C8E-2A8F-4D02-960A-917471C0FB1B}" type="datetime1">
              <a:rPr lang="en-US" smtClean="0"/>
              <a:pPr/>
              <a:t>3/31/2017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717DC7-87E9-4A2B-8A60-011AF712A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5902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29B345-4261-4FBD-8BDE-D8C850DEC212}" type="datetime1">
              <a:rPr lang="en-US" smtClean="0"/>
              <a:pPr/>
              <a:t>3/31/2017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717DC7-87E9-4A2B-8A60-011AF712A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6912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6D499D-FD0E-4719-8113-E7781E51B806}" type="datetime1">
              <a:rPr lang="en-US" smtClean="0"/>
              <a:pPr/>
              <a:t>3/31/2017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717DC7-87E9-4A2B-8A60-011AF712A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7436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1BF87-827B-49EB-A76C-39FE941530D6}" type="datetime1">
              <a:rPr lang="en-US" smtClean="0"/>
              <a:pPr/>
              <a:t>3/31/2017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717DC7-87E9-4A2B-8A60-011AF712A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7434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DE9FA9-B137-49EF-8724-27267265B72F}" type="datetime1">
              <a:rPr lang="en-US" smtClean="0"/>
              <a:pPr/>
              <a:t>3/31/2017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717DC7-87E9-4A2B-8A60-011AF712A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8141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" charset="0"/>
                <a:ea typeface="ＭＳ Ｐゴシック" pitchFamily="-109" charset="-128"/>
              </a:defRPr>
            </a:lvl1pPr>
          </a:lstStyle>
          <a:p>
            <a:fld id="{A0062EE6-47BC-4501-9146-2E4B524DC6B6}" type="datetime1">
              <a:rPr lang="en-US" smtClean="0"/>
              <a:pPr/>
              <a:t>3/31/2017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" charset="0"/>
                <a:ea typeface="ＭＳ Ｐゴシック" pitchFamily="-109" charset="-128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B717DC7-87E9-4A2B-8A60-011AF712A2C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943326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uoitreyduoc.com/web/upload/hinhanh/logoofhochiminhcitymedicineandpharmacyuniversity_145604544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7450" y="297421"/>
            <a:ext cx="6999521" cy="6560579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reflection stA="0" endPos="65000" dist="381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0" y="2333402"/>
            <a:ext cx="9143999" cy="16195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VẠT</a:t>
            </a:r>
            <a:r>
              <a:rPr lang="en-US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</a:t>
            </a:r>
            <a:r>
              <a:rPr lang="en-US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CẲNG</a:t>
            </a:r>
            <a:r>
              <a:rPr lang="en-US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NGOÀI</a:t>
            </a:r>
            <a:r>
              <a:rPr lang="en-US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3200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</a:t>
            </a:r>
            <a:r>
              <a:rPr lang="en-US" sz="3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PHỦ</a:t>
            </a:r>
            <a:r>
              <a:rPr lang="en-US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KHUYẾT</a:t>
            </a:r>
            <a:r>
              <a:rPr lang="en-US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HỔNG</a:t>
            </a:r>
            <a:endParaRPr lang="en-US" sz="3200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 MỀM CỔ BÀN </a:t>
            </a:r>
            <a:r>
              <a:rPr lang="en-US" sz="3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endParaRPr lang="en-US" sz="32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31920" y="4934241"/>
            <a:ext cx="49435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ÂN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VŨ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6345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2221">
        <p:fade/>
      </p:transition>
    </mc:Choice>
    <mc:Fallback>
      <p:transition spd="med" advTm="22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45455" y="1837475"/>
            <a:ext cx="3539490" cy="4669311"/>
            <a:chOff x="2967486" y="43132"/>
            <a:chExt cx="2544793" cy="3278505"/>
          </a:xfrm>
        </p:grpSpPr>
        <p:pic>
          <p:nvPicPr>
            <p:cNvPr id="15" name="Picture 14" descr="D:\Luan Van Noi Tru\LUAN VAN DANG VIET\NGAY THI GAN KE\hinh luan van\DSC_0233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487" y="43132"/>
              <a:ext cx="2509520" cy="32785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 Box 194"/>
            <p:cNvSpPr txBox="1"/>
            <p:nvPr/>
          </p:nvSpPr>
          <p:spPr>
            <a:xfrm>
              <a:off x="2967486" y="1173192"/>
              <a:ext cx="905774" cy="32780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Phía quay</a:t>
              </a:r>
            </a:p>
          </p:txBody>
        </p:sp>
        <p:sp>
          <p:nvSpPr>
            <p:cNvPr id="5" name="Text Box 195"/>
            <p:cNvSpPr txBox="1"/>
            <p:nvPr/>
          </p:nvSpPr>
          <p:spPr>
            <a:xfrm>
              <a:off x="4606505" y="120770"/>
              <a:ext cx="905774" cy="32780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Phía</a:t>
              </a:r>
              <a:r>
                <a: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trụ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" name="Text Box 196"/>
            <p:cNvSpPr txBox="1"/>
            <p:nvPr/>
          </p:nvSpPr>
          <p:spPr>
            <a:xfrm>
              <a:off x="3286664" y="1759788"/>
              <a:ext cx="810883" cy="32780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TM Đầu</a:t>
              </a:r>
            </a:p>
          </p:txBody>
        </p:sp>
        <p:sp>
          <p:nvSpPr>
            <p:cNvPr id="7" name="Text Box 197"/>
            <p:cNvSpPr txBox="1"/>
            <p:nvPr/>
          </p:nvSpPr>
          <p:spPr>
            <a:xfrm>
              <a:off x="4494362" y="1380226"/>
              <a:ext cx="905774" cy="32780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TKBCTN</a:t>
              </a:r>
            </a:p>
          </p:txBody>
        </p:sp>
        <p:sp>
          <p:nvSpPr>
            <p:cNvPr id="8" name="Text Box 198"/>
            <p:cNvSpPr txBox="1"/>
            <p:nvPr/>
          </p:nvSpPr>
          <p:spPr>
            <a:xfrm>
              <a:off x="4433977" y="2260121"/>
              <a:ext cx="965895" cy="47445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Trục mạch quay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4278701" y="1578634"/>
              <a:ext cx="327804" cy="3364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4382218" y="2484407"/>
              <a:ext cx="224287" cy="1116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795622" y="2001328"/>
              <a:ext cx="233057" cy="2587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0" y="1287380"/>
            <a:ext cx="7315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cuống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vạt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D:\Luan Van Noi Tru\LUAN VAN DANG VIET\NGAY THI GAN KE\hinh luan van\DSC_017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23" y="2332743"/>
            <a:ext cx="5425673" cy="2818094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19" name="Oval 18"/>
          <p:cNvSpPr/>
          <p:nvPr/>
        </p:nvSpPr>
        <p:spPr>
          <a:xfrm>
            <a:off x="637471" y="2928832"/>
            <a:ext cx="2345208" cy="1184101"/>
          </a:xfrm>
          <a:prstGeom prst="ellipse">
            <a:avLst/>
          </a:prstGeom>
          <a:solidFill>
            <a:srgbClr val="FF0000">
              <a:alpha val="39000"/>
            </a:srgb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953584" y="3216940"/>
            <a:ext cx="1547446" cy="607886"/>
          </a:xfrm>
          <a:prstGeom prst="rect">
            <a:avLst/>
          </a:prstGeom>
          <a:solidFill>
            <a:srgbClr val="FFFF00">
              <a:alpha val="60000"/>
            </a:srgbClr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305744" y="2230401"/>
            <a:ext cx="1886932" cy="2489506"/>
          </a:xfrm>
          <a:prstGeom prst="ellipse">
            <a:avLst/>
          </a:prstGeom>
          <a:solidFill>
            <a:srgbClr val="FF0000">
              <a:alpha val="37000"/>
            </a:srgb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921140" y="4596184"/>
            <a:ext cx="677671" cy="1551876"/>
          </a:xfrm>
          <a:prstGeom prst="rect">
            <a:avLst/>
          </a:prstGeom>
          <a:solidFill>
            <a:srgbClr val="FFFF00">
              <a:alpha val="35000"/>
            </a:srgbClr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4601814" y="3333750"/>
            <a:ext cx="11605" cy="4080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581608" y="3712294"/>
            <a:ext cx="5393" cy="2629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639996" y="3304058"/>
            <a:ext cx="43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T2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30667" y="3701536"/>
            <a:ext cx="43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T1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3444578" y="3483340"/>
            <a:ext cx="205984" cy="188434"/>
          </a:xfrm>
          <a:prstGeom prst="upArrow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451615" y="3753473"/>
            <a:ext cx="205985" cy="188859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6921141" y="6310660"/>
            <a:ext cx="664020" cy="52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071283" y="6260793"/>
            <a:ext cx="43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T2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8086" y="116344"/>
            <a:ext cx="7629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09429" y="1053402"/>
            <a:ext cx="3977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NTB</a:t>
            </a:r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ÂN</a:t>
            </a:r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(2015)</a:t>
            </a:r>
            <a:endParaRPr lang="en-US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52896" y="5523710"/>
            <a:ext cx="30803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NTB</a:t>
            </a:r>
            <a:r>
              <a:rPr lang="en-US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Ân</a:t>
            </a:r>
            <a:r>
              <a:rPr lang="en-US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en-US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Pivot point: 4-</a:t>
            </a:r>
            <a:r>
              <a:rPr lang="en-US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6cm</a:t>
            </a:r>
            <a:r>
              <a:rPr lang="en-US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MTQ</a:t>
            </a:r>
            <a:endParaRPr lang="en-US" sz="20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Bề</a:t>
            </a:r>
            <a:r>
              <a:rPr lang="en-US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rộng</a:t>
            </a:r>
            <a:r>
              <a:rPr lang="en-US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cuốn</a:t>
            </a:r>
            <a:r>
              <a:rPr lang="en-US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3,5 cm</a:t>
            </a:r>
            <a:endParaRPr lang="en-US" sz="2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853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5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00017 -0.0446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4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5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0231 L -0.00122 0.0562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6" grpId="0" animBg="1"/>
      <p:bldP spid="37" grpId="0" animBg="1"/>
      <p:bldP spid="38" grpId="0" animBg="1"/>
      <p:bldP spid="42" grpId="0"/>
      <p:bldP spid="43" grpId="0"/>
      <p:bldP spid="3" grpId="0" animBg="1"/>
      <p:bldP spid="12" grpId="0" animBg="1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949" y="327862"/>
            <a:ext cx="8525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endParaRPr lang="en-US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2314575"/>
            <a:ext cx="1614487" cy="1100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06399" y="1588860"/>
            <a:ext cx="8636000" cy="452431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nghiên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cứu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dirty="0" err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áo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cáo</a:t>
            </a:r>
            <a:r>
              <a:rPr lang="en-US" sz="2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2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loạt</a:t>
            </a:r>
            <a:r>
              <a:rPr lang="en-US" sz="2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</a:t>
            </a:r>
            <a:r>
              <a:rPr lang="en-US" sz="2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cứu</a:t>
            </a:r>
            <a:r>
              <a:rPr lang="en-US" sz="2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2400" dirty="0" smtClean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nghiên</a:t>
            </a: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cứu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BN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mất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da,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mềm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vùng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bàn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tiểu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chuẩn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Mất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2400" dirty="0" err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vùng</a:t>
            </a:r>
            <a:r>
              <a:rPr lang="en-US" sz="2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</a:t>
            </a:r>
            <a:r>
              <a:rPr lang="en-US" sz="2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bàn</a:t>
            </a:r>
            <a:r>
              <a:rPr lang="en-US" sz="2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2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lộ</a:t>
            </a:r>
            <a:r>
              <a:rPr lang="en-US" sz="2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gân</a:t>
            </a:r>
            <a:r>
              <a:rPr lang="en-US" sz="2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xương</a:t>
            </a:r>
            <a:r>
              <a:rPr lang="en-US" sz="2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tái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gân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xương</a:t>
            </a:r>
            <a:endParaRPr lang="en-US" sz="2400" dirty="0" smtClean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nhiễm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nơi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vạt</a:t>
            </a:r>
            <a:endParaRPr lang="en-US" sz="2400" dirty="0" smtClean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cứu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</a:t>
            </a:r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BN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Khoa</a:t>
            </a:r>
            <a:r>
              <a:rPr lang="en-US" sz="2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 </a:t>
            </a:r>
            <a:r>
              <a:rPr lang="en-US" sz="2400" dirty="0" err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phẫu</a:t>
            </a:r>
            <a:r>
              <a:rPr lang="en-US" sz="2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2400" dirty="0" err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2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2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9/2015 </a:t>
            </a:r>
            <a:r>
              <a:rPr lang="en-US" sz="2400" dirty="0" err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2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2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3/2016</a:t>
            </a:r>
            <a:endParaRPr lang="en-US" sz="24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4320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0961" y="331455"/>
            <a:ext cx="7629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4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endParaRPr lang="en-US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9734" y="1248275"/>
            <a:ext cx="41959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endParaRPr lang="en-US" sz="32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34" y="1850969"/>
            <a:ext cx="4867106" cy="2376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5722" y="4018908"/>
            <a:ext cx="4618277" cy="270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5833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0961" y="331455"/>
            <a:ext cx="7629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4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endParaRPr lang="en-US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9734" y="1248275"/>
            <a:ext cx="41959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endParaRPr lang="en-US" sz="32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33" y="1930400"/>
            <a:ext cx="3954859" cy="2280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1142" y="1930400"/>
            <a:ext cx="4662635" cy="2255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5514" y="4210864"/>
            <a:ext cx="4920417" cy="242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3730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0961" y="331455"/>
            <a:ext cx="7629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0961" y="1320801"/>
            <a:ext cx="7954068" cy="5123542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BN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Nam: 6,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Nữ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2,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tuổi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35,6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TNLĐ</a:t>
            </a:r>
            <a:r>
              <a:rPr lang="en-US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6/8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TNGT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2/8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thương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phủ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bờ</a:t>
            </a:r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quay ( </a:t>
            </a:r>
            <a:r>
              <a:rPr lang="en-US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3),  </a:t>
            </a:r>
            <a:r>
              <a:rPr lang="en-US" sz="2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 </a:t>
            </a:r>
            <a:r>
              <a:rPr lang="en-US" sz="2400" dirty="0" err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2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 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en-US" sz="2400" dirty="0" err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lòng</a:t>
            </a:r>
            <a:r>
              <a:rPr lang="en-US" sz="2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bàn</a:t>
            </a:r>
            <a:r>
              <a:rPr lang="en-US" sz="2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2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2), </a:t>
            </a:r>
            <a:r>
              <a:rPr lang="en-US" sz="2400" dirty="0" err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2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lang="en-US" sz="2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</a:t>
            </a:r>
            <a:r>
              <a:rPr lang="en-US" sz="2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2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phủ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7x8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</a:t>
            </a:r>
            <a:r>
              <a:rPr lang="en-US" sz="2400" baseline="300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2400" baseline="30000" dirty="0" smtClean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Nơi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vạt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đóng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( 5 </a:t>
            </a:r>
            <a:r>
              <a:rPr lang="en-US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</a:t>
            </a:r>
            <a:r>
              <a:rPr lang="en-US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ghép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(3)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Tất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vạt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Tuy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hoại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mép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vạt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lành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1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hoại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nông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cắt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lọc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ghép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24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bổ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sung)</a:t>
            </a:r>
            <a:endParaRPr lang="en-US" sz="24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384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3047" y="1442497"/>
            <a:ext cx="84853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Vạt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thần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kinh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ĐM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2400" i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2400" i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</a:t>
            </a:r>
            <a:r>
              <a:rPr lang="en-US" sz="2400" i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phủ</a:t>
            </a:r>
            <a:r>
              <a:rPr lang="en-US" sz="2400" i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rộng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Nguyễn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Tuấn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(2000)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khả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phủ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VBCT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đương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vạt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quốc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vạt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cốt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Khả</a:t>
            </a:r>
            <a:r>
              <a:rPr lang="en-US" sz="2400" i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i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400" i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vạt</a:t>
            </a:r>
            <a:r>
              <a:rPr lang="en-US" sz="2400" i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tốt</a:t>
            </a:r>
            <a:r>
              <a:rPr lang="en-US" sz="2400" i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Nguyễn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Tuấn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(2000) : 41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Berteli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(1992) 11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nông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961" y="331455"/>
            <a:ext cx="7629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9247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0961" y="331455"/>
            <a:ext cx="7629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5347" y="4466794"/>
            <a:ext cx="38086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Hoại</a:t>
            </a:r>
            <a:r>
              <a:rPr lang="en-US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mép</a:t>
            </a:r>
            <a:r>
              <a:rPr lang="en-US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</a:t>
            </a:r>
          </a:p>
          <a:p>
            <a:r>
              <a:rPr lang="en-US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Khâu</a:t>
            </a:r>
            <a:r>
              <a:rPr lang="en-US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endParaRPr lang="en-US" sz="280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Vạt</a:t>
            </a:r>
            <a:r>
              <a:rPr lang="en-US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nếp</a:t>
            </a:r>
            <a:r>
              <a:rPr lang="en-US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khuỷu</a:t>
            </a:r>
            <a:endParaRPr lang="en-US" sz="2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66056" y="1356640"/>
            <a:ext cx="4600981" cy="4908096"/>
            <a:chOff x="0" y="0"/>
            <a:chExt cx="5573906" cy="6673932"/>
          </a:xfrm>
        </p:grpSpPr>
        <p:pic>
          <p:nvPicPr>
            <p:cNvPr id="7" name="Picture 6" descr="C:\Users\Nguyen An\Desktop\Ca lam sang\photo (4)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8202" y="0"/>
              <a:ext cx="2733040" cy="20497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C:\Users\Nguyen An\Desktop\Ca lam sang\photo (6)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539" t="17576" b="28122"/>
            <a:stretch/>
          </p:blipFill>
          <p:spPr bwMode="auto">
            <a:xfrm>
              <a:off x="47501" y="2149434"/>
              <a:ext cx="5526405" cy="25958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10" name="Picture 9" descr="C:\Users\Nguyen An\Desktop\Ca lam sang\photo (7)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80030" cy="20847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 descr="C:\Users\Nguyen An\Desktop\Ca lam sang\New folder\photo (17).JP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6358" b="27993"/>
            <a:stretch/>
          </p:blipFill>
          <p:spPr bwMode="auto">
            <a:xfrm>
              <a:off x="47501" y="4845132"/>
              <a:ext cx="5526405" cy="18288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4838" y="1356640"/>
            <a:ext cx="3788229" cy="284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7472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0961" y="331455"/>
            <a:ext cx="7629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5880" r="-1779" b="19150"/>
          <a:stretch/>
        </p:blipFill>
        <p:spPr>
          <a:xfrm>
            <a:off x="0" y="1291770"/>
            <a:ext cx="4876800" cy="2694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3464" y="3831772"/>
            <a:ext cx="5480536" cy="26677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4470433"/>
            <a:ext cx="38086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Hoại</a:t>
            </a:r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vạt</a:t>
            </a:r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</a:t>
            </a:r>
          </a:p>
          <a:p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Khâu</a:t>
            </a:r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endParaRPr lang="en-US" sz="240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Vạt</a:t>
            </a:r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endParaRPr lang="en-US" sz="240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</a:t>
            </a:r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cuống</a:t>
            </a:r>
            <a:endParaRPr lang="en-US" sz="240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33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Luan Van Noi Tru\BN VAT DA BCTN\Ca 03. BN LOI- VINHLONG\P101092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638" y="4789692"/>
            <a:ext cx="2815503" cy="2007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4" descr="D:\Luan Van Noi Tru\BN VAT DA BCTN\Ca 03. BN LOI- VINHLONG\P1010934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2865" y="4775824"/>
            <a:ext cx="3140009" cy="2021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:\Luan Van Noi Tru\BN VAT DA BCTN\Ca 03. BN LOI- VINHLONG\P101093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156" r="3333" b="28445"/>
          <a:stretch/>
        </p:blipFill>
        <p:spPr bwMode="auto">
          <a:xfrm>
            <a:off x="5942874" y="5212080"/>
            <a:ext cx="3094446" cy="13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5060" y="335281"/>
            <a:ext cx="7765321" cy="944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LÂM</a:t>
            </a:r>
            <a: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SÀNG</a:t>
            </a:r>
            <a: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D:\Luan Van Noi Tru\BN VAT DA BCTN\Ca 03. BN LOI- VINHLONG\P101091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7972" y="2513672"/>
            <a:ext cx="2502548" cy="22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Content Placeholder 6" descr="D:\Luan Van Noi Tru\BN VAT DA BCTN\Ca 03. BN LOI- VINHLONG\P1010922.JP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430520" y="2481580"/>
            <a:ext cx="3713480" cy="217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3" descr="D:\Luan Van Noi Tru\BN VAT DA BCTN\Ca 03. BN LOI- VINHLONG\P1010914.JPG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984" t="-1470" r="-1"/>
          <a:stretch/>
        </p:blipFill>
        <p:spPr bwMode="auto">
          <a:xfrm>
            <a:off x="-106527" y="2429401"/>
            <a:ext cx="3034499" cy="228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03477" y="1802306"/>
            <a:ext cx="9144000" cy="65883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BN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Nam, 40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tuổi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VT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lòng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bàn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tay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trái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 do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máy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dập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7201" y="4918669"/>
            <a:ext cx="1820548" cy="40011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2"/>
                </a:solidFill>
              </a:rPr>
              <a:t>1 </a:t>
            </a:r>
            <a:r>
              <a:rPr lang="en-US" sz="2000" b="1" dirty="0" err="1" smtClean="0">
                <a:solidFill>
                  <a:schemeClr val="bg2"/>
                </a:solidFill>
              </a:rPr>
              <a:t>tuần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sau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mổ</a:t>
            </a:r>
            <a:endParaRPr lang="en-US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0114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5060" y="335281"/>
            <a:ext cx="7765321" cy="944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LÂM</a:t>
            </a:r>
            <a: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SÀNG</a:t>
            </a:r>
            <a: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" y="4905830"/>
            <a:ext cx="3352800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BN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Nam, 18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tuổi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VT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bờ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quay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bàn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tay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 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lộ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xương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ngón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615" t="11006" r="9584" b="-1"/>
          <a:stretch/>
        </p:blipFill>
        <p:spPr>
          <a:xfrm>
            <a:off x="116115" y="1760636"/>
            <a:ext cx="3817257" cy="30044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372" y="1872343"/>
            <a:ext cx="5096167" cy="27258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3429" y="4598200"/>
            <a:ext cx="5660571" cy="22246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28412" y="3717614"/>
            <a:ext cx="1820548" cy="40011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2"/>
                </a:solidFill>
              </a:rPr>
              <a:t>3 </a:t>
            </a:r>
            <a:r>
              <a:rPr lang="en-US" sz="2000" b="1" dirty="0" err="1" smtClean="0">
                <a:solidFill>
                  <a:schemeClr val="bg2"/>
                </a:solidFill>
              </a:rPr>
              <a:t>ngày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sau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mổ</a:t>
            </a: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33142" y="6383158"/>
            <a:ext cx="2715825" cy="40011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2"/>
                </a:solidFill>
              </a:rPr>
              <a:t>3 </a:t>
            </a:r>
            <a:r>
              <a:rPr lang="en-US" sz="2000" b="1" dirty="0" err="1" smtClean="0">
                <a:solidFill>
                  <a:schemeClr val="bg2"/>
                </a:solidFill>
              </a:rPr>
              <a:t>tháng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sau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mổ</a:t>
            </a: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0858" y="4117724"/>
            <a:ext cx="1820548" cy="40011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2"/>
                </a:solidFill>
              </a:rPr>
              <a:t>Trước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mổ</a:t>
            </a:r>
            <a:endParaRPr lang="en-US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3641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0961" y="331455"/>
            <a:ext cx="7629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endParaRPr lang="en-US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1.bp.blogspot.com/--OrONsHmO5o/UQ0f_h0YeUI/AAAAAAAAH8k/w579PwaPnno/s1600/DSC_62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2146" y="3428999"/>
            <a:ext cx="4772025" cy="288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146" y="628650"/>
            <a:ext cx="4772025" cy="2628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151726"/>
            <a:ext cx="3822146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lộ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quý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phủ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5214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35">
        <p:fade/>
      </p:transition>
    </mc:Choice>
    <mc:Fallback>
      <p:transition spd="med" advTm="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5060" y="335281"/>
            <a:ext cx="7765321" cy="944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LÂM</a:t>
            </a:r>
            <a: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SÀNG</a:t>
            </a:r>
            <a: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1315442"/>
            <a:ext cx="3225930" cy="24194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019" y="3900799"/>
            <a:ext cx="5208468" cy="2717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8168" y="1299115"/>
            <a:ext cx="5985832" cy="24521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3202" y="4254335"/>
            <a:ext cx="3352800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BN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Nam, 33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tuổi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 VT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lộ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xương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cổ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tay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cụt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ngón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I,II,III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40810" y="1429743"/>
            <a:ext cx="1820548" cy="40011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2"/>
                </a:solidFill>
              </a:rPr>
              <a:t>1 </a:t>
            </a:r>
            <a:r>
              <a:rPr lang="en-US" sz="2000" b="1" dirty="0" err="1" smtClean="0">
                <a:solidFill>
                  <a:schemeClr val="bg2"/>
                </a:solidFill>
              </a:rPr>
              <a:t>tuần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sau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mổ</a:t>
            </a: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7978" y="4054280"/>
            <a:ext cx="2405221" cy="40011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2"/>
                </a:solidFill>
              </a:rPr>
              <a:t>2 </a:t>
            </a:r>
            <a:r>
              <a:rPr lang="en-US" sz="2000" b="1" dirty="0" err="1" smtClean="0">
                <a:solidFill>
                  <a:schemeClr val="bg2"/>
                </a:solidFill>
              </a:rPr>
              <a:t>tháng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sau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mổ</a:t>
            </a: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383169"/>
            <a:ext cx="1820548" cy="40011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2"/>
                </a:solidFill>
              </a:rPr>
              <a:t>Trước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mổ</a:t>
            </a:r>
            <a:endParaRPr lang="en-US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1031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3047" y="1834383"/>
            <a:ext cx="8485351" cy="34163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VBCTN</a:t>
            </a:r>
            <a:r>
              <a:rPr lang="en-US" sz="24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lựa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phủ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vùng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tin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cậy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khả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phủ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rộng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động,không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ĐM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cẳng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nơi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vạt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đóng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tuy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luồn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hầm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vạt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thương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mềm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gần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cuống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vạt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gây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thiếu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máu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nuôi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vạt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961" y="331455"/>
            <a:ext cx="7629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4391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2giaiviet.samland.com.vn/templates/pictures/vitriduan/1407402680_DH%20Y%20Du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9144000" cy="693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6708" y="423817"/>
            <a:ext cx="6217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-3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CHÂN</a:t>
            </a:r>
            <a:r>
              <a:rPr lang="en-US" sz="4400" b="1" spc="-3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THÀNH </a:t>
            </a:r>
            <a:r>
              <a:rPr lang="en-US" sz="4400" b="1" spc="-3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</a:t>
            </a:r>
            <a:r>
              <a:rPr lang="en-US" sz="4400" b="1" spc="-3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spc="-3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ƠN</a:t>
            </a:r>
            <a:endParaRPr lang="en-US" sz="4400" b="1" spc="-3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55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0961" y="331455"/>
            <a:ext cx="7629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endParaRPr lang="en-US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52" y="4381475"/>
            <a:ext cx="3806747" cy="23054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721" y="1575965"/>
            <a:ext cx="4008842" cy="24087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52" y="1580021"/>
            <a:ext cx="4200292" cy="22020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15012" y="336957"/>
            <a:ext cx="26717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Vạt</a:t>
            </a:r>
            <a:r>
              <a:rPr lang="en-US" sz="3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cuống</a:t>
            </a:r>
            <a:r>
              <a:rPr lang="en-US" sz="3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US" sz="3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endParaRPr lang="en-US" sz="3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1455" y="2750996"/>
            <a:ext cx="30146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800" dirty="0" err="1" smtClean="0">
                <a:solidFill>
                  <a:schemeClr val="bg1"/>
                </a:solidFill>
              </a:rPr>
              <a:t>Vạt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trung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quốc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1252" y="3320382"/>
            <a:ext cx="3328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Vạt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cốt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sau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1853" y="6143585"/>
            <a:ext cx="2541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Vạt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NX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trụ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lateral antebrachial neurocutaneous fla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5534" y="4318671"/>
            <a:ext cx="4588851" cy="236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2748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31067">
        <p:fade/>
      </p:transition>
    </mc:Choice>
    <mc:Fallback>
      <p:transition spd="med" advTm="310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0961" y="331455"/>
            <a:ext cx="7629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endParaRPr lang="en-US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9657" y="2496457"/>
            <a:ext cx="8984343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ánh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VBCTN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che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phủ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khuyết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hổng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mềm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cổ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tay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bàn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tay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4146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7601" y="200211"/>
            <a:ext cx="7629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723" y="800461"/>
            <a:ext cx="4493870" cy="2857138"/>
          </a:xfrm>
          <a:prstGeom prst="rect">
            <a:avLst/>
          </a:prstGeom>
        </p:spPr>
      </p:pic>
      <p:pic>
        <p:nvPicPr>
          <p:cNvPr id="14" name="Picture 13" descr="D:\Luan Van Noi Tru\BN VAT DA BCTN\Ca 03. BN LOI- VINHLONG\P101093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5723" y="3899280"/>
            <a:ext cx="4493870" cy="263214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30629" y="1382880"/>
            <a:ext cx="439509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LEJARS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(1892): da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BERTELI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(1992) </a:t>
            </a:r>
            <a:r>
              <a:rPr lang="en-US" sz="2400" dirty="0" err="1" smtClean="0"/>
              <a:t>vạt</a:t>
            </a:r>
            <a:r>
              <a:rPr lang="en-US" sz="2400" dirty="0" smtClean="0"/>
              <a:t> </a:t>
            </a:r>
            <a:r>
              <a:rPr lang="en-US" sz="2400" dirty="0" err="1" smtClean="0"/>
              <a:t>bì</a:t>
            </a:r>
            <a:r>
              <a:rPr lang="en-US" sz="2400" dirty="0" smtClean="0"/>
              <a:t> </a:t>
            </a:r>
            <a:r>
              <a:rPr lang="en-US" sz="2400" dirty="0" err="1" smtClean="0"/>
              <a:t>cẳng</a:t>
            </a:r>
            <a:r>
              <a:rPr lang="en-US" sz="2400" dirty="0" smtClean="0"/>
              <a:t> </a:t>
            </a:r>
            <a:r>
              <a:rPr lang="en-US" sz="2400" dirty="0" err="1" smtClean="0"/>
              <a:t>tay</a:t>
            </a:r>
            <a:r>
              <a:rPr lang="en-US" sz="2400" dirty="0" smtClean="0"/>
              <a:t> </a:t>
            </a:r>
            <a:r>
              <a:rPr lang="en-US" sz="2400" dirty="0" err="1" smtClean="0"/>
              <a:t>ngoài</a:t>
            </a:r>
            <a:r>
              <a:rPr lang="en-US" sz="2400" dirty="0" smtClean="0"/>
              <a:t> </a:t>
            </a:r>
            <a:r>
              <a:rPr lang="en-US" sz="2400" dirty="0" err="1" smtClean="0"/>
              <a:t>cuống</a:t>
            </a:r>
            <a:r>
              <a:rPr lang="en-US" sz="2400" dirty="0" smtClean="0"/>
              <a:t> </a:t>
            </a:r>
            <a:r>
              <a:rPr lang="en-US" sz="2400" dirty="0" err="1" smtClean="0"/>
              <a:t>ngoại</a:t>
            </a:r>
            <a:r>
              <a:rPr lang="en-US" sz="2400" dirty="0" smtClean="0"/>
              <a:t> vi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NGUYEN </a:t>
            </a:r>
            <a:r>
              <a:rPr lang="en-US" sz="2400" dirty="0" err="1" smtClean="0"/>
              <a:t>ANH</a:t>
            </a:r>
            <a:r>
              <a:rPr lang="en-US" sz="2400" dirty="0" smtClean="0"/>
              <a:t> TUAN (2001): </a:t>
            </a:r>
            <a:r>
              <a:rPr lang="en-US" sz="2400" dirty="0" err="1" smtClean="0"/>
              <a:t>Báo</a:t>
            </a:r>
            <a:r>
              <a:rPr lang="en-US" sz="2400" dirty="0" smtClean="0"/>
              <a:t> </a:t>
            </a:r>
            <a:r>
              <a:rPr lang="en-US" sz="2400" dirty="0" err="1" smtClean="0"/>
              <a:t>cáo</a:t>
            </a:r>
            <a:r>
              <a:rPr lang="en-US" sz="2400" dirty="0" smtClean="0"/>
              <a:t> </a:t>
            </a:r>
            <a:r>
              <a:rPr lang="en-US" sz="2400" dirty="0" err="1" smtClean="0"/>
              <a:t>ca</a:t>
            </a:r>
            <a:r>
              <a:rPr lang="en-US" sz="2400" dirty="0" smtClean="0"/>
              <a:t> </a:t>
            </a:r>
            <a:r>
              <a:rPr lang="en-US" sz="2400" dirty="0" err="1" smtClean="0"/>
              <a:t>lâm</a:t>
            </a:r>
            <a:r>
              <a:rPr lang="en-US" sz="2400" dirty="0" smtClean="0"/>
              <a:t> </a:t>
            </a:r>
            <a:r>
              <a:rPr lang="en-US" sz="2400" dirty="0" err="1" smtClean="0"/>
              <a:t>sàng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NGUYEN TAN </a:t>
            </a:r>
            <a:r>
              <a:rPr lang="en-US" sz="2400" dirty="0" err="1" smtClean="0"/>
              <a:t>BAO</a:t>
            </a:r>
            <a:r>
              <a:rPr lang="en-US" sz="2400" dirty="0" smtClean="0"/>
              <a:t> AN (2015) : </a:t>
            </a:r>
            <a:r>
              <a:rPr lang="en-US" sz="2400" dirty="0" err="1" smtClean="0"/>
              <a:t>nghiên</a:t>
            </a:r>
            <a:r>
              <a:rPr lang="en-US" sz="2400" dirty="0" smtClean="0"/>
              <a:t> </a:t>
            </a:r>
            <a:r>
              <a:rPr lang="en-US" sz="2400" dirty="0" err="1" smtClean="0"/>
              <a:t>cứu</a:t>
            </a:r>
            <a:r>
              <a:rPr lang="en-US" sz="2400" dirty="0" smtClean="0"/>
              <a:t> </a:t>
            </a:r>
            <a:r>
              <a:rPr lang="en-US" sz="2400" dirty="0" err="1" smtClean="0"/>
              <a:t>giải</a:t>
            </a:r>
            <a:r>
              <a:rPr lang="en-US" sz="2400" dirty="0" smtClean="0"/>
              <a:t> </a:t>
            </a:r>
            <a:r>
              <a:rPr lang="en-US" sz="2400" dirty="0" err="1" smtClean="0"/>
              <a:t>phẫu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1647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210" y="2604928"/>
            <a:ext cx="38449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TK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cẳng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quay,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TKBCTN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TMĐ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0961" y="331455"/>
            <a:ext cx="7629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176" y="1049818"/>
            <a:ext cx="5079724" cy="26382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42425" y="1539334"/>
            <a:ext cx="1225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TKBCT</a:t>
            </a:r>
            <a:r>
              <a:rPr lang="en-US" sz="1600" b="1" dirty="0" smtClean="0">
                <a:solidFill>
                  <a:schemeClr val="bg1"/>
                </a:solidFill>
              </a:rPr>
              <a:t>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42425" y="2705958"/>
            <a:ext cx="1225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ĐM quay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718" y="1170002"/>
            <a:ext cx="1225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176" y="3882201"/>
            <a:ext cx="5079724" cy="273797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1434" y="1508556"/>
            <a:ext cx="2076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Vạt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BCTN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37743" y="4439286"/>
            <a:ext cx="83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Vạt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BCTN</a:t>
            </a:r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3926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086" y="116344"/>
            <a:ext cx="7629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311" y="951746"/>
            <a:ext cx="5000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r>
              <a:rPr lang="en-US" sz="24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sz="24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ĐM quay</a:t>
            </a:r>
            <a:endParaRPr lang="en-US" sz="24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214311" y="2003722"/>
            <a:ext cx="8685850" cy="37874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98416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14048" y="1947672"/>
            <a:ext cx="7390934" cy="4669311"/>
            <a:chOff x="198407" y="43132"/>
            <a:chExt cx="5313872" cy="3278505"/>
          </a:xfrm>
        </p:grpSpPr>
        <p:pic>
          <p:nvPicPr>
            <p:cNvPr id="15" name="Picture 14" descr="D:\Luan Van Noi Tru\LUAN VAN DANG VIET\NGAY THI GAN KE\hinh luan van\DSC_0233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487" y="43132"/>
              <a:ext cx="2509520" cy="32785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 Box 194"/>
            <p:cNvSpPr txBox="1"/>
            <p:nvPr/>
          </p:nvSpPr>
          <p:spPr>
            <a:xfrm>
              <a:off x="2967486" y="1173192"/>
              <a:ext cx="905774" cy="32780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Phía quay</a:t>
              </a:r>
            </a:p>
          </p:txBody>
        </p:sp>
        <p:sp>
          <p:nvSpPr>
            <p:cNvPr id="5" name="Text Box 195"/>
            <p:cNvSpPr txBox="1"/>
            <p:nvPr/>
          </p:nvSpPr>
          <p:spPr>
            <a:xfrm>
              <a:off x="4606505" y="120770"/>
              <a:ext cx="905774" cy="32780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Phía trụ</a:t>
              </a:r>
            </a:p>
          </p:txBody>
        </p:sp>
        <p:sp>
          <p:nvSpPr>
            <p:cNvPr id="6" name="Text Box 196"/>
            <p:cNvSpPr txBox="1"/>
            <p:nvPr/>
          </p:nvSpPr>
          <p:spPr>
            <a:xfrm>
              <a:off x="3286664" y="1759788"/>
              <a:ext cx="810883" cy="32780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TM Đầu</a:t>
              </a:r>
            </a:p>
          </p:txBody>
        </p:sp>
        <p:sp>
          <p:nvSpPr>
            <p:cNvPr id="7" name="Text Box 197"/>
            <p:cNvSpPr txBox="1"/>
            <p:nvPr/>
          </p:nvSpPr>
          <p:spPr>
            <a:xfrm>
              <a:off x="4494362" y="1380226"/>
              <a:ext cx="905774" cy="32780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TKBCTN</a:t>
              </a:r>
            </a:p>
          </p:txBody>
        </p:sp>
        <p:sp>
          <p:nvSpPr>
            <p:cNvPr id="8" name="Text Box 198"/>
            <p:cNvSpPr txBox="1"/>
            <p:nvPr/>
          </p:nvSpPr>
          <p:spPr>
            <a:xfrm>
              <a:off x="4433977" y="2260121"/>
              <a:ext cx="965895" cy="47445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Trục mạch quay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4278701" y="1578634"/>
              <a:ext cx="327804" cy="3364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4382218" y="2484407"/>
              <a:ext cx="224287" cy="1116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795622" y="2001328"/>
              <a:ext cx="233057" cy="2587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 Box 202"/>
            <p:cNvSpPr txBox="1"/>
            <p:nvPr/>
          </p:nvSpPr>
          <p:spPr>
            <a:xfrm>
              <a:off x="198407" y="1259456"/>
              <a:ext cx="905774" cy="32780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Phía quay</a:t>
              </a:r>
            </a:p>
          </p:txBody>
        </p:sp>
        <p:sp>
          <p:nvSpPr>
            <p:cNvPr id="13" name="Text Box 203"/>
            <p:cNvSpPr txBox="1"/>
            <p:nvPr/>
          </p:nvSpPr>
          <p:spPr>
            <a:xfrm>
              <a:off x="1759788" y="1380226"/>
              <a:ext cx="905774" cy="32780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Phía trụ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109429" y="1053402"/>
            <a:ext cx="3977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NTB</a:t>
            </a:r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ÂN</a:t>
            </a:r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(2015)</a:t>
            </a:r>
            <a:endParaRPr lang="en-US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13521" y="1975855"/>
            <a:ext cx="3832213" cy="4583317"/>
            <a:chOff x="3817220" y="979709"/>
            <a:chExt cx="4461443" cy="527119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17220" y="979709"/>
              <a:ext cx="4461443" cy="5271197"/>
            </a:xfrm>
            <a:prstGeom prst="rect">
              <a:avLst/>
            </a:prstGeom>
          </p:spPr>
        </p:pic>
        <p:cxnSp>
          <p:nvCxnSpPr>
            <p:cNvPr id="22" name="Straight Arrow Connector 21"/>
            <p:cNvCxnSpPr/>
            <p:nvPr/>
          </p:nvCxnSpPr>
          <p:spPr>
            <a:xfrm flipV="1">
              <a:off x="5397500" y="5408986"/>
              <a:ext cx="12700" cy="55960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5410200" y="4366713"/>
              <a:ext cx="1" cy="103212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551170" y="4751153"/>
              <a:ext cx="1209146" cy="530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3">
                      <a:lumMod val="50000"/>
                    </a:schemeClr>
                  </a:solidFill>
                </a:rPr>
                <a:t>4</a:t>
              </a:r>
              <a:r>
                <a:rPr lang="en-US" sz="2400" b="1" dirty="0" smtClean="0">
                  <a:solidFill>
                    <a:schemeClr val="accent3">
                      <a:lumMod val="50000"/>
                    </a:schemeClr>
                  </a:solidFill>
                </a:rPr>
                <a:t>-6</a:t>
              </a:r>
              <a:endParaRPr lang="en-US" sz="24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68086" y="116344"/>
            <a:ext cx="7629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7851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086" y="116344"/>
            <a:ext cx="7629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1" y="1540927"/>
            <a:ext cx="6175783" cy="22252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4311" y="997912"/>
            <a:ext cx="3441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TKBCTN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TĨNH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MẠCH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6279" y="3939843"/>
            <a:ext cx="4576444" cy="276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8461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TA">
  <a:themeElements>
    <a:clrScheme name="Custom 5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FF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TA" id="{3FE9A1B5-23AC-4BED-AC0B-277BF589EA5A}" vid="{374E5D98-777A-4760-95C3-497259A095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OTA</Template>
  <TotalTime>14438</TotalTime>
  <Words>1180</Words>
  <Application>Microsoft Office PowerPoint</Application>
  <PresentationFormat>On-screen Show (4:3)</PresentationFormat>
  <Paragraphs>172</Paragraphs>
  <Slides>22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OTA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An</dc:creator>
  <cp:lastModifiedBy>DELL</cp:lastModifiedBy>
  <cp:revision>273</cp:revision>
  <dcterms:created xsi:type="dcterms:W3CDTF">2014-05-07T17:32:10Z</dcterms:created>
  <dcterms:modified xsi:type="dcterms:W3CDTF">2017-03-31T06:10:05Z</dcterms:modified>
</cp:coreProperties>
</file>