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88" r:id="rId6"/>
    <p:sldId id="266" r:id="rId7"/>
    <p:sldId id="259" r:id="rId8"/>
    <p:sldId id="260" r:id="rId9"/>
    <p:sldId id="261" r:id="rId10"/>
    <p:sldId id="262" r:id="rId11"/>
    <p:sldId id="263" r:id="rId12"/>
    <p:sldId id="274" r:id="rId13"/>
    <p:sldId id="275" r:id="rId14"/>
    <p:sldId id="277" r:id="rId15"/>
    <p:sldId id="276" r:id="rId16"/>
    <p:sldId id="284" r:id="rId17"/>
    <p:sldId id="267" r:id="rId18"/>
    <p:sldId id="268" r:id="rId19"/>
    <p:sldId id="269" r:id="rId20"/>
    <p:sldId id="270" r:id="rId21"/>
    <p:sldId id="271" r:id="rId22"/>
    <p:sldId id="285" r:id="rId23"/>
    <p:sldId id="286" r:id="rId24"/>
    <p:sldId id="287" r:id="rId25"/>
    <p:sldId id="279" r:id="rId26"/>
    <p:sldId id="280" r:id="rId27"/>
    <p:sldId id="281" r:id="rId28"/>
    <p:sldId id="27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5" autoAdjust="0"/>
    <p:restoredTop sz="94660"/>
  </p:normalViewPr>
  <p:slideViewPr>
    <p:cSldViewPr>
      <p:cViewPr varScale="1">
        <p:scale>
          <a:sx n="108" d="100"/>
          <a:sy n="108" d="100"/>
        </p:scale>
        <p:origin x="16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9C059-3FE0-48C9-8476-5B4266FBC2C2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635CC-7EE2-478C-8641-59A0A75E8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SHORT –TERM RESULTS of SURGICAL TREATMENT METHODS FOR DYSPLASIA DEVELOPMENT OF HIP (DDH) at HTO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err="1"/>
              <a:t>Phan</a:t>
            </a:r>
            <a:r>
              <a:rPr lang="en-US" dirty="0"/>
              <a:t> </a:t>
            </a:r>
            <a:r>
              <a:rPr lang="en-US" dirty="0" err="1"/>
              <a:t>Duc</a:t>
            </a:r>
            <a:r>
              <a:rPr lang="en-US" dirty="0"/>
              <a:t> Minh Man</a:t>
            </a:r>
          </a:p>
          <a:p>
            <a:r>
              <a:rPr lang="en-US" dirty="0" err="1"/>
              <a:t>Phan</a:t>
            </a:r>
            <a:r>
              <a:rPr lang="en-US" dirty="0"/>
              <a:t> Van </a:t>
            </a:r>
            <a:r>
              <a:rPr lang="en-US" dirty="0" err="1"/>
              <a:t>Tiep</a:t>
            </a:r>
            <a:endParaRPr lang="en-US" dirty="0"/>
          </a:p>
          <a:p>
            <a:r>
              <a:rPr lang="en-US" dirty="0"/>
              <a:t>Ho Ngoc Can</a:t>
            </a:r>
          </a:p>
          <a:p>
            <a:r>
              <a:rPr lang="en-US" dirty="0"/>
              <a:t>Le Viet Can</a:t>
            </a:r>
          </a:p>
          <a:p>
            <a:r>
              <a:rPr lang="vi-VN" dirty="0"/>
              <a:t>Truong Hung Quoc</a:t>
            </a:r>
            <a:endParaRPr lang="en-US" dirty="0"/>
          </a:p>
          <a:p>
            <a:r>
              <a:rPr lang="en-US" dirty="0"/>
              <a:t>Vo My </a:t>
            </a:r>
            <a:r>
              <a:rPr lang="en-US" dirty="0" err="1"/>
              <a:t>Hanh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41E3A-40BA-4FCA-AA49-A882575E79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81000"/>
            <a:ext cx="8229600" cy="5745163"/>
          </a:xfrm>
        </p:spPr>
        <p:txBody>
          <a:bodyPr/>
          <a:lstStyle/>
          <a:p>
            <a:r>
              <a:rPr lang="en-US" dirty="0"/>
              <a:t>AVN noted on 6 cases (0.6%) at the moment of leaving material. </a:t>
            </a:r>
          </a:p>
          <a:p>
            <a:r>
              <a:rPr lang="en-US" dirty="0"/>
              <a:t>No cases got infection. </a:t>
            </a:r>
          </a:p>
          <a:p>
            <a:r>
              <a:rPr lang="en-US" dirty="0"/>
              <a:t>Average operation time is 179,05 minutes (range from 120 to 240). </a:t>
            </a:r>
            <a:endParaRPr lang="vi-VN" dirty="0"/>
          </a:p>
        </p:txBody>
      </p:sp>
      <p:pic>
        <p:nvPicPr>
          <p:cNvPr id="5" name="Picture 2" descr="G:\New folder (2)\hinh 4 28.12.1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743200"/>
            <a:ext cx="3341688" cy="3341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3770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6A556-F2EA-4035-A79F-478639D49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09600"/>
            <a:ext cx="8229600" cy="5516563"/>
          </a:xfrm>
        </p:spPr>
        <p:txBody>
          <a:bodyPr/>
          <a:lstStyle/>
          <a:p>
            <a:r>
              <a:rPr lang="en-US" dirty="0" err="1"/>
              <a:t>Acetabular</a:t>
            </a:r>
            <a:r>
              <a:rPr lang="en-US" dirty="0"/>
              <a:t> index changes from pre-op ( </a:t>
            </a:r>
            <a:r>
              <a:rPr lang="en-US" dirty="0" err="1"/>
              <a:t>avg</a:t>
            </a:r>
            <a:r>
              <a:rPr lang="en-US" dirty="0"/>
              <a:t>= 39,1</a:t>
            </a:r>
            <a:r>
              <a:rPr lang="en-US" baseline="30000" dirty="0"/>
              <a:t>0</a:t>
            </a:r>
            <a:r>
              <a:rPr lang="en-US" dirty="0"/>
              <a:t>) to post-op ( </a:t>
            </a:r>
            <a:r>
              <a:rPr lang="en-US" dirty="0" err="1"/>
              <a:t>avg</a:t>
            </a:r>
            <a:r>
              <a:rPr lang="en-US" dirty="0"/>
              <a:t>= 23,3</a:t>
            </a:r>
            <a:r>
              <a:rPr lang="en-US" baseline="30000" dirty="0"/>
              <a:t>0</a:t>
            </a:r>
            <a:r>
              <a:rPr lang="en-US" dirty="0"/>
              <a:t>). </a:t>
            </a:r>
          </a:p>
          <a:p>
            <a:r>
              <a:rPr lang="en-US" dirty="0"/>
              <a:t>Blood transfusion happened in 6 cases (1 UI. blood at post-op)</a:t>
            </a:r>
            <a:endParaRPr lang="vi-VN" dirty="0"/>
          </a:p>
        </p:txBody>
      </p:sp>
      <p:pic>
        <p:nvPicPr>
          <p:cNvPr id="4" name="Picture 2" descr="G:\New folder (2)\trung 1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352800"/>
            <a:ext cx="3189288" cy="3189288"/>
          </a:xfrm>
          <a:prstGeom prst="rect">
            <a:avLst/>
          </a:prstGeom>
          <a:noFill/>
        </p:spPr>
      </p:pic>
      <p:pic>
        <p:nvPicPr>
          <p:cNvPr id="3074" name="Picture 2" descr="D:\Pictures\ddh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436" y="3276600"/>
            <a:ext cx="2949240" cy="281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779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reduction + femur/pelvic osteotomy happened almost to the group of walking children ( after 2 year old) → lack of screening program for DDH in VN</a:t>
            </a:r>
          </a:p>
        </p:txBody>
      </p:sp>
      <p:pic>
        <p:nvPicPr>
          <p:cNvPr id="6146" name="Picture 2" descr="Kết quả hình ảnh cho capsulorrhaphy of the hi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3352800"/>
            <a:ext cx="2924175" cy="3086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 2 </a:t>
            </a:r>
          </a:p>
        </p:txBody>
      </p:sp>
      <p:pic>
        <p:nvPicPr>
          <p:cNvPr id="1026" name="Picture 2" descr="D:\Pictures\developmental-dysplasia-hi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62000" y="3886200"/>
            <a:ext cx="5454316" cy="2590799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105400" y="3200400"/>
            <a:ext cx="4038600" cy="29257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take all of </a:t>
            </a:r>
            <a:r>
              <a:rPr lang="en-US" dirty="0" err="1">
                <a:solidFill>
                  <a:srgbClr val="FF0000"/>
                </a:solidFill>
              </a:rPr>
              <a:t>Psoap</a:t>
            </a:r>
            <a:r>
              <a:rPr lang="en-US" dirty="0">
                <a:solidFill>
                  <a:srgbClr val="FF0000"/>
                </a:solidFill>
              </a:rPr>
              <a:t> tendon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1295400"/>
            <a:ext cx="74675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Solutions for successful open reduction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release to soft tissue from surround on the neck of femur enough to large</a:t>
            </a:r>
            <a:endParaRPr lang="en-US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447800" y="3276600"/>
          <a:ext cx="3650974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Image" r:id="rId3" imgW="2209524" imgH="1752381" progId="Photoshop.Image.12">
                  <p:embed/>
                </p:oleObj>
              </mc:Choice>
              <mc:Fallback>
                <p:oleObj name="Image" r:id="rId3" imgW="2209524" imgH="1752381" progId="Photoshop.Imag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276600"/>
                        <a:ext cx="3650974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Pictures\capular-plication-182x3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24000" y="2514600"/>
            <a:ext cx="2311400" cy="38100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capsulorraphy</a:t>
            </a:r>
            <a:r>
              <a:rPr lang="en-US" dirty="0">
                <a:solidFill>
                  <a:srgbClr val="FF0000"/>
                </a:solidFill>
              </a:rPr>
              <a:t>  get stability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E1F9-3786-411E-A085-81C80480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3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46B2D-0650-486B-9217-6D673A87E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correct rotation deformity on the neck of femur </a:t>
            </a:r>
            <a:r>
              <a:rPr lang="en-US" dirty="0" err="1"/>
              <a:t>exactmently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Based on CT-Scan?</a:t>
            </a:r>
          </a:p>
          <a:p>
            <a:pPr lvl="1"/>
            <a:r>
              <a:rPr lang="en-US" dirty="0"/>
              <a:t>Based on experience during operating? 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BFC261-5B9A-4E1E-837F-D11A9C0C0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733800"/>
            <a:ext cx="2782999" cy="2782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E96D0F-E553-4277-A762-78B75AC21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733800"/>
            <a:ext cx="2970711" cy="29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16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1, 36 </a:t>
            </a:r>
            <a:r>
              <a:rPr lang="en-US" dirty="0" err="1"/>
              <a:t>mths</a:t>
            </a:r>
            <a:r>
              <a:rPr lang="en-US" dirty="0"/>
              <a:t>, </a:t>
            </a:r>
          </a:p>
        </p:txBody>
      </p:sp>
      <p:pic>
        <p:nvPicPr>
          <p:cNvPr id="7" name="Content Placeholder 6" descr="C:\Users\minhman\AppData\Local\Microsoft\Windows\Temporary Internet Files\Content.Word\IMG_7967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C:\Users\minhman\AppData\Local\Microsoft\Windows\Temporary Internet Files\Content.Word\IMG_7964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 4 YRS</a:t>
            </a:r>
          </a:p>
        </p:txBody>
      </p:sp>
      <p:pic>
        <p:nvPicPr>
          <p:cNvPr id="5" name="Content Placeholder 4" descr="C:\Users\minhman\AppData\Local\Microsoft\Windows\Temporary Internet Files\Content.Word\IMG_7963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367A6C-995E-4123-B75D-5E7A4A3ED7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57799" y="1985267"/>
            <a:ext cx="3107583" cy="41397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Ph. Hg. Kim </a:t>
            </a:r>
            <a:r>
              <a:rPr lang="en-US" dirty="0" err="1"/>
              <a:t>Ngọc</a:t>
            </a:r>
            <a:r>
              <a:rPr lang="en-US" dirty="0"/>
              <a:t>, FU 4 </a:t>
            </a:r>
            <a:r>
              <a:rPr lang="en-US" dirty="0" err="1"/>
              <a:t>yrs</a:t>
            </a:r>
            <a:endParaRPr lang="en-US" dirty="0"/>
          </a:p>
        </p:txBody>
      </p:sp>
      <p:pic>
        <p:nvPicPr>
          <p:cNvPr id="6" name="Content Placeholder 5" descr="C:\Users\minhman\AppData\Local\Microsoft\Windows\Temporary Internet Files\Content.Word\IMG_2009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F6FEE-C4E9-4F04-9743-BB1ECA52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94510"/>
            <a:ext cx="3505504" cy="273734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F9002-5DB5-46AC-8656-286C3B43D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513064" cy="4632325"/>
          </a:xfrm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E0714-B891-43D8-BEBA-0220B7380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84637-0CC2-4E25-AE6C-1496A6C65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analysis  the results of anatomical reconstruction to the surgical methods in DDH disease after short-term follow-up.</a:t>
            </a:r>
            <a:endParaRPr lang="vi-VN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25261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2, DDH 2 sides, 6 </a:t>
            </a:r>
            <a:r>
              <a:rPr lang="en-US" dirty="0" err="1"/>
              <a:t>yrs</a:t>
            </a:r>
            <a:r>
              <a:rPr lang="en-US" dirty="0"/>
              <a:t> old</a:t>
            </a:r>
          </a:p>
        </p:txBody>
      </p:sp>
      <p:pic>
        <p:nvPicPr>
          <p:cNvPr id="1026" name="Picture 2" descr="G:\New folder (2)\thu 4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3B555-70CF-449D-8302-18A5F3E8A6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time, open </a:t>
            </a:r>
            <a:r>
              <a:rPr lang="en-US" dirty="0" err="1"/>
              <a:t>reduc</a:t>
            </a:r>
            <a:r>
              <a:rPr lang="en-US" dirty="0"/>
              <a:t>. + femur </a:t>
            </a:r>
            <a:r>
              <a:rPr lang="en-US" dirty="0" err="1"/>
              <a:t>osteo</a:t>
            </a:r>
            <a:r>
              <a:rPr lang="en-US" dirty="0"/>
              <a:t>. Left side with good result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 time, same technique on the opposite side but failure,  addition Salter </a:t>
            </a:r>
            <a:endParaRPr lang="vi-VN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Ng.t.minh</a:t>
            </a:r>
            <a:r>
              <a:rPr lang="en-US" dirty="0"/>
              <a:t> Th</a:t>
            </a:r>
            <a:r>
              <a:rPr lang="vi-VN" dirty="0"/>
              <a:t>ư</a:t>
            </a:r>
            <a:r>
              <a:rPr lang="en-US" dirty="0"/>
              <a:t>, 6 </a:t>
            </a:r>
            <a:r>
              <a:rPr lang="en-US" dirty="0" err="1"/>
              <a:t>yrs</a:t>
            </a:r>
            <a:r>
              <a:rPr lang="en-US" dirty="0"/>
              <a:t> old, 3 </a:t>
            </a:r>
            <a:r>
              <a:rPr lang="en-US" dirty="0" err="1"/>
              <a:t>rd</a:t>
            </a:r>
            <a:r>
              <a:rPr lang="en-US" dirty="0"/>
              <a:t> time operating</a:t>
            </a:r>
          </a:p>
        </p:txBody>
      </p:sp>
      <p:pic>
        <p:nvPicPr>
          <p:cNvPr id="2050" name="Picture 2" descr="G:\New folder (2)\thu 1 - Copy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5" name="Picture 3" descr="G:\New folder (2)\thu 2.bmp">
            <a:extLst>
              <a:ext uri="{FF2B5EF4-FFF2-40B4-BE49-F238E27FC236}">
                <a16:creationId xmlns:a16="http://schemas.microsoft.com/office/drawing/2014/main" id="{7679ADDE-BE3E-49F2-94C4-3BE77B162A1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43881"/>
            <a:ext cx="403860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83DDB-0AAD-40B3-87BA-D4380636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3, </a:t>
            </a:r>
            <a:r>
              <a:rPr lang="en-US" dirty="0" err="1"/>
              <a:t>Vy</a:t>
            </a:r>
            <a:r>
              <a:rPr lang="en-US" dirty="0"/>
              <a:t>, 8 </a:t>
            </a:r>
            <a:r>
              <a:rPr lang="en-US" dirty="0" err="1"/>
              <a:t>mths</a:t>
            </a:r>
            <a:r>
              <a:rPr lang="en-US" dirty="0"/>
              <a:t>, </a:t>
            </a:r>
            <a:r>
              <a:rPr lang="en-US" dirty="0" err="1"/>
              <a:t>Ludloff</a:t>
            </a:r>
            <a:endParaRPr lang="vi-V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B178BC-6C2F-44DB-B56F-CE465B3E18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8" name="Content Placeholder 7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A24361D5-C0D8-44F8-AA7E-C3B4C1BF36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383058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4, no Salter, FU 2 </a:t>
            </a:r>
            <a:r>
              <a:rPr lang="en-US" dirty="0" err="1"/>
              <a:t>yrs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118239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35435-596F-4394-BF19-46F647154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70" y="572776"/>
            <a:ext cx="7620660" cy="5712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0EFEB-4B16-4AC1-8A81-6BB782C84769}"/>
              </a:ext>
            </a:extLst>
          </p:cNvPr>
          <p:cNvSpPr txBox="1"/>
          <p:nvPr/>
        </p:nvSpPr>
        <p:spPr>
          <a:xfrm>
            <a:off x="1905000" y="685800"/>
            <a:ext cx="6477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THANKS FOR ATTENTION</a:t>
            </a:r>
            <a:endParaRPr lang="vi-VN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00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, 36 </a:t>
            </a:r>
            <a:r>
              <a:rPr lang="en-US" dirty="0" err="1"/>
              <a:t>mths</a:t>
            </a:r>
            <a:endParaRPr lang="vi-VN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381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183155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248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23379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A5C8-6FC5-4641-AED6-FD19901E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  <a:t>Method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C52FF-79DE-42D9-A08D-39939CC6B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retrospective study is used for all of consecutive cases which operated at the Pediatric Orthopedics ward of HTO and  </a:t>
            </a:r>
            <a:r>
              <a:rPr lang="en-US" dirty="0" err="1"/>
              <a:t>admited</a:t>
            </a:r>
            <a:r>
              <a:rPr lang="en-US" dirty="0"/>
              <a:t> during 2 years from 2014 to 2015. </a:t>
            </a:r>
            <a:endParaRPr lang="vi-VN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287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8-20 </a:t>
            </a:r>
            <a:r>
              <a:rPr lang="en-US" dirty="0" err="1"/>
              <a:t>mths</a:t>
            </a:r>
            <a:r>
              <a:rPr lang="en-US" dirty="0"/>
              <a:t> open reduction ( </a:t>
            </a:r>
            <a:r>
              <a:rPr lang="en-US" dirty="0" err="1"/>
              <a:t>Ludloff</a:t>
            </a:r>
            <a:r>
              <a:rPr lang="en-US" dirty="0"/>
              <a:t>)</a:t>
            </a:r>
          </a:p>
          <a:p>
            <a:r>
              <a:rPr lang="en-US" dirty="0"/>
              <a:t>&gt; 20 </a:t>
            </a:r>
            <a:r>
              <a:rPr lang="en-US" dirty="0" err="1"/>
              <a:t>mths</a:t>
            </a:r>
            <a:r>
              <a:rPr lang="en-US" dirty="0"/>
              <a:t> – 6 </a:t>
            </a:r>
            <a:r>
              <a:rPr lang="en-US" dirty="0" err="1"/>
              <a:t>ys</a:t>
            </a:r>
            <a:r>
              <a:rPr lang="en-US" dirty="0"/>
              <a:t> old : open </a:t>
            </a:r>
            <a:r>
              <a:rPr lang="en-US" dirty="0" err="1"/>
              <a:t>reduc</a:t>
            </a:r>
            <a:r>
              <a:rPr lang="en-US" dirty="0"/>
              <a:t>. + femoral </a:t>
            </a:r>
            <a:r>
              <a:rPr lang="en-US" dirty="0" err="1"/>
              <a:t>osteotomy</a:t>
            </a:r>
            <a:r>
              <a:rPr lang="en-US" dirty="0"/>
              <a:t>  ( ± </a:t>
            </a:r>
            <a:r>
              <a:rPr lang="en-US" dirty="0" err="1"/>
              <a:t>varus</a:t>
            </a:r>
            <a:r>
              <a:rPr lang="en-US" dirty="0"/>
              <a:t> </a:t>
            </a:r>
            <a:r>
              <a:rPr lang="en-US" dirty="0" err="1"/>
              <a:t>derotation</a:t>
            </a:r>
            <a:r>
              <a:rPr lang="en-US" dirty="0"/>
              <a:t> ) + Salter</a:t>
            </a:r>
          </a:p>
          <a:p>
            <a:r>
              <a:rPr lang="en-US" dirty="0"/>
              <a:t>&gt; 6 </a:t>
            </a:r>
            <a:r>
              <a:rPr lang="en-US" dirty="0" err="1"/>
              <a:t>ys</a:t>
            </a:r>
            <a:r>
              <a:rPr lang="en-US" dirty="0"/>
              <a:t> old: open </a:t>
            </a:r>
            <a:r>
              <a:rPr lang="en-US" dirty="0" err="1"/>
              <a:t>reduc</a:t>
            </a:r>
            <a:r>
              <a:rPr lang="en-US" dirty="0"/>
              <a:t>. + </a:t>
            </a:r>
            <a:r>
              <a:rPr lang="en-US" dirty="0" err="1"/>
              <a:t>shorthening</a:t>
            </a:r>
            <a:r>
              <a:rPr lang="en-US" dirty="0"/>
              <a:t> and rotation of femur ± pelvic osteotomy (</a:t>
            </a:r>
            <a:r>
              <a:rPr lang="en-US" dirty="0" err="1"/>
              <a:t>acetabuloplasty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: </a:t>
            </a:r>
            <a:r>
              <a:rPr lang="en-US" dirty="0" err="1"/>
              <a:t>Quản</a:t>
            </a:r>
            <a:r>
              <a:rPr lang="en-US" dirty="0"/>
              <a:t> Th. </a:t>
            </a:r>
            <a:r>
              <a:rPr lang="en-US" dirty="0" err="1"/>
              <a:t>Trung</a:t>
            </a:r>
            <a:r>
              <a:rPr lang="en-US" dirty="0"/>
              <a:t>, 48mths</a:t>
            </a:r>
          </a:p>
        </p:txBody>
      </p:sp>
      <p:pic>
        <p:nvPicPr>
          <p:cNvPr id="4098" name="Picture 2" descr="G:\New folder (2)\trung 2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</p:spPr>
      </p:pic>
      <p:pic>
        <p:nvPicPr>
          <p:cNvPr id="4099" name="Picture 3" descr="G:\New folder (2)\trung 1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43881"/>
            <a:ext cx="40386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66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for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for the results concerning  to open reduction, </a:t>
            </a:r>
            <a:r>
              <a:rPr lang="en-US" dirty="0" err="1"/>
              <a:t>acetabular</a:t>
            </a:r>
            <a:r>
              <a:rPr lang="en-US" dirty="0"/>
              <a:t> index, infection, complications  post-op and complement surgeries  if necessary.</a:t>
            </a:r>
          </a:p>
          <a:p>
            <a:r>
              <a:rPr lang="en-US" dirty="0"/>
              <a:t>Data based on evidences on the x-ray and clinical signs at the time of material removed (almost  6 months post-op)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56D2-EEEB-4E3E-8639-EB9F7FDC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55F16-63DE-4EC8-8455-18D08BD42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This study consists of 106 DDH cases with 121 hip joints that operated open reduction. </a:t>
            </a:r>
          </a:p>
          <a:p>
            <a:pPr marL="0" indent="0">
              <a:buNone/>
            </a:pPr>
            <a:r>
              <a:rPr lang="en-US" dirty="0"/>
              <a:t>Age is from 08 months to 10 years with male 1</a:t>
            </a:r>
            <a:r>
              <a:rPr lang="vi-VN" dirty="0"/>
              <a:t>3</a:t>
            </a:r>
            <a:r>
              <a:rPr lang="en-US" dirty="0"/>
              <a:t> and female 93. 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8966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F98D-0449-47D1-B5F1-C2F2C2F7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08475-27F0-483E-8D61-7B255900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15 cased done both sides and 91 one side (R=33, L=58).</a:t>
            </a:r>
          </a:p>
          <a:p>
            <a:r>
              <a:rPr lang="en-US" dirty="0"/>
              <a:t> Successful result remarked on 99 cases (95,2%) and 7 cases noted the sub-</a:t>
            </a:r>
            <a:r>
              <a:rPr lang="en-US" dirty="0" err="1"/>
              <a:t>luxation</a:t>
            </a:r>
            <a:r>
              <a:rPr lang="en-US" dirty="0"/>
              <a:t> post-op  and needed to do secondary opened reduction ( consist of the 2 cases from the other hospital done before).</a:t>
            </a:r>
            <a:endParaRPr lang="vi-VN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5844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1DD5-1B46-4311-90D4-CE9360CF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F2615-8027-4F43-A4A8-9E6A3B6AE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There are 6  cases done </a:t>
            </a:r>
            <a:r>
              <a:rPr lang="en-US" dirty="0" err="1"/>
              <a:t>Ludloff</a:t>
            </a:r>
            <a:r>
              <a:rPr lang="en-US" dirty="0"/>
              <a:t> technique with good result applied on the group under 20 months old.</a:t>
            </a:r>
          </a:p>
          <a:p>
            <a:r>
              <a:rPr lang="en-US" dirty="0"/>
              <a:t> Shortening and rotation on the femoral osteotomy applied on 116 femoral bone and Salter technique arrived with 110 pelvic bone ( 6 cases no SALTER) applied on the group from over 20 months to under 10 years old. </a:t>
            </a:r>
          </a:p>
          <a:p>
            <a:r>
              <a:rPr lang="en-US" dirty="0"/>
              <a:t>There are 14 cases operated in group from over 5 to 10 years old.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27614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1153</TotalTime>
  <Words>607</Words>
  <Application>Microsoft Office PowerPoint</Application>
  <PresentationFormat>On-screen Show (4:3)</PresentationFormat>
  <Paragraphs>55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Image</vt:lpstr>
      <vt:lpstr>EVALUATION SHORT –TERM RESULTS of SURGICAL TREATMENT METHODS FOR DYSPLASIA DEVELOPMENT OF HIP (DDH) at HTO </vt:lpstr>
      <vt:lpstr>Objective</vt:lpstr>
      <vt:lpstr>Method</vt:lpstr>
      <vt:lpstr>Surgical Technique</vt:lpstr>
      <vt:lpstr>Case : Quản Th. Trung, 48mths</vt:lpstr>
      <vt:lpstr>Timing for analysis</vt:lpstr>
      <vt:lpstr>Result</vt:lpstr>
      <vt:lpstr>Results</vt:lpstr>
      <vt:lpstr>PowerPoint Presentation</vt:lpstr>
      <vt:lpstr>PowerPoint Presentation</vt:lpstr>
      <vt:lpstr>PowerPoint Presentation</vt:lpstr>
      <vt:lpstr>Discussion 1</vt:lpstr>
      <vt:lpstr>Discussion 2 </vt:lpstr>
      <vt:lpstr>PowerPoint Presentation</vt:lpstr>
      <vt:lpstr>PowerPoint Presentation</vt:lpstr>
      <vt:lpstr>Discussion 3</vt:lpstr>
      <vt:lpstr>Case 1, 36 mths, </vt:lpstr>
      <vt:lpstr>FU 4 YRS</vt:lpstr>
      <vt:lpstr>Ph. Hg. Kim Ngọc, FU 4 yrs</vt:lpstr>
      <vt:lpstr>Case 2, DDH 2 sides, 6 yrs old</vt:lpstr>
      <vt:lpstr>Ng.t.minh Thư, 6 yrs old, 3 rd time operating</vt:lpstr>
      <vt:lpstr>Case 3, Vy, 8 mths, Ludloff</vt:lpstr>
      <vt:lpstr>Case 4, no Salter, FU 2 yrs</vt:lpstr>
      <vt:lpstr>PowerPoint Presentation</vt:lpstr>
      <vt:lpstr>Case 1 , 36 mths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SHORT –TERM RESULTS of SURGICAL TREATMENT METHODS FOR DYSPLASIA DEVELOPMENT OF HIP (DDH) IN HTO</dc:title>
  <dc:creator>minhman</dc:creator>
  <cp:lastModifiedBy>trí phan</cp:lastModifiedBy>
  <cp:revision>21</cp:revision>
  <dcterms:created xsi:type="dcterms:W3CDTF">2017-05-01T10:41:43Z</dcterms:created>
  <dcterms:modified xsi:type="dcterms:W3CDTF">2017-05-11T16:58:08Z</dcterms:modified>
</cp:coreProperties>
</file>