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3" r:id="rId4"/>
    <p:sldId id="258" r:id="rId5"/>
    <p:sldId id="285" r:id="rId6"/>
    <p:sldId id="286" r:id="rId7"/>
    <p:sldId id="287" r:id="rId8"/>
    <p:sldId id="288" r:id="rId9"/>
    <p:sldId id="284" r:id="rId10"/>
    <p:sldId id="259" r:id="rId11"/>
    <p:sldId id="260" r:id="rId12"/>
    <p:sldId id="290" r:id="rId13"/>
    <p:sldId id="262" r:id="rId14"/>
    <p:sldId id="291" r:id="rId15"/>
    <p:sldId id="263" r:id="rId16"/>
    <p:sldId id="292" r:id="rId17"/>
    <p:sldId id="294" r:id="rId18"/>
    <p:sldId id="293" r:id="rId19"/>
    <p:sldId id="296" r:id="rId20"/>
    <p:sldId id="295" r:id="rId21"/>
    <p:sldId id="264" r:id="rId22"/>
    <p:sldId id="297" r:id="rId23"/>
    <p:sldId id="265" r:id="rId24"/>
    <p:sldId id="299" r:id="rId25"/>
    <p:sldId id="266" r:id="rId26"/>
    <p:sldId id="304" r:id="rId27"/>
    <p:sldId id="303" r:id="rId28"/>
    <p:sldId id="302" r:id="rId29"/>
    <p:sldId id="301" r:id="rId30"/>
    <p:sldId id="300" r:id="rId31"/>
    <p:sldId id="275" r:id="rId32"/>
    <p:sldId id="277" r:id="rId33"/>
    <p:sldId id="276" r:id="rId34"/>
    <p:sldId id="279" r:id="rId35"/>
    <p:sldId id="298" r:id="rId36"/>
    <p:sldId id="280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A121-56BC-014F-9F39-F61A40A136BE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39A-7BF1-A94B-8F10-948A0F7B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9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A121-56BC-014F-9F39-F61A40A136BE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39A-7BF1-A94B-8F10-948A0F7B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3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A121-56BC-014F-9F39-F61A40A136BE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39A-7BF1-A94B-8F10-948A0F7B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0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A121-56BC-014F-9F39-F61A40A136BE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39A-7BF1-A94B-8F10-948A0F7B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A121-56BC-014F-9F39-F61A40A136BE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39A-7BF1-A94B-8F10-948A0F7B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0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A121-56BC-014F-9F39-F61A40A136BE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39A-7BF1-A94B-8F10-948A0F7B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4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A121-56BC-014F-9F39-F61A40A136BE}" type="datetimeFigureOut">
              <a:rPr lang="en-US" smtClean="0"/>
              <a:t>5/9/17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39A-7BF1-A94B-8F10-948A0F7B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7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A121-56BC-014F-9F39-F61A40A136BE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39A-7BF1-A94B-8F10-948A0F7B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7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A121-56BC-014F-9F39-F61A40A136BE}" type="datetimeFigureOut">
              <a:rPr lang="en-US" smtClean="0"/>
              <a:t>5/9/17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39A-7BF1-A94B-8F10-948A0F7B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3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A121-56BC-014F-9F39-F61A40A136BE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39A-7BF1-A94B-8F10-948A0F7B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8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A121-56BC-014F-9F39-F61A40A136BE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1F39A-7BF1-A94B-8F10-948A0F7B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7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6A121-56BC-014F-9F39-F61A40A136BE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1F39A-7BF1-A94B-8F10-948A0F7B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7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?term=Nguyen%20T%5BAuthor%5D&amp;cauthor=true&amp;cauthor_uid=19099290" TargetMode="External"/><Relationship Id="rId4" Type="http://schemas.openxmlformats.org/officeDocument/2006/relationships/hyperlink" Target="http://www.ncbi.nlm.nih.gov/pubmed/?term=Bull%20AM%5BAuthor%5D&amp;cauthor=true&amp;cauthor_uid=19099290" TargetMode="External"/><Relationship Id="rId5" Type="http://schemas.openxmlformats.org/officeDocument/2006/relationships/hyperlink" Target="http://www.ncbi.nlm.nih.gov/pubmed/?term=Unwin%20A%5BAuthor%5D&amp;cauthor=true&amp;cauthor_uid=19099290" TargetMode="External"/><Relationship Id="rId6" Type="http://schemas.openxmlformats.org/officeDocument/2006/relationships/hyperlink" Target="http://www.ncbi.nlm.nih.gov/pubmed/?term=Deehan%20DJ%5BAuthor%5D&amp;cauthor=true&amp;cauthor_uid=19099290" TargetMode="External"/><Relationship Id="rId7" Type="http://schemas.openxmlformats.org/officeDocument/2006/relationships/hyperlink" Target="http://www.ncbi.nlm.nih.gov/pubmed/?term=Amis%20AA%5BAuthor%5D&amp;cauthor=true&amp;cauthor_uid=19099290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cbi.nlm.nih.gov/pubmed/?term=Apsingi%20S%5BAuthor%5D&amp;cauthor=true&amp;cauthor_uid=19099290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669" y="1067452"/>
            <a:ext cx="8798855" cy="1962444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/>
                <a:cs typeface="Times New Roman"/>
              </a:rPr>
              <a:t>complete PLC injury:</a:t>
            </a:r>
            <a:br>
              <a:rPr lang="en-US" sz="8000" dirty="0" smtClean="0">
                <a:solidFill>
                  <a:schemeClr val="bg1"/>
                </a:solidFill>
                <a:latin typeface="Times New Roman"/>
                <a:cs typeface="Times New Roman"/>
              </a:rPr>
            </a:br>
            <a:r>
              <a:rPr lang="en-US" sz="8000" smtClean="0">
                <a:solidFill>
                  <a:schemeClr val="bg1"/>
                </a:solidFill>
                <a:latin typeface="Times New Roman"/>
                <a:cs typeface="Times New Roman"/>
              </a:rPr>
              <a:t>treatment </a:t>
            </a:r>
            <a:r>
              <a:rPr lang="en-US" sz="8000" smtClean="0">
                <a:solidFill>
                  <a:schemeClr val="bg1"/>
                </a:solidFill>
                <a:latin typeface="Times New Roman"/>
                <a:cs typeface="Times New Roman"/>
              </a:rPr>
              <a:t>options</a:t>
            </a:r>
            <a:endParaRPr lang="en-US" sz="67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1972" y="4582736"/>
            <a:ext cx="4970064" cy="195088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Trần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Đăng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Khoa</a:t>
            </a: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Trương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Viết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Thông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et al</a:t>
            </a:r>
          </a:p>
          <a:p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BV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Chấn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thương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Chỉnh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hình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138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Anatomy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fig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84" y="1188448"/>
            <a:ext cx="3490988" cy="535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6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Biomechanics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PLC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</a:p>
          <a:p>
            <a:pPr algn="just"/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primary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restraint to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Times New Roman"/>
              </a:rPr>
              <a:t>varus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 forces as well as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Times New Roman"/>
              </a:rPr>
              <a:t>posterolateral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rotation</a:t>
            </a:r>
          </a:p>
          <a:p>
            <a:pPr marL="457200" indent="-457200" algn="just">
              <a:buFont typeface="Wingdings" charset="2"/>
              <a:buChar char="ü"/>
            </a:pP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secondary stabilizer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to anterior and posterior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Times New Roman"/>
              </a:rPr>
              <a:t>tibial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translation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110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Biomechanics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FCL:</a:t>
            </a:r>
          </a:p>
          <a:p>
            <a:pPr algn="just"/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primary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restraint to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Times New Roman"/>
              </a:rPr>
              <a:t>varus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 stress across the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knee</a:t>
            </a:r>
          </a:p>
          <a:p>
            <a:pPr marL="457200" indent="-457200" algn="just">
              <a:buFont typeface="Wingdings" charset="2"/>
              <a:buChar char="ü"/>
            </a:pP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regards to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Times New Roman"/>
              </a:rPr>
              <a:t>tibial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 external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rotation: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	- FCL and the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popliteus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complex are the primary restraints, especially between 30° and 40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°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of flexion</a:t>
            </a:r>
          </a:p>
          <a:p>
            <a:pPr algn="just"/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PCL is secondary restraint 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910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Mechanisms </a:t>
            </a:r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of injury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a direct blow to the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anteromedial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knee</a:t>
            </a:r>
          </a:p>
          <a:p>
            <a:pPr marL="457200" indent="-457200" algn="just">
              <a:buFont typeface="Wingdings" charset="2"/>
              <a:buChar char="ü"/>
            </a:pP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hyperextension</a:t>
            </a:r>
          </a:p>
          <a:p>
            <a:pPr algn="just"/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non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-contact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Times New Roman"/>
              </a:rPr>
              <a:t>varus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 stress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injuries</a:t>
            </a:r>
          </a:p>
          <a:p>
            <a:pPr marL="457200" indent="-457200" algn="just">
              <a:buFont typeface="Wingdings" charset="2"/>
              <a:buChar char="ü"/>
            </a:pP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ost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often, PLC tears are associated with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PCL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and/or A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CL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injuries</a:t>
            </a:r>
          </a:p>
          <a:p>
            <a:pPr marL="457200" indent="-457200" algn="just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3926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Symptoms</a:t>
            </a:r>
            <a:endParaRPr lang="en-US" sz="4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pain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perceived 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side-to-side instability near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extension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difficulty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walking on uneven ground or up and down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stairs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cchymosis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swelling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paresthesia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or 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foot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drop;  </a:t>
            </a:r>
            <a:r>
              <a:rPr lang="en-US" i="1" dirty="0" err="1">
                <a:solidFill>
                  <a:srgbClr val="FFFFFF"/>
                </a:solidFill>
                <a:latin typeface="Times New Roman"/>
                <a:cs typeface="Times New Roman"/>
              </a:rPr>
              <a:t>peroneal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 nerve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injury occurs 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in up to one third of PLC injuries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pPr marL="457200" indent="-457200" algn="just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578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Clinical evaluation</a:t>
            </a:r>
            <a:endParaRPr lang="en-US" sz="4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charset="2"/>
              <a:buChar char="ü"/>
            </a:pPr>
            <a:endParaRPr lang="en-US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high </a:t>
            </a:r>
            <a:r>
              <a:rPr lang="en-US" b="1" dirty="0">
                <a:solidFill>
                  <a:srgbClr val="FFFFFF"/>
                </a:solidFill>
                <a:latin typeface="Times New Roman"/>
                <a:cs typeface="Times New Roman"/>
              </a:rPr>
              <a:t>index of suspicion</a:t>
            </a:r>
            <a:endParaRPr lang="en-US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thorough examination</a:t>
            </a:r>
          </a:p>
          <a:p>
            <a:pPr marL="457200" indent="-457200" algn="just">
              <a:buFont typeface="Wingdings" charset="2"/>
              <a:buChar char="ü"/>
            </a:pPr>
            <a:endParaRPr lang="en-US" b="1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b="1" dirty="0">
                <a:solidFill>
                  <a:srgbClr val="FFFFFF"/>
                </a:solidFill>
                <a:latin typeface="Times New Roman"/>
                <a:cs typeface="Times New Roman"/>
              </a:rPr>
              <a:t>performed bilaterally </a:t>
            </a:r>
          </a:p>
        </p:txBody>
      </p:sp>
    </p:spTree>
    <p:extLst>
      <p:ext uri="{BB962C8B-B14F-4D97-AF65-F5344CB8AC3E}">
        <p14:creationId xmlns:p14="http://schemas.microsoft.com/office/powerpoint/2010/main" val="193462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Clinical evaluation</a:t>
            </a:r>
            <a:endParaRPr lang="en-US" sz="4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b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Varus</a:t>
            </a:r>
            <a:r>
              <a:rPr lang="en-US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tress test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: at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0° and 20°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- 30°</a:t>
            </a: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knee flexed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°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- 30: (+)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injury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to the FCL and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secondary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stabilizers</a:t>
            </a:r>
          </a:p>
          <a:p>
            <a:pPr marL="457200" indent="-457200" algn="just">
              <a:buFont typeface="Wingdings" charset="2"/>
              <a:buChar char="ü"/>
            </a:pP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full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extension:</a:t>
            </a:r>
          </a:p>
          <a:p>
            <a:pPr algn="just"/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	- (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+)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and restored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injury to the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isolated FCL</a:t>
            </a:r>
          </a:p>
          <a:p>
            <a:pPr algn="just"/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	- (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+) and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persisted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injury to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FCL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PLC and cruciate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ligaments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460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Clinical evaluation</a:t>
            </a:r>
            <a:endParaRPr lang="en-US" sz="4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algn="just"/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ABJS-4-97-F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97" y="1440307"/>
            <a:ext cx="4914843" cy="496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3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Clinical evaluation</a:t>
            </a:r>
            <a:endParaRPr lang="en-US" sz="4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External rotational tests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ial test:</a:t>
            </a:r>
          </a:p>
          <a:p>
            <a:pPr marL="457200" indent="-457200" algn="just">
              <a:buFont typeface="Wingdings" charset="2"/>
              <a:buChar char="ü"/>
            </a:pP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r>
              <a:rPr lang="en-US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: (+)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  <a:sym typeface="Wingdings"/>
              </a:rPr>
              <a:t> PLC injury</a:t>
            </a:r>
          </a:p>
          <a:p>
            <a:pPr algn="just"/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90</a:t>
            </a:r>
            <a:r>
              <a:rPr lang="en-US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: (++)</a:t>
            </a:r>
            <a:r>
              <a:rPr lang="en-US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  <a:sym typeface="Wingdings"/>
              </a:rPr>
              <a:t> PLC + PCL injuries</a:t>
            </a: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9060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Clinical </a:t>
            </a:r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evaluation</a:t>
            </a:r>
            <a:endParaRPr lang="en-US" sz="4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algn="just"/>
            <a:endParaRPr lang="en-US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/>
            <a:endParaRPr lang="en-US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511" y="1545983"/>
            <a:ext cx="6574669" cy="493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8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once referred to as the dark side of the knee </a:t>
            </a: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occult injuries</a:t>
            </a: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associated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with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PCL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or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ACL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tears, with only 28% of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all in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isolation</a:t>
            </a:r>
          </a:p>
          <a:p>
            <a:pPr marL="457200" indent="-457200" algn="just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165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Clinical evaluation</a:t>
            </a:r>
            <a:endParaRPr lang="en-US" sz="4000" b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External rotational tests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Reverse pivot shift test:</a:t>
            </a:r>
          </a:p>
          <a:p>
            <a:pPr algn="just"/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(+): the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previously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Times New Roman"/>
              </a:rPr>
              <a:t>subluxated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 lateral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Times New Roman"/>
              </a:rPr>
              <a:t>tibial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 plateau reduces at approximately 35 ̊ to 40 ̊ of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flexion</a:t>
            </a:r>
          </a:p>
          <a:p>
            <a:pPr algn="just"/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5570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Imaging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Radiographs</a:t>
            </a: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AP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ateral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sunrise view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ong standing AP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varus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stress (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20° of knee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flexion) for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the objective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diagnosis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234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Imaging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MRI</a:t>
            </a:r>
          </a:p>
          <a:p>
            <a:pPr marL="457200" indent="-457200" algn="just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assist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in the diagnosis of acute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lesions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assess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concurrent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injuries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determine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the location of the damaged structures</a:t>
            </a:r>
            <a:r>
              <a:rPr lang="en-US" dirty="0"/>
              <a:t> 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12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Imaging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algn="just"/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jkfs-26-77-g001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0" y="2279215"/>
            <a:ext cx="4933242" cy="3196027"/>
          </a:xfrm>
          <a:prstGeom prst="rect">
            <a:avLst/>
          </a:prstGeom>
        </p:spPr>
      </p:pic>
      <p:pic>
        <p:nvPicPr>
          <p:cNvPr id="5" name="Picture 4" descr="PLC_knee_trauma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62" y="1150457"/>
            <a:ext cx="3728424" cy="542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1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Classification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Grade I (0-5mm of lateral opening and minimal ligament disruption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</a:p>
          <a:p>
            <a:pPr marL="457200" indent="-457200" algn="just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Grade II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(6-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10mm of lateral opening and moderate ligament disruption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</a:p>
          <a:p>
            <a:pPr marL="457200" indent="-457200" algn="just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Grade III (&gt;10mm of lateral opening and severe ligament disruption and no endpoint)</a:t>
            </a:r>
          </a:p>
        </p:txBody>
      </p:sp>
    </p:spTree>
    <p:extLst>
      <p:ext uri="{BB962C8B-B14F-4D97-AF65-F5344CB8AC3E}">
        <p14:creationId xmlns:p14="http://schemas.microsoft.com/office/powerpoint/2010/main" val="44767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PLC physiological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load-sharing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pattern:</a:t>
            </a: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LCL represents a larger in situ force near full extension, decreasing with increasing flexion angle of the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knee</a:t>
            </a:r>
          </a:p>
          <a:p>
            <a:pPr algn="just"/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popliteus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complex represents a larger in situ force with the knee in flexion than with the knee in extension</a:t>
            </a:r>
            <a:r>
              <a:rPr lang="en-US" dirty="0">
                <a:latin typeface="Times New Roman"/>
                <a:cs typeface="Times New Roman"/>
              </a:rPr>
              <a:t> 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0212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PLC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reconstruction should be performed at same time or prior to ACL or PCL to prevent early cruciate failure</a:t>
            </a: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after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cruciate ligament reconstruction, PLC reconstruction is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initiated</a:t>
            </a:r>
          </a:p>
          <a:p>
            <a:pPr algn="just"/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602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2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surgical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techniques: combined </a:t>
            </a:r>
            <a:r>
              <a:rPr lang="en-US" dirty="0" err="1">
                <a:solidFill>
                  <a:schemeClr val="bg1"/>
                </a:solidFill>
                <a:latin typeface="Times New Roman"/>
                <a:cs typeface="Times New Roman"/>
              </a:rPr>
              <a:t>tibial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-fibular-based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techniques and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fibular-based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techniques</a:t>
            </a:r>
          </a:p>
          <a:p>
            <a:pPr algn="just"/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LaPrade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Times New Roman"/>
                <a:cs typeface="Times New Roman"/>
              </a:rPr>
              <a:t>tibial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-fibular-based)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reconstructing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all three major PLC components at each precise insertion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site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increased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technical difficulty and potential </a:t>
            </a:r>
            <a:r>
              <a:rPr lang="en-US" dirty="0" err="1">
                <a:solidFill>
                  <a:schemeClr val="bg1"/>
                </a:solidFill>
                <a:latin typeface="Times New Roman"/>
                <a:cs typeface="Times New Roman"/>
              </a:rPr>
              <a:t>overconstraint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 of external and </a:t>
            </a:r>
            <a:r>
              <a:rPr lang="en-US" dirty="0" err="1">
                <a:solidFill>
                  <a:schemeClr val="bg1"/>
                </a:solidFill>
                <a:latin typeface="Times New Roman"/>
                <a:cs typeface="Times New Roman"/>
              </a:rPr>
              <a:t>varus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 rotations of the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knee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494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surgical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techniques: combined </a:t>
            </a:r>
            <a:r>
              <a:rPr lang="en-US" dirty="0" err="1">
                <a:solidFill>
                  <a:schemeClr val="bg1"/>
                </a:solidFill>
                <a:latin typeface="Times New Roman"/>
                <a:cs typeface="Times New Roman"/>
              </a:rPr>
              <a:t>tibial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-fibular-based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techniques and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fibular-based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techniques</a:t>
            </a:r>
          </a:p>
          <a:p>
            <a:pPr algn="just"/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modified Larson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(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fibular-based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reproduce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a physiological tension pattern for LCL and PFL using a single ST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autograft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advantages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of technical simplicity and reproduction of a more physiological load-sharing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pattern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531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algn="just"/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Veltri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and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Warren: advocated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reconstruction of PFL and LCL as sufficient to adequately control </a:t>
            </a:r>
            <a:r>
              <a:rPr lang="en-US" dirty="0" err="1">
                <a:solidFill>
                  <a:schemeClr val="bg1"/>
                </a:solidFill>
                <a:latin typeface="Times New Roman"/>
                <a:cs typeface="Times New Roman"/>
              </a:rPr>
              <a:t>posterolateral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 instability such as posterior </a:t>
            </a:r>
            <a:r>
              <a:rPr lang="en-US" dirty="0" err="1">
                <a:solidFill>
                  <a:schemeClr val="bg1"/>
                </a:solidFill>
                <a:latin typeface="Times New Roman"/>
                <a:cs typeface="Times New Roman"/>
              </a:rPr>
              <a:t>tibial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 translation and external and </a:t>
            </a:r>
            <a:r>
              <a:rPr lang="en-US" dirty="0" err="1">
                <a:solidFill>
                  <a:schemeClr val="bg1"/>
                </a:solidFill>
                <a:latin typeface="Times New Roman"/>
                <a:cs typeface="Times New Roman"/>
              </a:rPr>
              <a:t>varus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rotations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120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Introduction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fail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to address a PLC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injury compromise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concurrent cruciate ligament and lead to early knee degenerative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osteoarthritis</a:t>
            </a: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complete PLC lesions treated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surgically</a:t>
            </a: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cute surgical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intervention results in superior outcomes compared with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chronic reconstruction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5477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Treatment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Times New Roman"/>
                <a:cs typeface="Times New Roman"/>
              </a:rPr>
              <a:t>“A comparison of modified Larson and 'anatomic' 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cs typeface="Times New Roman"/>
              </a:rPr>
              <a:t>posterolateral</a:t>
            </a:r>
            <a:r>
              <a:rPr lang="en-US" b="1" dirty="0">
                <a:solidFill>
                  <a:schemeClr val="bg1"/>
                </a:solidFill>
                <a:latin typeface="Times New Roman"/>
                <a:cs typeface="Times New Roman"/>
              </a:rPr>
              <a:t> corner reconstructions in knees with combined PCL and </a:t>
            </a:r>
            <a:r>
              <a:rPr lang="en-US" b="1" dirty="0" err="1">
                <a:solidFill>
                  <a:schemeClr val="bg1"/>
                </a:solidFill>
                <a:latin typeface="Times New Roman"/>
                <a:cs typeface="Times New Roman"/>
              </a:rPr>
              <a:t>posterolateral</a:t>
            </a:r>
            <a:r>
              <a:rPr lang="en-US" b="1" dirty="0">
                <a:solidFill>
                  <a:schemeClr val="bg1"/>
                </a:solidFill>
                <a:latin typeface="Times New Roman"/>
                <a:cs typeface="Times New Roman"/>
              </a:rPr>
              <a:t> corner deficiency.”</a:t>
            </a:r>
          </a:p>
          <a:p>
            <a:pPr algn="just"/>
            <a:r>
              <a:rPr lang="en-US" sz="2000" u="sng" dirty="0">
                <a:solidFill>
                  <a:srgbClr val="FF0000"/>
                </a:solidFill>
                <a:latin typeface="Times New Roman"/>
                <a:cs typeface="Times New Roman"/>
                <a:hlinkClick r:id="rId2"/>
              </a:rPr>
              <a:t>Apsingi S1, </a:t>
            </a:r>
            <a:r>
              <a:rPr lang="en-US" sz="2000" u="sng" dirty="0">
                <a:solidFill>
                  <a:srgbClr val="FF0000"/>
                </a:solidFill>
                <a:latin typeface="Times New Roman"/>
                <a:cs typeface="Times New Roman"/>
                <a:hlinkClick r:id="rId3"/>
              </a:rPr>
              <a:t>Nguyen T, </a:t>
            </a:r>
            <a:r>
              <a:rPr lang="en-US" sz="2000" u="sng" dirty="0">
                <a:solidFill>
                  <a:srgbClr val="FF0000"/>
                </a:solidFill>
                <a:latin typeface="Times New Roman"/>
                <a:cs typeface="Times New Roman"/>
                <a:hlinkClick r:id="rId4"/>
              </a:rPr>
              <a:t>Bull AM, </a:t>
            </a:r>
            <a:r>
              <a:rPr lang="en-US" sz="2000" u="sng" dirty="0">
                <a:solidFill>
                  <a:srgbClr val="FF0000"/>
                </a:solidFill>
                <a:latin typeface="Times New Roman"/>
                <a:cs typeface="Times New Roman"/>
                <a:hlinkClick r:id="rId5"/>
              </a:rPr>
              <a:t>Unwin A, </a:t>
            </a:r>
            <a:r>
              <a:rPr lang="en-US" sz="2000" u="sng" dirty="0">
                <a:solidFill>
                  <a:srgbClr val="FF0000"/>
                </a:solidFill>
                <a:latin typeface="Times New Roman"/>
                <a:cs typeface="Times New Roman"/>
                <a:hlinkClick r:id="rId6"/>
              </a:rPr>
              <a:t>Deehan DJ, </a:t>
            </a:r>
            <a:r>
              <a:rPr lang="en-US" sz="2000" u="sng" dirty="0">
                <a:solidFill>
                  <a:srgbClr val="FF0000"/>
                </a:solidFill>
                <a:latin typeface="Times New Roman"/>
                <a:cs typeface="Times New Roman"/>
                <a:hlinkClick r:id="rId7"/>
              </a:rPr>
              <a:t>Amis AA.</a:t>
            </a:r>
            <a:endParaRPr lang="en-US" sz="2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Both PLC reconstructions could restore both external rotation and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Times New Roman"/>
              </a:rPr>
              <a:t>varus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 laxity to normal</a:t>
            </a:r>
          </a:p>
          <a:p>
            <a:pPr marL="457200" indent="-457200" algn="just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The three-stranded anatomical reconstruction did not perform better than the modified two-strand Larson technique</a:t>
            </a:r>
          </a:p>
        </p:txBody>
      </p:sp>
    </p:spTree>
    <p:extLst>
      <p:ext uri="{BB962C8B-B14F-4D97-AF65-F5344CB8AC3E}">
        <p14:creationId xmlns:p14="http://schemas.microsoft.com/office/powerpoint/2010/main" val="36383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Techniques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modified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Larson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057383"/>
            <a:ext cx="85725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9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Techniques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modified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Larson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1758-2555-4-21-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27" y="1841484"/>
            <a:ext cx="5994400" cy="4800600"/>
          </a:xfrm>
          <a:prstGeom prst="rect">
            <a:avLst/>
          </a:prstGeom>
        </p:spPr>
      </p:pic>
      <p:pic>
        <p:nvPicPr>
          <p:cNvPr id="4" name="Picture 3" descr="1758-2555-4-21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11" y="2385220"/>
            <a:ext cx="59944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0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Techniques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modified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Larson</a:t>
            </a: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</a:p>
          <a:p>
            <a:pPr marL="457200" indent="-457200" algn="just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Less invasive and less technically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demanding</a:t>
            </a:r>
          </a:p>
          <a:p>
            <a:pPr marL="457200" indent="-457200" algn="just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LCL and PFL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 secured independently with intended tension at the intended flexion angle of the knee, achieving differential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physiological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tension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patterns for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</a:p>
          <a:p>
            <a:pPr marL="457200" indent="-457200" algn="just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LCL is secured at full extension with 10 N, whereas the PFL is secured at 90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°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with 10 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N</a:t>
            </a: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9699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Post-op Rehabilitation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hinged functional brace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3 months</a:t>
            </a: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irst 2 weeks: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immobilized in extension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ROM exercises using CPM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device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0° to 90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°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partial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weight-bearing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 extension with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gradual progression</a:t>
            </a: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week 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4: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ROM exercises &gt;90°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full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weight-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bearing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just"/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743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Complications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algn="just"/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Arthrofibrosis</a:t>
            </a: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dirty="0" err="1">
                <a:solidFill>
                  <a:srgbClr val="FFFFFF"/>
                </a:solidFill>
                <a:latin typeface="Times New Roman"/>
                <a:cs typeface="Times New Roman"/>
              </a:rPr>
              <a:t>Peroneal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 nerve injury (15-29%)</a:t>
            </a: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4566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algn="just"/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G_04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9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6933" y="524929"/>
            <a:ext cx="6620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8562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Anatomy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514350" indent="-514350" algn="just">
              <a:buFont typeface="Arial"/>
              <a:buChar char="•"/>
            </a:pPr>
            <a:r>
              <a:rPr lang="en-US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3 major </a:t>
            </a:r>
            <a:r>
              <a:rPr lang="en-US" b="1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n-US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tatic stabilizers:</a:t>
            </a:r>
          </a:p>
          <a:p>
            <a:pPr algn="just"/>
            <a:endParaRPr lang="en-US" b="1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Wingdings" charset="2"/>
              <a:buChar char="ü"/>
            </a:pP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fibular 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ollateral 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igament </a:t>
            </a:r>
            <a:r>
              <a:rPr lang="en-US" i="1" dirty="0">
                <a:solidFill>
                  <a:srgbClr val="FFFFFF"/>
                </a:solidFill>
                <a:latin typeface="Times New Roman"/>
                <a:cs typeface="Times New Roman"/>
              </a:rPr>
              <a:t> 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popliteus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 tendon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n-US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popliteofibular</a:t>
            </a:r>
            <a:r>
              <a:rPr lang="en-US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 ligament</a:t>
            </a:r>
            <a:endParaRPr lang="en-US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2805" y="3239216"/>
            <a:ext cx="6442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Times New Roman"/>
                <a:ea typeface="Wingdings"/>
                <a:cs typeface="Times New Roman"/>
                <a:sym typeface="Wingdings"/>
              </a:rPr>
              <a:t></a:t>
            </a:r>
            <a:endParaRPr lang="en-US" sz="32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2684" y="3218719"/>
            <a:ext cx="383388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200" i="1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Popliteus</a:t>
            </a:r>
            <a:r>
              <a:rPr lang="en-US" sz="32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COMPLEX</a:t>
            </a:r>
            <a:endParaRPr lang="en-US" sz="32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1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Anatomy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algn="just"/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ABJS-4-97-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1" y="1455194"/>
            <a:ext cx="2960023" cy="4796445"/>
          </a:xfrm>
          <a:prstGeom prst="rect">
            <a:avLst/>
          </a:prstGeom>
        </p:spPr>
      </p:pic>
      <p:pic>
        <p:nvPicPr>
          <p:cNvPr id="6" name="Picture 5" descr="ABJS-4-97-F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87" y="1869794"/>
            <a:ext cx="3886251" cy="40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4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Anatomy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FCL: primary </a:t>
            </a:r>
            <a:r>
              <a:rPr lang="en-US" dirty="0" err="1">
                <a:solidFill>
                  <a:schemeClr val="bg1"/>
                </a:solidFill>
                <a:latin typeface="Times New Roman"/>
                <a:cs typeface="Times New Roman"/>
              </a:rPr>
              <a:t>varus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stabilizer</a:t>
            </a:r>
          </a:p>
          <a:p>
            <a:pPr algn="just"/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- femoral attachment: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proximal (1.4 mm) and posterior (3.1 mm) to the lateral 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epicondyle</a:t>
            </a:r>
          </a:p>
          <a:p>
            <a:pPr algn="just"/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- distal 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attachment: distal one-third of the lateral aspect of the fibular head</a:t>
            </a:r>
            <a:r>
              <a:rPr lang="en-US" dirty="0"/>
              <a:t> 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2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Anatomy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PLT:</a:t>
            </a:r>
          </a:p>
          <a:p>
            <a:pPr algn="just"/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femoral attachment: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at the point of an average of 18.5 mm anteriorly (17 – 23 mm) from the FCL attachment with the knee at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70</a:t>
            </a:r>
            <a:r>
              <a:rPr lang="en-US" baseline="30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</a:p>
          <a:p>
            <a:pPr algn="just"/>
            <a:endParaRPr lang="en-US" baseline="300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tibial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attachment: the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posteromedial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tibia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7667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Anatomy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PFL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</a:p>
          <a:p>
            <a:pPr marL="457200" indent="-457200" algn="just">
              <a:buFont typeface="Arial"/>
              <a:buChar char="•"/>
            </a:pP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originates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at the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Times New Roman"/>
              </a:rPr>
              <a:t>musculotendinous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 junction of the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popliteus</a:t>
            </a:r>
            <a:endParaRPr lang="en-US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- distal attachment: two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divisions, the posterior 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division larger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, inserts to fibular head </a:t>
            </a:r>
          </a:p>
        </p:txBody>
      </p:sp>
    </p:spTree>
    <p:extLst>
      <p:ext uri="{BB962C8B-B14F-4D97-AF65-F5344CB8AC3E}">
        <p14:creationId xmlns:p14="http://schemas.microsoft.com/office/powerpoint/2010/main" val="82537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62"/>
            <a:ext cx="7772400" cy="83028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Anatomy</a:t>
            </a:r>
            <a:endParaRPr lang="en-US" sz="40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220" y="1155888"/>
            <a:ext cx="8661666" cy="5421280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b="1" dirty="0">
                <a:solidFill>
                  <a:srgbClr val="FFFFFF"/>
                </a:solidFill>
                <a:latin typeface="Times New Roman"/>
                <a:cs typeface="Times New Roman"/>
              </a:rPr>
              <a:t>secondary stabilizers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: static and dynamic manners</a:t>
            </a:r>
          </a:p>
          <a:p>
            <a:pPr algn="just"/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/lateral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capsular thickening of the mid-third lateral capsular ligament</a:t>
            </a:r>
          </a:p>
          <a:p>
            <a:pPr algn="just"/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/coronary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ligament</a:t>
            </a:r>
          </a:p>
          <a:p>
            <a:pPr algn="just"/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/lateral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gastrocnemius tendon (important landmark)</a:t>
            </a:r>
          </a:p>
          <a:p>
            <a:pPr algn="just"/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fabellofibular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ligament </a:t>
            </a:r>
          </a:p>
          <a:p>
            <a:pPr algn="just"/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/long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and short head of the </a:t>
            </a:r>
            <a:r>
              <a:rPr lang="en-US" dirty="0" err="1">
                <a:solidFill>
                  <a:srgbClr val="FFFFFF"/>
                </a:solidFill>
                <a:latin typeface="Times New Roman"/>
                <a:cs typeface="Times New Roman"/>
              </a:rPr>
              <a:t>bicepsfemoris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iliotibial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 New Roman"/>
                <a:cs typeface="Times New Roman"/>
              </a:rPr>
              <a:t>band </a:t>
            </a:r>
          </a:p>
        </p:txBody>
      </p:sp>
    </p:spTree>
    <p:extLst>
      <p:ext uri="{BB962C8B-B14F-4D97-AF65-F5344CB8AC3E}">
        <p14:creationId xmlns:p14="http://schemas.microsoft.com/office/powerpoint/2010/main" val="395334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104352</TotalTime>
  <Words>928</Words>
  <Application>Microsoft Macintosh PowerPoint</Application>
  <PresentationFormat>On-screen Show (4:3)</PresentationFormat>
  <Paragraphs>195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complete PLC injury: treatment options</vt:lpstr>
      <vt:lpstr>Introduction</vt:lpstr>
      <vt:lpstr>Introduction</vt:lpstr>
      <vt:lpstr>Anatomy</vt:lpstr>
      <vt:lpstr>Anatomy</vt:lpstr>
      <vt:lpstr>Anatomy</vt:lpstr>
      <vt:lpstr>Anatomy</vt:lpstr>
      <vt:lpstr>Anatomy</vt:lpstr>
      <vt:lpstr>Anatomy</vt:lpstr>
      <vt:lpstr>Anatomy</vt:lpstr>
      <vt:lpstr>Biomechanics</vt:lpstr>
      <vt:lpstr>Biomechanics</vt:lpstr>
      <vt:lpstr>Mechanisms of injury</vt:lpstr>
      <vt:lpstr>Symptoms</vt:lpstr>
      <vt:lpstr>Clinical evaluation</vt:lpstr>
      <vt:lpstr>Clinical evaluation</vt:lpstr>
      <vt:lpstr>Clinical evaluation</vt:lpstr>
      <vt:lpstr>Clinical evaluation</vt:lpstr>
      <vt:lpstr>Clinical evaluation</vt:lpstr>
      <vt:lpstr>Clinical evaluation</vt:lpstr>
      <vt:lpstr>Imaging</vt:lpstr>
      <vt:lpstr>Imaging</vt:lpstr>
      <vt:lpstr>Imaging</vt:lpstr>
      <vt:lpstr>Classification</vt:lpstr>
      <vt:lpstr>Treatment</vt:lpstr>
      <vt:lpstr>Treatment</vt:lpstr>
      <vt:lpstr>Treatment</vt:lpstr>
      <vt:lpstr>Treatment</vt:lpstr>
      <vt:lpstr>Treatment</vt:lpstr>
      <vt:lpstr>Treatment</vt:lpstr>
      <vt:lpstr>Techniques</vt:lpstr>
      <vt:lpstr>Techniques</vt:lpstr>
      <vt:lpstr>Techniques</vt:lpstr>
      <vt:lpstr>Post-op Rehabilitation</vt:lpstr>
      <vt:lpstr>Complications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PLC injury</dc:title>
  <dc:creator>admin admin</dc:creator>
  <cp:lastModifiedBy>admin admin</cp:lastModifiedBy>
  <cp:revision>70</cp:revision>
  <dcterms:created xsi:type="dcterms:W3CDTF">2015-03-12T12:29:49Z</dcterms:created>
  <dcterms:modified xsi:type="dcterms:W3CDTF">2017-05-09T06:25:41Z</dcterms:modified>
</cp:coreProperties>
</file>