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4" r:id="rId3"/>
    <p:sldId id="307" r:id="rId4"/>
    <p:sldId id="287" r:id="rId5"/>
    <p:sldId id="294" r:id="rId6"/>
    <p:sldId id="292" r:id="rId7"/>
    <p:sldId id="293" r:id="rId8"/>
    <p:sldId id="295" r:id="rId9"/>
    <p:sldId id="308" r:id="rId10"/>
    <p:sldId id="309" r:id="rId11"/>
    <p:sldId id="304" r:id="rId12"/>
    <p:sldId id="288" r:id="rId13"/>
    <p:sldId id="289" r:id="rId14"/>
    <p:sldId id="310" r:id="rId15"/>
    <p:sldId id="311" r:id="rId16"/>
    <p:sldId id="314" r:id="rId17"/>
    <p:sldId id="290" r:id="rId18"/>
    <p:sldId id="299" r:id="rId19"/>
    <p:sldId id="313" r:id="rId20"/>
    <p:sldId id="312" r:id="rId21"/>
    <p:sldId id="291" r:id="rId22"/>
    <p:sldId id="317" r:id="rId23"/>
    <p:sldId id="315" r:id="rId24"/>
    <p:sldId id="31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2" d="100"/>
          <a:sy n="72" d="100"/>
        </p:scale>
        <p:origin x="-45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89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rucvu:Documents:Hinh%20BN%20nghien%20cuu%20kMRI:danh%20sach%20BN%20nghien%20cuu%20kMR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Sheet1!$AA$36:$AF$36</c:f>
              <c:strCache>
                <c:ptCount val="6"/>
                <c:pt idx="0">
                  <c:v>C2-3</c:v>
                </c:pt>
                <c:pt idx="1">
                  <c:v>C3-4</c:v>
                </c:pt>
                <c:pt idx="2">
                  <c:v>C4-5</c:v>
                </c:pt>
                <c:pt idx="3">
                  <c:v>C5-6</c:v>
                </c:pt>
                <c:pt idx="4">
                  <c:v>C6-7</c:v>
                </c:pt>
                <c:pt idx="5">
                  <c:v>C7-1</c:v>
                </c:pt>
              </c:strCache>
            </c:strRef>
          </c:cat>
          <c:val>
            <c:numRef>
              <c:f>Sheet1!$AA$37:$AF$37</c:f>
              <c:numCache>
                <c:formatCode>General</c:formatCode>
                <c:ptCount val="6"/>
                <c:pt idx="0">
                  <c:v>0.52</c:v>
                </c:pt>
                <c:pt idx="1">
                  <c:v>1.1000000000000001</c:v>
                </c:pt>
                <c:pt idx="2">
                  <c:v>2.5</c:v>
                </c:pt>
                <c:pt idx="3">
                  <c:v>2.7</c:v>
                </c:pt>
                <c:pt idx="4">
                  <c:v>1.6</c:v>
                </c:pt>
                <c:pt idx="5">
                  <c:v>0.70000000000000018</c:v>
                </c:pt>
              </c:numCache>
            </c:numRef>
          </c:val>
        </c:ser>
        <c:shape val="box"/>
        <c:axId val="37454592"/>
        <c:axId val="37456128"/>
        <c:axId val="0"/>
      </c:bar3DChart>
      <c:catAx>
        <c:axId val="3745459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7456128"/>
        <c:crosses val="autoZero"/>
        <c:auto val="1"/>
        <c:lblAlgn val="ctr"/>
        <c:lblOffset val="100"/>
      </c:catAx>
      <c:valAx>
        <c:axId val="374561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7454592"/>
        <c:crosses val="autoZero"/>
        <c:crossBetween val="between"/>
      </c:valAx>
      <c:spPr>
        <a:solidFill>
          <a:schemeClr val="tx1">
            <a:alpha val="46000"/>
          </a:schemeClr>
        </a:solidFill>
      </c:spPr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DA759B4-9CA4-42A9-9BC6-06071894F5B8}" type="datetimeFigureOut">
              <a:rPr lang="en-US"/>
              <a:pPr>
                <a:defRPr/>
              </a:pPr>
              <a:t>12/05/2017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E91ECF0-5FF8-4112-A796-70CB483DB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876800"/>
            <a:ext cx="7772400" cy="1089025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5867400"/>
            <a:ext cx="6400800" cy="609600"/>
          </a:xfrm>
        </p:spPr>
        <p:txBody>
          <a:bodyPr/>
          <a:lstStyle>
            <a:lvl1pPr marL="0" indent="0" algn="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057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B0F4B-46E9-4CBA-A4C8-795E3B5A9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1E783-EE78-429E-985F-8C10E5031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4CD95-EE60-45B4-BB5D-5746A31DF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F29CD-9310-438D-A65B-4A636C4F6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23E14-017F-4DBE-A07A-ECB7A5758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17B6C-D783-4F89-9CD5-13194A945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8D547-940F-4EEC-9C6B-9B9DA5E3E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8886-03EB-445E-93A3-13198D7B0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834AB-8029-4A40-BCC8-87EF78A41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61401-3F0D-411E-A8C3-79ABF08AF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25E5-C111-4D6D-B7A3-5D6A4CC20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C9D519AF-3CEB-4266-BD3B-ABA5F013E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124200" y="2057400"/>
            <a:ext cx="6248400" cy="1089025"/>
          </a:xfrm>
        </p:spPr>
        <p:txBody>
          <a:bodyPr/>
          <a:lstStyle/>
          <a:p>
            <a:pPr algn="ctr"/>
            <a:r>
              <a:rPr lang="en-US" sz="2400" b="0" smtClean="0">
                <a:latin typeface="Arial Black" pitchFamily="34" charset="0"/>
              </a:rPr>
              <a:t>DYNAMIC COMPRESSION OF </a:t>
            </a:r>
            <a:br>
              <a:rPr lang="en-US" sz="2400" b="0" smtClean="0">
                <a:latin typeface="Arial Black" pitchFamily="34" charset="0"/>
              </a:rPr>
            </a:br>
            <a:r>
              <a:rPr lang="en-US" sz="2400" b="0" smtClean="0">
                <a:latin typeface="Arial Black" pitchFamily="34" charset="0"/>
              </a:rPr>
              <a:t>THE CERVICAL SPINAL CORD </a:t>
            </a:r>
            <a:br>
              <a:rPr lang="en-US" sz="2400" b="0" smtClean="0">
                <a:latin typeface="Arial Black" pitchFamily="34" charset="0"/>
              </a:rPr>
            </a:br>
            <a:r>
              <a:rPr lang="en-US" sz="2400" b="0" smtClean="0">
                <a:latin typeface="Arial Black" pitchFamily="34" charset="0"/>
              </a:rPr>
              <a:t>IN SYMPTOMATIC PATIENTS: </a:t>
            </a:r>
            <a:br>
              <a:rPr lang="en-US" sz="2400" b="0" smtClean="0">
                <a:latin typeface="Arial Black" pitchFamily="34" charset="0"/>
              </a:rPr>
            </a:br>
            <a:r>
              <a:rPr lang="en-US" sz="2400" b="0" smtClean="0">
                <a:latin typeface="Arial Black" pitchFamily="34" charset="0"/>
              </a:rPr>
              <a:t>A CASE- CONTROL STUDY </a:t>
            </a:r>
            <a:br>
              <a:rPr lang="en-US" sz="2400" b="0" smtClean="0">
                <a:latin typeface="Arial Black" pitchFamily="34" charset="0"/>
              </a:rPr>
            </a:br>
            <a:r>
              <a:rPr lang="en-US" sz="2400" b="0" smtClean="0">
                <a:latin typeface="Arial Black" pitchFamily="34" charset="0"/>
              </a:rPr>
              <a:t>WITH THE HELP OF </a:t>
            </a:r>
            <a:br>
              <a:rPr lang="en-US" sz="2400" b="0" smtClean="0">
                <a:latin typeface="Arial Black" pitchFamily="34" charset="0"/>
              </a:rPr>
            </a:br>
            <a:r>
              <a:rPr lang="en-US" sz="2400" b="0" smtClean="0">
                <a:latin typeface="Arial Black" pitchFamily="34" charset="0"/>
              </a:rPr>
              <a:t>KINETIC MRI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38600" y="4191000"/>
            <a:ext cx="4419600" cy="609600"/>
          </a:xfrm>
        </p:spPr>
        <p:txBody>
          <a:bodyPr/>
          <a:lstStyle/>
          <a:p>
            <a:pPr algn="l">
              <a:defRPr/>
            </a:pPr>
            <a:r>
              <a:rPr lang="en-US" sz="2800" b="1" dirty="0" smtClean="0"/>
              <a:t>          TRUC VU MD.</a:t>
            </a:r>
            <a:endParaRPr lang="en-US" sz="2800" b="1" dirty="0"/>
          </a:p>
          <a:p>
            <a:pPr algn="l">
              <a:defRPr/>
            </a:pPr>
            <a:r>
              <a:rPr lang="en-US" sz="2000" b="1" dirty="0" smtClean="0"/>
              <a:t>SPINAL SURGERY DEPARTMENT </a:t>
            </a:r>
          </a:p>
          <a:p>
            <a:pPr algn="ctr">
              <a:defRPr/>
            </a:pPr>
            <a:r>
              <a:rPr lang="en-US" sz="2000" b="1" dirty="0" smtClean="0"/>
              <a:t>HOSPITAL FOR TRAUMATOLOGY &amp;  ORTHOPEDICS</a:t>
            </a:r>
          </a:p>
          <a:p>
            <a:pPr algn="ctr">
              <a:defRPr/>
            </a:pPr>
            <a:r>
              <a:rPr lang="en-US" sz="2000" b="1" dirty="0" smtClean="0"/>
              <a:t>HOCHIMINH CITY, VIETNAM</a:t>
            </a:r>
          </a:p>
          <a:p>
            <a:pPr algn="l">
              <a:defRPr/>
            </a:pP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352800" y="381000"/>
            <a:ext cx="53340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HTO ORTHOPEDIC CONGRESS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Remarks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444625"/>
            <a:ext cx="8077200" cy="5226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  <a:defRPr/>
            </a:pPr>
            <a:r>
              <a:rPr lang="vi-VN" sz="2800" dirty="0"/>
              <a:t>Mean SAC decreases from C2-3 to C5-6 and increases again to C7-D1 (SAC is smallest at C5-6 level): both groups 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  <a:defRPr/>
            </a:pPr>
            <a:r>
              <a:rPr lang="vi-VN" sz="2800" dirty="0"/>
              <a:t>SAC of control group at each level is greater than that of patient group (p&lt;0.05).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  <a:defRPr/>
            </a:pPr>
            <a:r>
              <a:rPr lang="vi-VN" sz="2800" dirty="0"/>
              <a:t>SAC of each level decreases from flexion position to neutral and than to extension position: both groups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ΔSAC (FLEXION-EXTENSION) IN DIFFERENT LEVELS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/>
          <a:lstStyle/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Biomechanics of cervical spine:</a:t>
            </a:r>
          </a:p>
          <a:p>
            <a:r>
              <a:rPr lang="en-US" smtClean="0"/>
              <a:t>C2-3, C3-4: low ROM </a:t>
            </a:r>
            <a:r>
              <a:rPr lang="en-US" smtClean="0">
                <a:sym typeface="Wingdings" pitchFamily="2" charset="2"/>
              </a:rPr>
              <a:t> less dynamic effect</a:t>
            </a:r>
          </a:p>
          <a:p>
            <a:r>
              <a:rPr lang="en-US" smtClean="0">
                <a:sym typeface="Wingdings" pitchFamily="2" charset="2"/>
              </a:rPr>
              <a:t>C4-5, C5-6: high ROM more dynamic effect </a:t>
            </a:r>
          </a:p>
          <a:p>
            <a:r>
              <a:rPr lang="en-US" smtClean="0">
                <a:sym typeface="Wingdings" pitchFamily="2" charset="2"/>
              </a:rPr>
              <a:t>C6-7, C7-T1: flexion &gt; extension (long spinous process  extension limited)  SAC flexion &gt; neutral = extension</a:t>
            </a:r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SAC flexion &gt; neutral &gt; extension:</a:t>
            </a:r>
          </a:p>
          <a:p>
            <a:pPr>
              <a:defRPr/>
            </a:pPr>
            <a:r>
              <a:rPr lang="en-US" dirty="0" smtClean="0"/>
              <a:t>Flexion mechanism: low risk of SCI</a:t>
            </a:r>
          </a:p>
          <a:p>
            <a:pPr>
              <a:defRPr/>
            </a:pPr>
            <a:r>
              <a:rPr lang="en-US" dirty="0" smtClean="0"/>
              <a:t>Extension mechanism: high risk of SCI</a:t>
            </a:r>
          </a:p>
          <a:p>
            <a:pPr>
              <a:buFont typeface="Wingdings" charset="0"/>
              <a:buChar char="à"/>
              <a:defRPr/>
            </a:pPr>
            <a:r>
              <a:rPr lang="en-US" dirty="0" smtClean="0">
                <a:sym typeface="Wingdings"/>
              </a:rPr>
              <a:t>Patients with spinal stenosis (developmental or congenital) + extension injury = Central cord </a:t>
            </a:r>
            <a:r>
              <a:rPr lang="en-US" dirty="0" err="1" smtClean="0">
                <a:sym typeface="Wingdings"/>
              </a:rPr>
              <a:t>syndrom</a:t>
            </a:r>
            <a:endParaRPr lang="en-US" dirty="0" smtClean="0">
              <a:sym typeface="Wingdings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ym typeface="Wingdings"/>
            </a:endParaRP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Pooled data</a:t>
            </a:r>
          </a:p>
        </p:txBody>
      </p:sp>
      <p:pic>
        <p:nvPicPr>
          <p:cNvPr id="2867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-37" b="4230"/>
          <a:stretch>
            <a:fillRect/>
          </a:stretch>
        </p:blipFill>
        <p:spPr>
          <a:xfrm>
            <a:off x="609600" y="1219200"/>
            <a:ext cx="7696200" cy="52943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81000" y="4191000"/>
            <a:ext cx="8229600" cy="1143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b="0" smtClean="0">
                <a:solidFill>
                  <a:srgbClr val="FFFFFF"/>
                </a:solidFill>
              </a:rPr>
              <a:t>Receiver operating charcteristic curve method</a:t>
            </a:r>
            <a:br>
              <a:rPr lang="en-US" sz="2800" b="0" smtClean="0">
                <a:solidFill>
                  <a:srgbClr val="FFFFFF"/>
                </a:solidFill>
              </a:rPr>
            </a:br>
            <a:r>
              <a:rPr lang="en-US" sz="2800" b="0" smtClean="0">
                <a:solidFill>
                  <a:srgbClr val="FFFFFF"/>
                </a:solidFill>
              </a:rPr>
              <a:t>Cutoff point differentiating the two groups</a:t>
            </a:r>
            <a:r>
              <a:rPr lang="en-US" sz="2800" b="0" smtClean="0">
                <a:solidFill>
                  <a:srgbClr val="FFFF00"/>
                </a:solidFill>
              </a:rPr>
              <a:t>: </a:t>
            </a:r>
            <a:r>
              <a:rPr lang="en-US" sz="2800" smtClean="0">
                <a:solidFill>
                  <a:srgbClr val="FFFF00"/>
                </a:solidFill>
              </a:rPr>
              <a:t>10.8mm</a:t>
            </a:r>
            <a:r>
              <a:rPr lang="en-US" sz="2800" b="0" smtClean="0">
                <a:solidFill>
                  <a:srgbClr val="FFFF00"/>
                </a:solidFill>
              </a:rPr>
              <a:t> </a:t>
            </a:r>
            <a:r>
              <a:rPr lang="en-US" sz="2800" b="0" smtClean="0">
                <a:solidFill>
                  <a:srgbClr val="FFFFFF"/>
                </a:solidFill>
              </a:rPr>
              <a:t/>
            </a:r>
            <a:br>
              <a:rPr lang="en-US" sz="2800" b="0" smtClean="0">
                <a:solidFill>
                  <a:srgbClr val="FFFFFF"/>
                </a:solidFill>
              </a:rPr>
            </a:br>
            <a:r>
              <a:rPr lang="en-US" sz="2800" b="0" smtClean="0">
                <a:solidFill>
                  <a:srgbClr val="FFFFFF"/>
                </a:solidFill>
              </a:rPr>
              <a:t>Sensitivity: </a:t>
            </a:r>
            <a:r>
              <a:rPr lang="en-US" sz="2800" smtClean="0">
                <a:solidFill>
                  <a:srgbClr val="FFFF00"/>
                </a:solidFill>
              </a:rPr>
              <a:t>90.7%</a:t>
            </a:r>
            <a:br>
              <a:rPr lang="en-US" sz="2800" smtClean="0">
                <a:solidFill>
                  <a:srgbClr val="FFFF00"/>
                </a:solidFill>
              </a:rPr>
            </a:br>
            <a:r>
              <a:rPr lang="en-US" sz="2800" b="0" smtClean="0">
                <a:solidFill>
                  <a:srgbClr val="FFFFFF"/>
                </a:solidFill>
              </a:rPr>
              <a:t>Specificity: </a:t>
            </a:r>
            <a:r>
              <a:rPr lang="en-US" sz="2800" smtClean="0">
                <a:solidFill>
                  <a:srgbClr val="FFFF00"/>
                </a:solidFill>
              </a:rPr>
              <a:t>72.7%</a:t>
            </a:r>
            <a:br>
              <a:rPr lang="en-US" sz="2800" smtClean="0">
                <a:solidFill>
                  <a:srgbClr val="FFFF00"/>
                </a:solidFill>
              </a:rPr>
            </a:br>
            <a:endParaRPr lang="en-US" sz="2800" smtClean="0">
              <a:solidFill>
                <a:srgbClr val="FFFF00"/>
              </a:solidFill>
            </a:endParaRPr>
          </a:p>
        </p:txBody>
      </p:sp>
      <p:pic>
        <p:nvPicPr>
          <p:cNvPr id="29698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-66" b="-290"/>
          <a:stretch>
            <a:fillRect/>
          </a:stretch>
        </p:blipFill>
        <p:spPr>
          <a:xfrm>
            <a:off x="0" y="304800"/>
            <a:ext cx="4489450" cy="3200400"/>
          </a:xfrm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4267200" cy="4648200"/>
          </a:xfrm>
        </p:spPr>
        <p:txBody>
          <a:bodyPr/>
          <a:lstStyle/>
          <a:p>
            <a:r>
              <a:rPr lang="en-US" sz="2800" smtClean="0"/>
              <a:t>SAC &lt; 11mm: Risk of dynamic compression of spinal cord</a:t>
            </a:r>
          </a:p>
          <a:p>
            <a:r>
              <a:rPr lang="en-US" sz="2800" smtClean="0"/>
              <a:t>Consistent with litterature: Spinal stenosis when mid-vertebral osseous diameter &lt; 13mm</a:t>
            </a:r>
          </a:p>
          <a:p>
            <a:r>
              <a:rPr lang="en-US" sz="2800" smtClean="0"/>
              <a:t>With 1mm of thickness of epidural soft tissue (fat &amp; venous plexus): 13-(1+1)= 11mm</a:t>
            </a:r>
          </a:p>
        </p:txBody>
      </p:sp>
      <p:pic>
        <p:nvPicPr>
          <p:cNvPr id="30722" name="Picture 4" descr="SAC and osseous diameter.jpg"/>
          <p:cNvPicPr>
            <a:picLocks noChangeAspect="1"/>
          </p:cNvPicPr>
          <p:nvPr/>
        </p:nvPicPr>
        <p:blipFill>
          <a:blip r:embed="rId2"/>
          <a:srcRect l="18274" t="15456" r="17921" b="16539"/>
          <a:stretch>
            <a:fillRect/>
          </a:stretch>
        </p:blipFill>
        <p:spPr bwMode="auto">
          <a:xfrm>
            <a:off x="4648200" y="1447800"/>
            <a:ext cx="4479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9" name="TextBox 8"/>
          <p:cNvSpPr txBox="1"/>
          <p:nvPr/>
        </p:nvSpPr>
        <p:spPr>
          <a:xfrm>
            <a:off x="228600" y="366713"/>
            <a:ext cx="8686800" cy="59102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40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female, Herniation C5-6, hypertrophic 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flavum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C6-7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SAC: 11.6mm		    SAC: 9.9mm		SAC: 8.7mm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748" name="Group 9"/>
          <p:cNvGrpSpPr>
            <a:grpSpLocks/>
          </p:cNvGrpSpPr>
          <p:nvPr/>
        </p:nvGrpSpPr>
        <p:grpSpPr bwMode="auto">
          <a:xfrm>
            <a:off x="914400" y="1676400"/>
            <a:ext cx="7464425" cy="2754313"/>
            <a:chOff x="533400" y="1676399"/>
            <a:chExt cx="7464729" cy="2754872"/>
          </a:xfrm>
        </p:grpSpPr>
        <p:pic>
          <p:nvPicPr>
            <p:cNvPr id="31749" name="Picture 10" descr="PHAM_THI_TU_F.NC__06-11-15_IM000005_[MR].jpeg"/>
            <p:cNvPicPr>
              <a:picLocks noChangeAspect="1"/>
            </p:cNvPicPr>
            <p:nvPr/>
          </p:nvPicPr>
          <p:blipFill>
            <a:blip r:embed="rId2"/>
            <a:srcRect l="24432" t="24850" r="28752" b="18658"/>
            <a:stretch>
              <a:fillRect/>
            </a:stretch>
          </p:blipFill>
          <p:spPr bwMode="auto">
            <a:xfrm>
              <a:off x="5715000" y="1676400"/>
              <a:ext cx="2283129" cy="2754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11" descr="PHAM_THI_TU_F.NC__06-11-15_IM000005_[MR].jpeg"/>
            <p:cNvPicPr>
              <a:picLocks noChangeAspect="1"/>
            </p:cNvPicPr>
            <p:nvPr/>
          </p:nvPicPr>
          <p:blipFill>
            <a:blip r:embed="rId3"/>
            <a:srcRect l="27621" t="17453" r="24170" b="26588"/>
            <a:stretch>
              <a:fillRect/>
            </a:stretch>
          </p:blipFill>
          <p:spPr bwMode="auto">
            <a:xfrm>
              <a:off x="533400" y="1676400"/>
              <a:ext cx="2351026" cy="2729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Picture 12" descr="PHAM_THI_TU_F.NC__06-11-15_IM000005_[MR].jpeg"/>
            <p:cNvPicPr>
              <a:picLocks noChangeAspect="1"/>
            </p:cNvPicPr>
            <p:nvPr/>
          </p:nvPicPr>
          <p:blipFill>
            <a:blip r:embed="rId4"/>
            <a:srcRect l="29671" t="29552" r="21629" b="14513"/>
            <a:stretch>
              <a:fillRect/>
            </a:stretch>
          </p:blipFill>
          <p:spPr bwMode="auto">
            <a:xfrm>
              <a:off x="3124200" y="1676399"/>
              <a:ext cx="2375036" cy="2727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9" name="TextBox 8"/>
          <p:cNvSpPr txBox="1"/>
          <p:nvPr/>
        </p:nvSpPr>
        <p:spPr>
          <a:xfrm>
            <a:off x="228600" y="152400"/>
            <a:ext cx="8686800" cy="674052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57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male patient. Degeneration of cervical spine. Hidden hypertrophic  			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flavum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C4-5, C5-6 (Arrow).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SAC: C4-5: 10.8mm	         SAC: C4-5: 10.3mm	         SAC: C4-5: 8.1mm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C5-6: 10.3mm                     C5-6:   9.2mm                    C5-6: 8.7mm 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772" name="Group 10"/>
          <p:cNvGrpSpPr>
            <a:grpSpLocks/>
          </p:cNvGrpSpPr>
          <p:nvPr/>
        </p:nvGrpSpPr>
        <p:grpSpPr bwMode="auto">
          <a:xfrm>
            <a:off x="685800" y="1828800"/>
            <a:ext cx="7802563" cy="2943225"/>
            <a:chOff x="685800" y="1828800"/>
            <a:chExt cx="7803218" cy="2942481"/>
          </a:xfrm>
        </p:grpSpPr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685800" y="1828800"/>
              <a:ext cx="7803218" cy="2942481"/>
              <a:chOff x="685800" y="1828800"/>
              <a:chExt cx="7803218" cy="2942481"/>
            </a:xfrm>
          </p:grpSpPr>
          <p:pic>
            <p:nvPicPr>
              <p:cNvPr id="32776" name="Picture 3" descr="SMcuiNGUYEN_HONG_HUNG_M_NC__30-10-15_IM000005_[MR](1).jpeg"/>
              <p:cNvPicPr>
                <a:picLocks noChangeAspect="1"/>
              </p:cNvPicPr>
              <p:nvPr/>
            </p:nvPicPr>
            <p:blipFill>
              <a:blip r:embed="rId2"/>
              <a:srcRect l="26160" t="19572" r="24809" b="20129"/>
              <a:stretch>
                <a:fillRect/>
              </a:stretch>
            </p:blipFill>
            <p:spPr bwMode="auto">
              <a:xfrm>
                <a:off x="685800" y="1828800"/>
                <a:ext cx="2391113" cy="2940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77" name="Picture 4" descr="SMtrungtinhNGUYEN_HONG_HUNG_M_NC__30-10-15_IM000005_[MR].jpeg"/>
              <p:cNvPicPr>
                <a:picLocks noChangeAspect="1"/>
              </p:cNvPicPr>
              <p:nvPr/>
            </p:nvPicPr>
            <p:blipFill>
              <a:blip r:embed="rId3"/>
              <a:srcRect l="25455" t="17227" r="25279" b="22476"/>
              <a:stretch>
                <a:fillRect/>
              </a:stretch>
            </p:blipFill>
            <p:spPr bwMode="auto">
              <a:xfrm>
                <a:off x="3375014" y="1830707"/>
                <a:ext cx="2402552" cy="2940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78" name="Picture 5" descr="SMnguaNGUYEN_HONG_HUNG_M_NC__30-10-15_IM000005_[MR].jpeg"/>
              <p:cNvPicPr>
                <a:picLocks noChangeAspect="1"/>
              </p:cNvPicPr>
              <p:nvPr/>
            </p:nvPicPr>
            <p:blipFill>
              <a:blip r:embed="rId4"/>
              <a:srcRect l="22682" t="29662" r="29462" b="10004"/>
              <a:stretch>
                <a:fillRect/>
              </a:stretch>
            </p:blipFill>
            <p:spPr bwMode="auto">
              <a:xfrm>
                <a:off x="6155110" y="1828800"/>
                <a:ext cx="2333908" cy="2942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Left Arrow 7"/>
            <p:cNvSpPr/>
            <p:nvPr/>
          </p:nvSpPr>
          <p:spPr bwMode="auto">
            <a:xfrm>
              <a:off x="7315757" y="3276234"/>
              <a:ext cx="152413" cy="46026"/>
            </a:xfrm>
            <a:prstGeom prst="leftArrow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eft Arrow 9"/>
            <p:cNvSpPr/>
            <p:nvPr/>
          </p:nvSpPr>
          <p:spPr bwMode="auto">
            <a:xfrm>
              <a:off x="7315757" y="3504776"/>
              <a:ext cx="152413" cy="46026"/>
            </a:xfrm>
            <a:prstGeom prst="leftArrow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9" name="TextBox 8"/>
          <p:cNvSpPr txBox="1"/>
          <p:nvPr/>
        </p:nvSpPr>
        <p:spPr>
          <a:xfrm>
            <a:off x="228600" y="152400"/>
            <a:ext cx="8686800" cy="674052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33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male healthy volunteer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SAC: C5-6: 13 mm	         SAC: C5-6: 11.4mm	         SAC: C5-6: 10 mm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6" name="Picture 11" descr="Screen Shot 2017-05-10 at 10.18.28 AM.png"/>
          <p:cNvPicPr>
            <a:picLocks noChangeAspect="1"/>
          </p:cNvPicPr>
          <p:nvPr/>
        </p:nvPicPr>
        <p:blipFill>
          <a:blip r:embed="rId2"/>
          <a:srcRect l="10609" r="9261"/>
          <a:stretch>
            <a:fillRect/>
          </a:stretch>
        </p:blipFill>
        <p:spPr bwMode="auto">
          <a:xfrm>
            <a:off x="881063" y="1828800"/>
            <a:ext cx="2630487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2" descr="Screen Shot 2017-05-10 at 10.15.42 AM.png"/>
          <p:cNvPicPr>
            <a:picLocks noChangeAspect="1"/>
          </p:cNvPicPr>
          <p:nvPr/>
        </p:nvPicPr>
        <p:blipFill>
          <a:blip r:embed="rId3"/>
          <a:srcRect l="13629" r="10600"/>
          <a:stretch>
            <a:fillRect/>
          </a:stretch>
        </p:blipFill>
        <p:spPr bwMode="auto">
          <a:xfrm>
            <a:off x="3657600" y="1828800"/>
            <a:ext cx="25257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3" descr="Screen Shot 2017-05-10 at 10.21.05 AM.png"/>
          <p:cNvPicPr>
            <a:picLocks noChangeAspect="1"/>
          </p:cNvPicPr>
          <p:nvPr/>
        </p:nvPicPr>
        <p:blipFill>
          <a:blip r:embed="rId4"/>
          <a:srcRect l="19814"/>
          <a:stretch>
            <a:fillRect/>
          </a:stretch>
        </p:blipFill>
        <p:spPr bwMode="auto">
          <a:xfrm>
            <a:off x="6364288" y="1828800"/>
            <a:ext cx="2322512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Static MRI (</a:t>
            </a:r>
            <a:r>
              <a:rPr lang="en-US" dirty="0" err="1" smtClean="0"/>
              <a:t>sMRI</a:t>
            </a:r>
            <a:r>
              <a:rPr lang="en-US" dirty="0" smtClean="0"/>
              <a:t>) of cervical spine:</a:t>
            </a:r>
          </a:p>
          <a:p>
            <a:pPr>
              <a:defRPr/>
            </a:pPr>
            <a:r>
              <a:rPr lang="en-US" dirty="0" smtClean="0"/>
              <a:t>Lack of </a:t>
            </a:r>
          </a:p>
          <a:p>
            <a:pPr lvl="1">
              <a:defRPr/>
            </a:pPr>
            <a:r>
              <a:rPr lang="en-US" dirty="0" smtClean="0"/>
              <a:t>Dynamic effect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Weight-bearing effect</a:t>
            </a:r>
          </a:p>
          <a:p>
            <a:pPr>
              <a:defRPr/>
            </a:pPr>
            <a:r>
              <a:rPr lang="en-US" dirty="0" err="1" smtClean="0"/>
              <a:t>Discrepency</a:t>
            </a:r>
            <a:r>
              <a:rPr lang="en-US" dirty="0" smtClean="0"/>
              <a:t> between imagery &amp; clinical symptoms not uncommon</a:t>
            </a:r>
          </a:p>
          <a:p>
            <a:pPr>
              <a:buFont typeface="Wingdings" charset="0"/>
              <a:buChar char="à"/>
              <a:defRPr/>
            </a:pPr>
            <a:r>
              <a:rPr lang="en-US" dirty="0" smtClean="0">
                <a:sym typeface="Wingdings"/>
              </a:rPr>
              <a:t>Kinetic MRI (</a:t>
            </a:r>
            <a:r>
              <a:rPr lang="en-US" dirty="0" err="1" smtClean="0">
                <a:sym typeface="Wingdings"/>
              </a:rPr>
              <a:t>kMRI</a:t>
            </a:r>
            <a:r>
              <a:rPr lang="en-US" dirty="0" smtClean="0">
                <a:sym typeface="Wingdings"/>
              </a:rPr>
              <a:t>), upright weight-bearing MRI (</a:t>
            </a:r>
            <a:r>
              <a:rPr lang="en-US" dirty="0" err="1" smtClean="0">
                <a:sym typeface="Wingdings"/>
              </a:rPr>
              <a:t>pMRI</a:t>
            </a:r>
            <a:r>
              <a:rPr lang="en-US" dirty="0" smtClean="0">
                <a:sym typeface="Wingdings"/>
              </a:rPr>
              <a:t>): more popular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 HOME MESSAGES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Position of the neck is important when taking MRI </a:t>
            </a:r>
            <a:r>
              <a:rPr lang="en-US" smtClean="0">
                <a:sym typeface="Wingdings" pitchFamily="2" charset="2"/>
              </a:rPr>
              <a:t> Risk of false negative</a:t>
            </a:r>
          </a:p>
          <a:p>
            <a:r>
              <a:rPr lang="en-US" smtClean="0">
                <a:sym typeface="Wingdings" pitchFamily="2" charset="2"/>
              </a:rPr>
              <a:t>Avoid hyperextension position in long surgeries and when intubating: risk of dynamic compression of the spinal cord</a:t>
            </a:r>
          </a:p>
          <a:p>
            <a:r>
              <a:rPr lang="en-US" smtClean="0">
                <a:sym typeface="Wingdings" pitchFamily="2" charset="2"/>
              </a:rPr>
              <a:t>CSM patients with symptoms unexplainable by MRI and SAC &lt;11mm: MRI with the neck extended to reveal insidious compression site</a:t>
            </a:r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err="1" smtClean="0"/>
              <a:t>kMRI</a:t>
            </a:r>
            <a:r>
              <a:rPr lang="en-US" dirty="0" smtClean="0"/>
              <a:t> is better than </a:t>
            </a:r>
            <a:r>
              <a:rPr lang="en-US" dirty="0" err="1" smtClean="0"/>
              <a:t>sMRI</a:t>
            </a:r>
            <a:r>
              <a:rPr lang="en-US" dirty="0" smtClean="0"/>
              <a:t> in:</a:t>
            </a:r>
          </a:p>
          <a:p>
            <a:pPr>
              <a:defRPr/>
            </a:pPr>
            <a:r>
              <a:rPr lang="en-US" dirty="0" smtClean="0"/>
              <a:t>Evaluating of dynamic compression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(disc &amp; yellow ligament bulging)</a:t>
            </a:r>
          </a:p>
          <a:p>
            <a:pPr>
              <a:defRPr/>
            </a:pPr>
            <a:r>
              <a:rPr lang="en-US" dirty="0" smtClean="0"/>
              <a:t>Revealing “hidden hypertrophic </a:t>
            </a:r>
            <a:r>
              <a:rPr lang="en-US" dirty="0" err="1" smtClean="0"/>
              <a:t>ligametum</a:t>
            </a:r>
            <a:r>
              <a:rPr lang="en-US" dirty="0" smtClean="0"/>
              <a:t> </a:t>
            </a:r>
            <a:r>
              <a:rPr lang="en-US" dirty="0" err="1" smtClean="0"/>
              <a:t>flavum</a:t>
            </a:r>
            <a:r>
              <a:rPr lang="en-US" dirty="0" smtClean="0"/>
              <a:t>” unseen on conventional static MRI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ym typeface="Wingdings"/>
              </a:rPr>
              <a:t> </a:t>
            </a:r>
          </a:p>
          <a:p>
            <a:pPr>
              <a:buFont typeface="Wingdings" charset="2"/>
              <a:buChar char="u"/>
              <a:defRPr/>
            </a:pPr>
            <a:r>
              <a:rPr lang="en-US" dirty="0" smtClean="0">
                <a:sym typeface="Wingdings"/>
              </a:rPr>
              <a:t>Decision making</a:t>
            </a:r>
          </a:p>
          <a:p>
            <a:pPr>
              <a:buFont typeface="Wingdings" charset="2"/>
              <a:buChar char="u"/>
              <a:defRPr/>
            </a:pPr>
            <a:r>
              <a:rPr lang="en-US" dirty="0" smtClean="0">
                <a:sym typeface="Wingdings"/>
              </a:rPr>
              <a:t>Help to predict adjacent segment </a:t>
            </a:r>
            <a:r>
              <a:rPr lang="en-US" dirty="0" err="1" smtClean="0">
                <a:sym typeface="Wingdings"/>
              </a:rPr>
              <a:t>syndrom</a:t>
            </a:r>
            <a:r>
              <a:rPr lang="en-US" dirty="0" smtClean="0">
                <a:sym typeface="Wingdings"/>
              </a:rPr>
              <a:t> after ACDF surgeries.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Lack of weight bearing </a:t>
            </a:r>
            <a:r>
              <a:rPr lang="en-US" dirty="0" smtClean="0"/>
              <a:t>effect</a:t>
            </a:r>
          </a:p>
          <a:p>
            <a:pPr>
              <a:defRPr/>
            </a:pPr>
            <a:r>
              <a:rPr lang="en-US" dirty="0" smtClean="0"/>
              <a:t>Small number of patients and volunteers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ym typeface="Wingdings"/>
              </a:rPr>
              <a:t> No multivariate regression analysis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No pair-matching data</a:t>
            </a:r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>
                <a:sym typeface="Wingdings"/>
              </a:rPr>
              <a:t> More elaborated study with bigger sample size in future is required</a:t>
            </a: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0" name="Content Placeholder 3" descr="IMG_6204 (1)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669" t="30017" r="4430" b="10434"/>
          <a:stretch>
            <a:fillRect/>
          </a:stretch>
        </p:blipFill>
        <p:spPr>
          <a:xfrm>
            <a:off x="3556000" y="1600200"/>
            <a:ext cx="5588000" cy="3675063"/>
          </a:xfrm>
        </p:spPr>
      </p:pic>
      <p:pic>
        <p:nvPicPr>
          <p:cNvPr id="37891" name="Picture 4" descr="IMG_62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35591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Content Placeholder 3" descr="IMG_615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71" t="2948" b="-652"/>
          <a:stretch>
            <a:fillRect/>
          </a:stretch>
        </p:blipFill>
        <p:spPr>
          <a:xfrm>
            <a:off x="-19050" y="762000"/>
            <a:ext cx="9163050" cy="5348288"/>
          </a:xfrm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52400" y="2362200"/>
            <a:ext cx="3409950" cy="1143000"/>
          </a:xfrm>
          <a:prstGeom prst="wedgeEllipseCallout">
            <a:avLst>
              <a:gd name="adj1" fmla="val 58245"/>
              <a:gd name="adj2" fmla="val -42074"/>
            </a:avLst>
          </a:prstGeom>
          <a:solidFill>
            <a:schemeClr val="tx1"/>
          </a:solidFill>
        </p:spPr>
        <p:txBody>
          <a:bodyPr/>
          <a:lstStyle/>
          <a:p>
            <a:r>
              <a:rPr lang="en-US" sz="2400" smtClean="0">
                <a:solidFill>
                  <a:srgbClr val="000000"/>
                </a:solidFill>
              </a:rPr>
              <a:t>Thank you for your attention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Dynamic change of the spinal canal during motion:  Symptomatic patients ≠ healthy individuals ?</a:t>
            </a:r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>
                <a:sym typeface="Wingdings"/>
              </a:rPr>
              <a:t> Case-control study to answer the  question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MATERIALS AND METHODS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Symptomatic patients with informed consent: kinetic MRI</a:t>
            </a:r>
          </a:p>
          <a:p>
            <a:r>
              <a:rPr lang="en-US" smtClean="0"/>
              <a:t>Contraindications: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Acute neck pain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Acute injuries of the cervical spine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Severe compression of spinal cord on static MRI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4" name="Content Placeholder 3" descr="20151204_1323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687" t="12346" r="6859" b="12346"/>
          <a:stretch>
            <a:fillRect/>
          </a:stretch>
        </p:blipFill>
        <p:spPr>
          <a:xfrm>
            <a:off x="2971800" y="1828800"/>
            <a:ext cx="3216275" cy="2286000"/>
          </a:xfrm>
        </p:spPr>
      </p:pic>
      <p:pic>
        <p:nvPicPr>
          <p:cNvPr id="18435" name="Picture 4" descr="20151204_1324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3938" y="3886200"/>
            <a:ext cx="3040062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20151204_13303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3813"/>
            <a:ext cx="3048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24384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 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2672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 position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63246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SAC: </a:t>
            </a:r>
            <a:r>
              <a:rPr lang="en-US" sz="3600" smtClean="0">
                <a:solidFill>
                  <a:srgbClr val="FF0000"/>
                </a:solidFill>
              </a:rPr>
              <a:t>S</a:t>
            </a:r>
            <a:r>
              <a:rPr lang="en-US" sz="3600" smtClean="0"/>
              <a:t>PACE </a:t>
            </a:r>
            <a:r>
              <a:rPr lang="en-US" sz="3600" smtClean="0">
                <a:solidFill>
                  <a:srgbClr val="FF0000"/>
                </a:solidFill>
              </a:rPr>
              <a:t>A</a:t>
            </a:r>
            <a:r>
              <a:rPr lang="en-US" sz="3600" smtClean="0"/>
              <a:t>VAILABLE for </a:t>
            </a:r>
            <a:r>
              <a:rPr lang="en-US" sz="3600" smtClean="0">
                <a:solidFill>
                  <a:srgbClr val="FF0000"/>
                </a:solidFill>
              </a:rPr>
              <a:t>C</a:t>
            </a:r>
            <a:r>
              <a:rPr lang="en-US" sz="3600" smtClean="0"/>
              <a:t>ORD</a:t>
            </a:r>
          </a:p>
        </p:txBody>
      </p:sp>
      <p:pic>
        <p:nvPicPr>
          <p:cNvPr id="19458" name="Content Placeholder 4" descr="ONG_T_CAM_NHUNG_F.NC__28-11-15_IM000006_[MR].jpeg"/>
          <p:cNvPicPr>
            <a:picLocks noGrp="1" noChangeAspect="1"/>
          </p:cNvPicPr>
          <p:nvPr>
            <p:ph idx="1"/>
          </p:nvPr>
        </p:nvPicPr>
        <p:blipFill>
          <a:blip r:embed="rId2"/>
          <a:srcRect l="25607" t="21759" r="17010" b="21759"/>
          <a:stretch>
            <a:fillRect/>
          </a:stretch>
        </p:blipFill>
        <p:spPr>
          <a:xfrm>
            <a:off x="3733800" y="1066800"/>
            <a:ext cx="4722813" cy="4648200"/>
          </a:xfrm>
        </p:spPr>
      </p:pic>
      <p:cxnSp>
        <p:nvCxnSpPr>
          <p:cNvPr id="19459" name="Straight Connector 5"/>
          <p:cNvCxnSpPr>
            <a:cxnSpLocks noChangeShapeType="1"/>
          </p:cNvCxnSpPr>
          <p:nvPr/>
        </p:nvCxnSpPr>
        <p:spPr bwMode="auto">
          <a:xfrm flipV="1">
            <a:off x="5943600" y="3810000"/>
            <a:ext cx="304800" cy="76200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 type="triangle" w="lg" len="med"/>
            <a:tailEnd type="triangle" w="lg" len="med"/>
          </a:ln>
        </p:spPr>
      </p:cxnSp>
      <p:sp>
        <p:nvSpPr>
          <p:cNvPr id="3" name="TextBox 2"/>
          <p:cNvSpPr txBox="1"/>
          <p:nvPr/>
        </p:nvSpPr>
        <p:spPr>
          <a:xfrm>
            <a:off x="0" y="4611688"/>
            <a:ext cx="6934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 flexion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 neutral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 extension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ΔSAC= SAC flexion – SAC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2" name="Content Placeholder 4" descr="Screen Shot 2016-03-09 at 3.08.48 PM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7677" t="-13106" r="-18385" b="-35841"/>
          <a:stretch>
            <a:fillRect/>
          </a:stretch>
        </p:blipFill>
        <p:spPr>
          <a:xfrm>
            <a:off x="-1616075" y="-266700"/>
            <a:ext cx="12441238" cy="8229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</a:p>
        </p:txBody>
      </p:sp>
      <p:sp>
        <p:nvSpPr>
          <p:cNvPr id="20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50 CSM patients        : patient group</a:t>
            </a:r>
          </a:p>
          <a:p>
            <a:r>
              <a:rPr lang="en-US" sz="2800" smtClean="0"/>
              <a:t>20 healthy volunteers : control group</a:t>
            </a:r>
          </a:p>
          <a:p>
            <a:endParaRPr lang="en-US" smtClean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52400" y="2590800"/>
          <a:ext cx="8763000" cy="4144963"/>
        </p:xfrm>
        <a:graphic>
          <a:graphicData uri="http://schemas.openxmlformats.org/presentationml/2006/ole">
            <p:oleObj spid="_x0000_s2052" name="Document" r:id="rId3" imgW="5422700" imgH="2565306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4" name="Content Placeholder 5" descr="Screen Shot 2017-05-10 at 9.45.49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801" r="801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SkeletalNeck_am_16_CrystalGraphics.com_PowerPoint_Templates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2D2015"/>
        </a:dk1>
        <a:lt1>
          <a:srgbClr val="FFFFFF"/>
        </a:lt1>
        <a:dk2>
          <a:srgbClr val="523E26"/>
        </a:dk2>
        <a:lt2>
          <a:srgbClr val="99FF33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2D2015"/>
        </a:dk1>
        <a:lt1>
          <a:srgbClr val="FFFFFF"/>
        </a:lt1>
        <a:dk2>
          <a:srgbClr val="523E26"/>
        </a:dk2>
        <a:lt2>
          <a:srgbClr val="CCFF99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SkeletalNeck_am_16_CrystalGraphics.com_PowerPoint_Templates</Template>
  <TotalTime>20333</TotalTime>
  <Words>499</Words>
  <Application>Microsoft Macintosh PowerPoint</Application>
  <PresentationFormat>On-screen Show (4:3)</PresentationFormat>
  <Paragraphs>137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Arial Black</vt:lpstr>
      <vt:lpstr>Wingdings</vt:lpstr>
      <vt:lpstr>SkeletalNeck_am_16_CrystalGraphics.com_PowerPoint_Templates</vt:lpstr>
      <vt:lpstr>SkeletalNeck_am_16_CrystalGraphics.com_PowerPoint_Templates</vt:lpstr>
      <vt:lpstr>Document</vt:lpstr>
      <vt:lpstr>DYNAMIC COMPRESSION OF  THE CERVICAL SPINAL CORD  IN SYMPTOMATIC PATIENTS:  A CASE- CONTROL STUDY  WITH THE HELP OF  KINETIC MRI</vt:lpstr>
      <vt:lpstr>BACKGROUNDS</vt:lpstr>
      <vt:lpstr>Slide 3</vt:lpstr>
      <vt:lpstr>MATERIALS AND METHODS</vt:lpstr>
      <vt:lpstr>Slide 5</vt:lpstr>
      <vt:lpstr>SAC: SPACE AVAILABLE for CORD</vt:lpstr>
      <vt:lpstr>Slide 7</vt:lpstr>
      <vt:lpstr>RESULTS</vt:lpstr>
      <vt:lpstr>Slide 9</vt:lpstr>
      <vt:lpstr>Remarks</vt:lpstr>
      <vt:lpstr>ΔSAC (FLEXION-EXTENSION) IN DIFFERENT LEVELS</vt:lpstr>
      <vt:lpstr>Slide 12</vt:lpstr>
      <vt:lpstr>Slide 13</vt:lpstr>
      <vt:lpstr>Pooled data</vt:lpstr>
      <vt:lpstr>Receiver operating charcteristic curve method Cutoff point differentiating the two groups: 10.8mm  Sensitivity: 90.7% Specificity: 72.7% </vt:lpstr>
      <vt:lpstr>Slide 16</vt:lpstr>
      <vt:lpstr>Slide 17</vt:lpstr>
      <vt:lpstr>Slide 18</vt:lpstr>
      <vt:lpstr>Slide 19</vt:lpstr>
      <vt:lpstr>TAKE HOME MESSAGES</vt:lpstr>
      <vt:lpstr>CONCLUSION</vt:lpstr>
      <vt:lpstr>LIMITATIONS</vt:lpstr>
      <vt:lpstr>Slide 23</vt:lpstr>
      <vt:lpstr>Thank you for your attention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PhongViTinh</cp:lastModifiedBy>
  <cp:revision>85</cp:revision>
  <dcterms:created xsi:type="dcterms:W3CDTF">2014-11-25T14:37:18Z</dcterms:created>
  <dcterms:modified xsi:type="dcterms:W3CDTF">2017-05-12T00:56:24Z</dcterms:modified>
</cp:coreProperties>
</file>