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56"/>
  </p:notesMasterIdLst>
  <p:sldIdLst>
    <p:sldId id="256" r:id="rId2"/>
    <p:sldId id="257" r:id="rId3"/>
    <p:sldId id="258" r:id="rId4"/>
    <p:sldId id="270" r:id="rId5"/>
    <p:sldId id="260" r:id="rId6"/>
    <p:sldId id="261" r:id="rId7"/>
    <p:sldId id="273" r:id="rId8"/>
    <p:sldId id="262" r:id="rId9"/>
    <p:sldId id="263" r:id="rId10"/>
    <p:sldId id="274" r:id="rId11"/>
    <p:sldId id="275" r:id="rId12"/>
    <p:sldId id="276" r:id="rId13"/>
    <p:sldId id="278" r:id="rId14"/>
    <p:sldId id="280" r:id="rId15"/>
    <p:sldId id="281" r:id="rId16"/>
    <p:sldId id="282" r:id="rId17"/>
    <p:sldId id="284" r:id="rId18"/>
    <p:sldId id="285" r:id="rId19"/>
    <p:sldId id="283" r:id="rId20"/>
    <p:sldId id="279" r:id="rId21"/>
    <p:sldId id="286" r:id="rId22"/>
    <p:sldId id="288" r:id="rId23"/>
    <p:sldId id="314" r:id="rId24"/>
    <p:sldId id="287" r:id="rId25"/>
    <p:sldId id="265" r:id="rId26"/>
    <p:sldId id="266" r:id="rId27"/>
    <p:sldId id="267" r:id="rId28"/>
    <p:sldId id="313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72" r:id="rId37"/>
    <p:sldId id="297" r:id="rId38"/>
    <p:sldId id="298" r:id="rId39"/>
    <p:sldId id="306" r:id="rId40"/>
    <p:sldId id="269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7" r:id="rId49"/>
    <p:sldId id="315" r:id="rId50"/>
    <p:sldId id="317" r:id="rId51"/>
    <p:sldId id="308" r:id="rId52"/>
    <p:sldId id="311" r:id="rId53"/>
    <p:sldId id="312" r:id="rId54"/>
    <p:sldId id="316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0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7-05-17T12:03:17.66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1377 135,'0'-25,"0"1,0 0,-24 24,24 0,-25 0,1 0,-1 0,25 0,-24 0,-1-25,1 25,24 0,-25 0,1 0,-1 0,25-24,-24 24,-1 0,1 0,-1 0,-24 0,25 0,24 0,-25 0,1 0,24 0,-25 0,-24 0,25 0,24 0,-25 0,25 0,-24 0,-1 0,25 0,-24 0,-1 24,1-24,-1 25,1-25,-25 24,24-24,1 0,0 49,24-49,-25 24,1-24,24 0,-25 25,1-1,-1 0,25 1,-24-1,-1-24,1 49,24-49,0 24,-25 1,1-1,24 25,-25-49,1 24,24 1,-25-1,25 1,-24-1,-1-24,25 49,0-25,-24 1,24-25,0 24,-25-24,1 49,24-49,0 24,0 1,0-1,-25-24,25 24,0 1,0-1,0-24,0 25,0-1,0 1,-24-25,24 24,0 0,0 1,0-25,0 24,0 1,0-1,0-24,0 24,0 1,0-1,0 1,24 23,-24-23,25-1,-25-24,0 25,0-1,24-24,-24 24,25 25,-25-49,0 25,0-1,24-24,-24 24,25-24,-1 49,-24-49,0 25,49-1,-49 0,0 1,25-25,-25 24,24 1,1-1,-25 0,24-24,1 25,-1-1,-24 1,25-25,-25 24,24-24,1 24,-1 1,1-25,-1 0,-24 24,49 1,-49-25,24 24,-24-24,49 24,-49-24,25 0,-25 25,24-25,25 24,-24-24,24 0,-49 0,24 0,-24 0,49 0,-49 0,25 0,-25 0,24 0,1 0,-25 0,24 0,-24 0,49 0,-49 0,25 0,-25 0,49 0,-49 0,24 0,-24 0,49 0,-49 0,25 0,-25 0,24 0,-24 0,25 0,-1 0,1 0,-25 0,24-24,1 24,-25-25,24 25,1 0,-1-24,1 24,-25-24,49-1,-49 25,49-49,-25 49,1-24,-1 24,1-24,-1-1,-24 25,25-24,-1 24,-24-49,25 25,-1-1,-24 25,0-49,25 49,-25-24,0 24,24-49,-24 49,0-24,25-25,-25 0,0 25,0 24,0-25,0 1,0 0,24-1,-24 1,0-1,0 25,0-24,0 0,0-1,0 25,0-49,0 25,0 0,0 24,0-25,0 1,0-1,0 25,0-24,0 0,0 24,0-25,0 1,0-1,0 25,0-24,0-1,0 1,0 24,0-24,0-1,0 1,0 24,0-25,0 1,0 0,0 24,0-25,0-24,0 25,0 24,-24-24,24 24,0-25,0 1,0 24,-25-25,25 25,-24-24,24 24,0-24,0-1,-25-24,25 49,-24 0,-1-24,25 24,0-24,-24-1,-1 1,25 24,-24-25,24 1,0 24,-25-24,25 24,0-25,-24 1,-1 24,25-25,-24 25,24-24,-25 24,1 0,24-24,-25 24,1 0,24 0,-25 0,1 0,-1 0,25 0,-24 0,-1 24,25-24,-24 24,24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7-05-18T08:09:06.39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264 0,'0'25,"0"-25,0 25,0 0,-20 24,0-49,20 25,0-25,0 25,0-25,0 25,0 0,0-1,0-24,0 25,-21 0,21 0,0-25,0 25,0-1,0 1,0-25,0 25,-40 0,40 0,0-1,0-24,0 25,0 0,0-25,0 25,0 0,0-1,0 1,0-25,0 25,0 0,0 0,0-25,-20 24,20 1,0 0,0-25,0 25,0 0,-20-1,20 1,0 0,0 0,0-25,0 25,0-25,-21 24,21 1,0-25,0 25,0 0,0 0,0-25,0 24,0 1,0 0,0-25,0 51,0-26,0-25,0 49,0-24,0-25,0 50,0-26,0 1,0 25,0-50,0 25,0 49,0-74,0 50,0-26,0-24,0 75,0-50,0-25,0 49,0-24,0 25,0-50,0 24,0-24,0 50,0-25,0 0,0-1,0-24,0 25,0 0,0 25,0-50,0 24,0 1,0-25,0 25,0 25,0-25,0-25,0 24,0 1,0 0,0 0,0 0,0-1,0-24,0 25,0 25,0-50,0 49,0-24,0 0,0 25,0-26,0 26,0-50,0 50,0-26,0 1,0 0,0 0,0 0,0-1,0 1,0 25,0-50,0 25,0 24,0-49,0 25,0 0,0 0,0-25,0 49,0 1,0-25,0-25,0 24,0 1,0 25,0-25,0 0,0-1,0 1,0 0,0 25,0-50,0 49,0-24,0-25,0 51,0-27,0-24,0 50,0-25,0 0,0-1,0 1,0 0,0 25,0-50,0 24,0 1,0 0,0 0,0 0,0-1,0-24,0 25,0 25,0-25,0-25,0 24,0 1,0-25,0 25,0 25,0-26,0 26,0-50,0 25,0-25,0 50,0-50,0 24,0-24,0 50,0-50,0 25,0-25,0 49,0-49,0 25,0-25,0 50,0-50,0 25,0-25,0 49,0-49,0 25,0-25,0 50,0-1,0-24,0-25,0 25,0 0,0 24,0-49,0 25,0 0,0 0,0-25,0 49,0-24,0-25,0 25,0 0,0-1,0-24,0 25,0 0,0 0,0-25,0 25,0 24,0-49,0 50,0-25,0 0,0-25,0 24,0 1,0 0,0 25,0-50,0 24,0-24,0 50,0-25,0-25,0 49,0-24,0 25,21-25,-21-25,0 24,0 1,0 0,0-25,20 50,-20-26,20 1,-20 25,20-25,-20-25,0 50,0-50,0 50,41-25,-41-1,0 1,0 0,0 25,20 24,-20-74,0 25,20 49,-20 1,20-26,1-24,-21 25,20-1,1-24,-2 25,-19-50,21 49,-21-24,0 0,20-25,0 74,-20-74,21 25,-21 0,0 0,0-25,0 25,19 24,-19-24,0 25,0-50,21 24,-21 1,0 0,-21-25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7-05-18T08:09:42.68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25,'0'-25,"25"25,0 25,0-25,-25 25,24-25,-24 25,25-25,-25 25,25-25,0 24,-25 0,0 1,25-25,-25 25,24-25,1 25,-25-1,0-24,25 25,0-25,0 25,-1-25,-24 25,25-25,0 25,-25-25,25 0,-25 0,25 0,0 0,24 24,-49-24,25 25,-25-25,25 0,-25 0,25 0,-1 24,1-24,-25 0,25 0,0 0,0 0,-25 0,49 25,-24-25,0 0,0 25,-1-25,1 24,-25-24,25 0,0 0,0 0,-25 0,24 0,1 25,-25-25,25 0,-25 0,25 0,-25 25,25-25,-1 0,-24 0,25 0,0 0,0 0,-25 0,25 0,-1 0,1 0,-25 0,25 0,0 0,0 0,-25 0,24 0,1 0,0 0,-25 0,25 0,0 0,-1 0,-24 0,25-25,25 25,-50 0,25 0,0 0,-1 0,-24 0,25-25,0 25,0 0,-25 0,25 0,-1-24,-24 24,25 0,-25-25,25 25,-25 0,25-25,0 25,-25-24,24-1,-24 25,25-24,0 24,-25-25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7-05-18T09:15:58.67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7-05-18T10:26:43.67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2604 100,'0'-23,"0"23,-49 0,49 0,-25 0,25 0,-50 0,50 0,-25 0,-23 0,48 0,-25 0,25 0,-50 0,50 0,-24 0,-1-23,0 23,25 0,-25 0,0 0,1 0,24 0,-25 0,-25 0,50 0,-25 0,1 0,-1 0,-25 0,25 0,1 0,-1 0,25 0,-25 0,0 0,0 0,25 0,-24 0,-1 0,0 0,25 0,-25 0,0 0,1 0,24 0,-25 0,0 0,25 0,-25 0,0 0,0 0,25 0,-24 0,-26 0,25 0,25 0,-24 0,0 0,-1 0,25 0,-25 0,0 0,0 0,-24 0,49 0,-25 0,25 0,-50 0,50 0,-24 0,24 0,-50 0,50 0,-25 0,25 0,-49 0,-1 0,25 0,25 0,-25 0,1 0,24 0,-25 0,25 0,-25 0,0 0,0 0,1 0,-1 0,0 0,0 0,0 0,-24 0,49 0,-50 23,50 0,-50-23,50 0,-24 0,-25 0,49 0,-50 0,50 0,-24 24,24-24,-50 23,50-23,-25 22,-49 1,74-23,-25 24,0-1,0-23,25 23,-49-23,49 22,-25-22,25 24,0-1,-25 0,25 0,-25-23,25 23,0-23,0 23,0 0,-24 0,24-23,0 23,0 0,-25 0,25-23,0 23,0 0,0 1,0-24,0 22,0 1,0 0,0 1,25-1,-1 22,-24-45,0 24,0-24,50 46,-50-46,25 22,-25 2,25-24,-25 23,24-23,26 46,0-23,-50 0,49-23,-24 23,0-23,0 0,-25 0,24 23,-24-23,50 0,-26 0,1 23,-1-23,-24 0,25 0,25 0,-25 0,0 24,24-24,-24 0,25 0,-26 22,-24-22,50 0,-25 0,0 0,-1 0,1 0,0 0,0 0,0 0,-25 0,49 0,-24 0,0 0,0 0,-1 0,1 0,0 0,0 0,0 0,-1 0,1 0,0 0,25 0,-50 0,24 0,25 0,-24 0,0 0,24 0,-24 0,0 0,0 0,-25 0,25 0,-1 0,1 0,-25 0,25 0,0 0,0 0,-25 0,24 0,1 0,0 0,-25 0,50 0,-26 0,-24 0,25 0,0 0,0 0,-25 0,25 0,-1 0,1 0,-25 0,25 0,0 0,0 0,-1 0,1 0,0 0,0 0,-25 0,25 0,-1-22,1 22,-25 0,25 0,0 0,-1 0,-24 0,24 0,26-24,-50 24,50-23,-26 23,1-23,0 23,-25 0,25-23,0 0,0 23,-25-23,24 23,1-23,-25 0,0 23,0-23,25-1,-25 2,25 22,0-46,-25 22,0 24,0-23,0 1,0-1,49-1,-49 1,0 0,0 1,0 22,0-24,0 1,0 0,25 23,-25-23,0 0,0 0,0 23,0-23,0 0,0 0,0 0,0 0,0 23,-25-23,25 23,-25-23,25-1,0 2,-24-1,-1 0,25 23,-25-24,25 24,-25-45,25 45,-25 0,25-23,-24 23,24-24,-25 24,25 0,-25 0,25 0,-25-23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7-05-18T10:26:52.28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2209 257,'0'0,"0"0,0 0,-24 0,-1 0,0 0,25 0,-25-24,0-1,1 25,24 0,-50-24,50 24,-25-25,0 25,-24-25,24 25,0 0,25 0,-25-23,1-2,-1 25,25 0,-25 0,25-25,-50 25,50 0,-24 0,24 0,-50 0,25-24,25 24,-49 0,49 0,-25 0,25 0,-50 0,50 0,-49-25,25 25,24 0,-25 0,0 0,0 0,25 0,-49 0,24 0,0 0,25 0,-25 0,1 0,-1 0,25 0,-25 0,0 0,0 0,0 0,1 0,-1 0,25 0,-25 0,0 0,0 0,25 0,-24 0,-1 0,0 0,0 25,0-25,1 24,24-24,-25 25,0-25,0 0,0 25,1-2,24-23,-25 25,0-25,25 25,-25-25,25 0,-49 24,49 1,-50-1,25-24,25 25,-25-25,1 0,24 24,-25-24,25 0,-50 25,50-25,-25 25,25-25,-24 23,24-23,-25 0,0 25,25-25,-25 0,0 25,1-25,24 24,0-24,-25 25,25-25,-25 0,0 24,25 1,-25-25,25 49,-25-24,1-25,24 48,0-48,-25 25,25-25,0 49,0-49,0 25,0-25,0 48,0-48,0 25,0-25,0 25,0-1,0-24,25 24,-1-24,1 25,-25-25,50 24,-50 1,25-25,0 0,-1 25,-24-2,50-23,-50 25,25-25,0 25,24 24,-24-49,0 0,0 0,-25 24,49 1,-24-25,25 24,-26-24,1 25,0-25,49 25,-74-25,75 48,-50-48,-1 0,1 0,0 0,25 25,-26-25,1 0,0 0,0 0,0 25,-1-1,26 0,0-24,-50 0,25 0,-1 0,1 0,-25 0,25 25,0-25,0 0,-1 0,1 24,-25-24,25 0,-25 0,25 0,-1 0,25 0,-49 0,25 0,0 25,0-25,-25 0,24 0,1 0,0 0,0 25,-25-25,49 0,-49 0,50 0,-25 0,0 23,-1-23,-24 0,25 0,-25 0,50 0,-25 25,-1-25,1 0,0 0,-25 0,25 0,0 0,-1 0,-24 0,25 0,0 0,-25 0,25 0,0 0,-1 0,-24 0,25 0,0 0,0 0,-25 0,25 0,0 0,-1-25,-24 25,25 0,0 0,0 0,0-23,-25 23,24 0,1-25,0 0,0 25,24-24,-24-1,-25 25,25-24,-25 24,50-24,-50 24,24-25,-24 0,25 25,-25-25,50 2,-25-27,-1 26,-24-1,0 25,0-24,25-25,-25 49,0-25,0 0,0 2,0 23,0-25,0 25,0-25,0 1,0 24,0-25,0 1,0 0,-25-1,25 0,0 0,0 25,0-23,-24-2,-1-24,25 24,-25 1,25 24,0-24,0 24,-25-50,25 50,-25-24,25-1,-24 1,-1 24,25-49,-25 49,0-25,0 25,25-25,-49 2,24 23,25 0,-25 0,0 0,25 0,-24 0,-1-25,0 25,25 0,-25 0,0-25,1 25,24 0,-25 0,25 0,-50-24,50 24,-25 0,25 0,-49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7-05-18T10:26:57.76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7-05-17T12:16:22.38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821 111,'0'0,"0"-25,0 25,0-24,0-1,-24 1,-1 24,25 0,-25 0,0 0,0 0,25 0,-25 0,1 0,-1 0,25 0,-25 0,0 0,0 0,25 0,-25 0,25 0,-24 0,-1 24,0-24,0 0,0 25,25-25,-25 0,1 0,-1 24,25-24,-25 25,0-1,0-24,25 0,-24 0,24 24,-25-24,0 25,25-1,-25-24,25 25,-25-1,0-24,25 24,-24-24,24 25,0-25,0 24,0 1,-25-25,25 24,0-24,0 24,-25-24,25 49,0-49,0 25,0-25,0 48,0-48,-25 25,25-25,0 49,0-49,0 24,0-24,0 49,0-49,0 24,0-24,0 49,0-49,0 24,0-24,0 49,0-49,0 24,0-24,0 25,0-1,0-24,0 0,25 0,-25 0,25 0,0 0,-1 0,-24 0,25 0,0 0,0 0,-25 0,25 0,-25 0,25 0,-25 0,24 0,1-24,0 24,-25 0,25-25,0 25,-25-24,24 24,-24-24,25 24,0-25,-25 25,25 0,-25-24,25 24,0-25,-1 25,-24 0,25-24,-25 24,25-24,0 24,-25-25,25 1,-25 24,25-24,-1 24,-24 0,25-25,0 1,0 24,-25-25,25 25,-25 0,25-24,-1 0,1 24,-25-25,25 1,-25-1,25 1,-25 24,0-24,0-1,25 1,-25-1,0 1,0 24,0-24,25-1,-25 1,0 24,0-25,0 1,0 0,0 24,-25-25,25 25,-25 0,0 0,0 0,25 0,-25 0,1 0,-1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7-05-17T12:16:38.37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7-05-18T03:29:58.59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</inkml:trace>
  <inkml:trace contextRef="#ctx0" brushRef="#br0" timeOffset="9726">2949 1684,'0'0,"-25"0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7-05-18T03:36:41.90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0,'0'25,"0"-25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7-05-18T08:08:42.33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fitToCurve" value="1"/>
      <inkml:brushProperty name="ignorePressure" value="1"/>
    </inkml:brush>
  </inkml:definitions>
  <inkml:trace contextRef="#ctx0" brushRef="#br0">609 99,'0'0,"0"0,23 0,-23 25,25 0,0-25,-25 0,25 0,-25 25,25-25,-25 24,24-24,1 25,-25-25,25 25,0-25,0 0,-25 0,25 0,-25 25,24-25,1 0,-25 0,25 25,0-25,0 0,-25 25,24-25,0 0,1 0,-25 0,25 0,-25 0,25 0,-25 0,49 24,-49-24,25 0,-25 0,25 0,0 0,24 25,-49-25,25 0,0 0,0 0,-25 0,24 0,1 0,0 25,-25-25,24 0,1 0,-1 0,-24 0,25 0,0 0,0 0,-25 0,25 0,-1 0,1 0,-25 0,25 0,0 0,0 0,-25 0,24 0,1 0,0 0,-25 0,25 0,0 0,-1 0,-24 0,24 0,1 0,-25 0,25 0,0 0,0 0,-25 0,24 0,1 0,0 0,-25 0,25 0,0 0,-1 0,1 0,0-25,0 25,0 0,-25 0,24 0,0 0,1-25,-25 25,25 0,0 0,-1 0,-24 0,50-49,0 24,-50 25,24 0,1 0,0-25,-25 25,25 0,0-25,-25 25,24 0,-24 0,50-25,-50 25,24 0,-24-24,25 24,-25-25,24 25,1 0,-25-25,25 0,-25 25,25 0,0 0,0-25,-25 25,24 0,1 0,-25-24,25 24,25-25,-50 25,49 0,-49 0,25 0,-25-25,49 25,-49 0,24 0,-24 0,50 0,-50 0,25 0,-25 0,49 0,-49 0,25 0,-25 0,50 25,-25-25,-1 25,1-25,-25 24,25-24,0 0,0 0,-25 25,48 0,-48 0,25-25,-25 0,25 25,0-1,-25-24,49 50,-49-50,25 25,-25-25,25 25,-25-25,49 25,-49-1,25-24,-25 25,25-25,0 0,-25 25,25-25,-25 25,25-25,-1 25,-24-25,25 24,-25-24,24 25,-24-25,25 25,0-25,-25 0,24 0,-24 25,25-25,0 25,-25-25,25 24,-25-24,25 0,-1 0,1 25,-25-25,25 0,-25 25,25-25,0 0,-25 0,49 0,-24 0,-25 25,49-25,-49 0,24 0,-24 0,50 0,-50 0,25 0,-25 0,49 0,-49 0,25 0,-25 0,50 0,-25 0,-25 0,49 0,-49 0,25-25,-25 25,50 0,-50 0,23 0,-23 0,50 0,-50 0,25-25,-25 25,49 0,-24-25,0 25,25-24,-50 24,25 0,24-25,-49 25,25 0,0 0,0 0,-25 0,48-50,-48 50,50 0,-50 0,25-25,24 1,-49 24,50-25,-50 25,25 0,-1 0,26-25,-50 25,25-25,0 25,-1 0,-24-25,25 25,-25 0,25 0,-25 0,24-24,1-1,-1 25,1-25,0 0,0 25,0 0,-25 0,24-25,1 0,0 1,-25 24,25 0,24-25,-24-25,25 50,-50 0,25 0,-1 0,-24-25,24 25,-24 0,25 0,-25 0,25 0,0 0,-25 0,25 0,-25 0,24-24,-24 24,25 0,0 0,-25-25</inkml:trace>
  <inkml:trace contextRef="#ctx0" brushRef="#br0" timeOffset="43174">485 1042,'24'0,"1"0,-25 0,25 25,0-25,-25 24,25-24,-25 0,23 25,-23-25,25 25,-25 0,25 0,0-1,0 26,-25-50,0 25,49 0,-49 0,0-25,0 24,25-24,-25 25,0 0,0 0,0-25,0 25,50-1,-50 1,0 0,0-25,0 25,0-1,0-24,0 24,0 1,25 25,-25-50,24 49,-24-24,0-25,25 50,-25-50,0 25,25-1,-25 1,0-25,0 25,0 0,0 24,25-24,-25 0,25 25,-25-50,0 24,24 1,-24 0,0-25,0 25,0 0,0-1,0-24,24 50,-24-25,0-25,0 50,0-50,0 24,0-24,0 50,0-25,0 0,0-1,0 1,0 0,25 0,-25 0,0-1,0 26,0-25,0 24,25-49,-25 25,0 25,0-25,25 24,-25 1,0-50,0 25,0-1,0 1,0-25,0 50,0-25,24-1,1 1,-25-25,0 25,0 25,0-26,0 26,0-25,0 0,25 0,-25 24,0 1,0-25,0-1,25 1,-25 0,0-25,0 25,0 24,0-49,0 25,0 25,25-25,-25 24,24-24,-24 0,0 0,0-1,0 1,0 0,0 0,0 0,0-1,0 1,0 50,0-51,0 1,0 25,0-50,0 49,25 1,-25 0,0-26,0 1,50 50,-50-26,0-49,0 50,0-25,0 0,0-1,0 1,0-1,0 50,0-49,0 25,0-25,0-1,0 1,0 25,0-50,0 49,0-24,0 25,0-50,0 25,0 24,0-24,0 0,0 24,0-49,0 25,0 0,0 0,0-25,25 25,-25 24,0-49,0 25,0 0,0 0,24 24,-24-24,0 0,25 25,-25-50,0 49,0-24,0-25,0 50,25-26,-25 1,0 0,0 0,0 24,0-49,0 50,0-25,0 24,0-49,24 25,-24 25,0-50,0 25,25-1,-25 1,0 0,0-25,0 25,0 0</inkml:trace>
  <inkml:trace contextRef="#ctx0" brushRef="#br0" timeOffset="47424">509 1067,'0'-25,"0"25,0 0,-24 0,-1 0,0 0,25 0,-25 25,0-25,1 24,-1-24,25 0,-25 25,25-25,-25 25,25 0,-25-25,1 25,-1-1,1 1,24 0,0-25,0 25,-25 0,0 0,25-1,0-24,-24 50,24-25,0 0,0-1,0 1,0-25,-25 25,25 0,0-1,-25 0,25 1,0 0,-25 0,25 24,0-49,0 25,0 25,0-50,0 25,0-1,0 1,0 0,0 0,-25 24,25-49,0 25,0 0,0 0,0 0,0-1,0 1,0-25,0 25,0 25,0-50,0 24,0 1,0 0,0 0,0 0,0 0,0-1,0-24,0 25,0 25,0-50,0 49,0-24,0-25,0 50,0-1,0-24,0 0,0-25,0 25,0 0,25 24,-25 1,0-50,0 25,25 24,-25-49,0 50,25-1,-25-24,0 25,0-25,49 24,-49-24,0-25,0 25,0 0,25 24,-25-49,25 50,-25-50,24 50,1-1,-25-24,24 49,26-24,-50-25,0 0,25 24,-25-24,0 0,25 0,-25-1,24 1,1 25,-25-25,0 24,25-24,-25 0,0 0,0-25,0 49,25 1,0-25,-25 24,24 1,-24-25,25-1,-25 51,0-50,0-1,25 26,-25-25,0 25,0-26,25 26,-25 0,0-1,0 0,0 25,0-24,0-25,25 49,-25-24,48 49,-48-25,0-24,25-25,-25-1,0 1,0 25,0-25,0-1,25 26,-25-25,0 0,0-25,0 49,25 1,-25-50,0 50,0-26,24-24,-24 50,0-25,0-25,25 49,-25-49,0 25,0-25,0 50,0-25,0-1,0 1,25-25,-25 25,0 0,0 0,0-25,0 24,0 1,0 0,0-25,0 25,0 0,0-1,0-24,0 25,0 0,0 0</inkml:trace>
  <inkml:trace contextRef="#ctx0" brushRef="#br1" timeOffset="440253">2242 124,'-25'0,"25"0,0 25,0 0,0-1,0-24,0 25,0 0,25-25,0 25,-25-25,0 25,0 0,24-25,-24 24,0 1,24 0,1-25,-25 25,0-25,25 49,0-49,-1 50,1-50,-25 25,0-25,0 25,25-1,-25 1,25-25,-25 25,0 0,25-25,-25 25,0 24,0-49,24 50,-24-50,25 25,0-25,-25 24,0 1,50 25,-50-50,0 49,24-49,-24 25,0-25,0 50,0-50,0 25,0-25,0 49,50-24,-26 0,-24 0,0-25,0 49,0-24,25 0,-25 0,24 24,1-24,0-25,-25 25,0 0,25 0,-25-25,25 24,-25-24,25 50,-25-50,24 0,-24 25,25-1,-25-24,0 24,0-24,0 50,0-50,25 25,-25-25,25 49,-25-24,25-25,-1 50,-24-25,0-1,50 26,-25-50,-25 25,0 0,48 24,-48-49,0 25,25 0,-25-25,25 25,0-1,-25 1,0 0,0-25,0 25,0 0,25-1,-25-24,24 25,-24 0,0 0,0-25,25 25,-25-25,0 25,0-25,25 24,-25 1,0 0,0-25,0 25,25 0,-25-1,0-24,0 25,25 0,-25-25,0 25,0-25,0 49,0-49,0 25,24 0,1 25,-25-50,0 24,25 1,0 0,-25 25,0-1,25-49,-25 25,24 25,-24-26,24-24,-24 25,0-25,0 25,25 0,25 24,-50-49,0 50,0-25,24-25,-24 25,0-1,0 1,25 0,0 0,-25-25,25 50,-25-50,0 24,0 1,25 0,-1-25,-24 25,25-25,-25 25,0-1,0-24,25 25,0 25,0-50,0 25,-1-1,-24 1,0 0,0-25,25 25,-25 0,24-1,-24 1,25-25,-25 25,25 0,-25-25,0 25,0-1,24 1,-24-25,25 25,-25 0,25 0,-25-1,0 1,25-25,-25 25,0 0,25 0,-1-25,-24 24,0-24,25 50,0-25,0 0,-25-25,0 24,0-24,25 25,-1 0,1-25,-25 25,0-25,0 25,25-25,0 24,-25 1,24-25,-24 25,0-25,24 25,-24 0,25 0,0-25,-25 24,25 1,0 25,-25-50,24 25,1-1,-25 1,25-25,-25 24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7-05-18T08:09:15.32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fitToCurve" value="1"/>
      <inkml:brushProperty name="ignorePressure" value="1"/>
    </inkml:brush>
  </inkml:definitions>
  <inkml:trace contextRef="#ctx0" brushRef="#br0">1886 0</inkml:trace>
  <inkml:trace contextRef="#ctx0" brushRef="#br0" timeOffset="2183">1837 0</inkml:trace>
  <inkml:trace contextRef="#ctx0" brushRef="#br1" timeOffset="70367">0 599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7-05-18T08:10:16.939"/>
    </inkml:context>
    <inkml:brush xml:id="br0">
      <inkml:brushProperty name="width" value="0.03528" units="cm"/>
      <inkml:brushProperty name="height" value="0.03528" units="cm"/>
      <inkml:brushProperty name="fitToCurve" value="1"/>
      <inkml:brushProperty name="ignorePressure" value="1"/>
    </inkml:brush>
  </inkml:definitions>
  <inkml:trace contextRef="#ctx0" brushRef="#br0">0 0,'0'25,"0"0,26-25,-26 25,26-25,-26 25,0-1,0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7-05-18T08:08:55.54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0,'0'-25,"0"25,0 0,0 25,0 0,0 0,0-25,0 24,0 1,0 0,0-25,0 26,0-1,0 0,0-25,0 24,0 1,0 0,0-25,0 25,0 0,0-25,0 24,0 1,0 0,0-25,24 51,-24-51,0 49,24-49,-24 25,0 0,0 0,0 24,25-49,-25 25,25-25,0 74,-2-48,-23-1,0 0,50 24,-50-49,25 50,-25-50,24 25,-24 0,25-1,-1 1,-24 0,0-25,25 26,-25-26,0 49,49 1,-49-50,25 50,-25-25,23 24,2-24,0 26,0-2,23 1,-48-25,25 24,0 1,24-1,-49-23,24-1,0 49,1-49,0 0,-25 0,25 0,-25-1,23 1,2 0,-25-25,25 51,-25-27,49 1,-49 25,24-50,-24 49,25 1,0-25,-1 26,-24-51,73 74,-73-49,25 0,-25-1,0-24,50 50,-27-25,2 0,0-1,-25-24,25 51,-25-51,24 50,1-1,-1 1,1-25,-25-1,0-24,49 51,-49-26,0 0,25-1,-2 1,-23 0,0 0,25 24,0-24,0 25,-25-24,0-26,0 49,48 1,-48-25,25 49,-25-74,25 50,-25-25,24 0,1 50,-1-75,-24 25,0 24,0-49,0 50,24-1,1-49,-25 51,0-26,0 24,25-49,-25 50,0-25,0 0,0-1,48 26,-48-50,0 51,0-27,0 1,0 25,0-25,0 24,25 1,-25-50,25 75,-25-25,0-25,25 24,-25-24,24 0,-24 25,0-50,0 49,0 2,24-26,-24 24,0 1,0 24,0-74,0 50,0-24,50 23,-50-24,0 0,0-25,0 49,0-24,0 25,0-25,0 25,0 0,0-1,24-24,-24 50,0-50,0-1,0 2,0 49,0-51,0 1,0 25,0-25,0 24,0-24,0 26,0-2,0 1,0-25,0 24,0 1,0 25,0-75,0 75,0-1,0-49,0 24,0 2,0-1,0-26,0 26,0-25,0-25,0 50,0-26,0 26,-24 1,24-2,0-49,0 25,-25 49,25-74,0 50,0-25,0 0,-49 25,49-25,0 0,0 24,0-24,0 25,0-25,-24 75,24-100,-25 25,25 24,-25 1,25-25,-25 49,2-23,23-26,-25 24,0 1,0-1,25-24,-24 25,24 0,0-25,0 0,-49 0,49 0,0-25,0 24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AA453059-AACF-4F8A-AF1D-031633334EA5}" type="datetimeFigureOut">
              <a:rPr lang="en-US" smtClean="0"/>
              <a:pPr/>
              <a:t>5/20/2017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9EC9D4CD-E327-4C77-B054-671EA68FB5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600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9D4CD-E327-4C77-B054-671EA68FB5C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326DE40-A0F8-4E23-8CC7-0538BF562EA5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55711F8-3E56-4591-9076-B1042C233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6DE40-A0F8-4E23-8CC7-0538BF562EA5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711F8-3E56-4591-9076-B1042C233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6DE40-A0F8-4E23-8CC7-0538BF562EA5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711F8-3E56-4591-9076-B1042C233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326DE40-A0F8-4E23-8CC7-0538BF562EA5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55711F8-3E56-4591-9076-B1042C2338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326DE40-A0F8-4E23-8CC7-0538BF562EA5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55711F8-3E56-4591-9076-B1042C233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6DE40-A0F8-4E23-8CC7-0538BF562EA5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711F8-3E56-4591-9076-B1042C2338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6DE40-A0F8-4E23-8CC7-0538BF562EA5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711F8-3E56-4591-9076-B1042C2338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326DE40-A0F8-4E23-8CC7-0538BF562EA5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55711F8-3E56-4591-9076-B1042C2338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6DE40-A0F8-4E23-8CC7-0538BF562EA5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711F8-3E56-4591-9076-B1042C233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326DE40-A0F8-4E23-8CC7-0538BF562EA5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55711F8-3E56-4591-9076-B1042C2338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326DE40-A0F8-4E23-8CC7-0538BF562EA5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55711F8-3E56-4591-9076-B1042C2338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326DE40-A0F8-4E23-8CC7-0538BF562EA5}" type="datetimeFigureOut">
              <a:rPr lang="en-US" smtClean="0"/>
              <a:pPr/>
              <a:t>5/20/2017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55711F8-3E56-4591-9076-B1042C23383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customXml" Target="../ink/ink3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7.emf"/><Relationship Id="rId12" Type="http://schemas.openxmlformats.org/officeDocument/2006/relationships/customXml" Target="../ink/ink11.xml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11" Type="http://schemas.openxmlformats.org/officeDocument/2006/relationships/image" Target="../media/image19.emf"/><Relationship Id="rId5" Type="http://schemas.openxmlformats.org/officeDocument/2006/relationships/image" Target="../media/image16.emf"/><Relationship Id="rId10" Type="http://schemas.openxmlformats.org/officeDocument/2006/relationships/customXml" Target="../ink/ink10.xml"/><Relationship Id="rId4" Type="http://schemas.openxmlformats.org/officeDocument/2006/relationships/customXml" Target="../ink/ink7.xml"/><Relationship Id="rId9" Type="http://schemas.openxmlformats.org/officeDocument/2006/relationships/image" Target="../media/image1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customXml" Target="../ink/ink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thuyet%20trinh\a1.mp4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customXml" Target="../ink/ink13.xml"/><Relationship Id="rId7" Type="http://schemas.openxmlformats.org/officeDocument/2006/relationships/customXml" Target="../ink/ink15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customXml" Target="../ink/ink14.xml"/><Relationship Id="rId4" Type="http://schemas.openxmlformats.org/officeDocument/2006/relationships/image" Target="../media/image30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thuyet%20trinh\tt.mp4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0"/>
            <a:ext cx="7391400" cy="449580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sz="4000" dirty="0" smtClean="0">
                <a:latin typeface="Arial" pitchFamily="34" charset="0"/>
                <a:cs typeface="Arial" pitchFamily="34" charset="0"/>
              </a:rPr>
              <a:t>HIỆU QUẢ BƯỚC ĐẦU ĐIỀU TRỊ GÃY BONG ĐIỂM BÁM CHÀY CỦA 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DÂY 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CHẰNG CHÉO TRƯỚC 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KHỚP GỐI 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BẰNG KỸ THUẬT KHÂU CHỈ Hi-Fi NÉO ÉP QUA NỘI SOI TẠI BỆNH VIỆN BÀ 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RỊA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4000" dirty="0" smtClean="0">
                <a:latin typeface="Arial" pitchFamily="34" charset="0"/>
                <a:cs typeface="Arial" pitchFamily="34" charset="0"/>
              </a:rPr>
            </a:br>
            <a:r>
              <a:rPr lang="en-US" sz="4000" dirty="0" smtClean="0"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Bs CKI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Phan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Văn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Tú</a:t>
            </a:r>
            <a:endParaRPr lang="en-US" sz="31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TỔNG QUAN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giải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phẩu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CƠ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SINH HỌC DCCT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01000" cy="4873752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gối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trung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chi </a:t>
            </a:r>
            <a:r>
              <a:rPr lang="en-US" dirty="0" err="1" smtClean="0"/>
              <a:t>dưới</a:t>
            </a:r>
            <a:r>
              <a:rPr lang="en-US" dirty="0" smtClean="0"/>
              <a:t> </a:t>
            </a:r>
            <a:r>
              <a:rPr lang="en-US" dirty="0" err="1" smtClean="0"/>
              <a:t>giữa</a:t>
            </a:r>
            <a:r>
              <a:rPr lang="en-US" dirty="0" smtClean="0"/>
              <a:t>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đùi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cẳng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 3 </a:t>
            </a:r>
            <a:r>
              <a:rPr lang="en-US" dirty="0" err="1" smtClean="0"/>
              <a:t>diện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                    - </a:t>
            </a:r>
            <a:r>
              <a:rPr lang="en-US" dirty="0" err="1" smtClean="0"/>
              <a:t>Lồi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mâm</a:t>
            </a:r>
            <a:r>
              <a:rPr lang="en-US" dirty="0" smtClean="0"/>
              <a:t> </a:t>
            </a:r>
            <a:r>
              <a:rPr lang="en-US" dirty="0" err="1" smtClean="0"/>
              <a:t>chày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-</a:t>
            </a:r>
            <a:r>
              <a:rPr lang="en-US" dirty="0" err="1" smtClean="0"/>
              <a:t>Lồi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ngoài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mâm</a:t>
            </a:r>
            <a:r>
              <a:rPr lang="en-US" dirty="0" smtClean="0"/>
              <a:t> </a:t>
            </a:r>
            <a:r>
              <a:rPr lang="en-US" dirty="0" err="1" smtClean="0"/>
              <a:t>chày</a:t>
            </a:r>
            <a:r>
              <a:rPr lang="en-US" dirty="0" smtClean="0"/>
              <a:t> </a:t>
            </a:r>
            <a:r>
              <a:rPr lang="en-US" dirty="0" err="1" smtClean="0"/>
              <a:t>ngoài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-</a:t>
            </a:r>
            <a:r>
              <a:rPr lang="en-US" dirty="0" err="1" smtClean="0"/>
              <a:t>Rãnh</a:t>
            </a:r>
            <a:r>
              <a:rPr lang="en-US" dirty="0" smtClean="0"/>
              <a:t> </a:t>
            </a:r>
            <a:r>
              <a:rPr lang="en-US" dirty="0" err="1" smtClean="0"/>
              <a:t>liên</a:t>
            </a:r>
            <a:r>
              <a:rPr lang="en-US" dirty="0" smtClean="0"/>
              <a:t> </a:t>
            </a:r>
            <a:r>
              <a:rPr lang="en-US" dirty="0" err="1" smtClean="0"/>
              <a:t>lồi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đùi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bánh</a:t>
            </a:r>
            <a:r>
              <a:rPr lang="en-US" dirty="0" smtClean="0"/>
              <a:t> </a:t>
            </a:r>
            <a:r>
              <a:rPr lang="en-US" dirty="0" err="1" smtClean="0"/>
              <a:t>chè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Mâm</a:t>
            </a:r>
            <a:r>
              <a:rPr lang="en-US" dirty="0" smtClean="0"/>
              <a:t> </a:t>
            </a:r>
            <a:r>
              <a:rPr lang="en-US" dirty="0" err="1" smtClean="0"/>
              <a:t>chày</a:t>
            </a:r>
            <a:r>
              <a:rPr lang="en-US" dirty="0" smtClean="0"/>
              <a:t> </a:t>
            </a:r>
            <a:r>
              <a:rPr lang="en-US" dirty="0" err="1" smtClean="0"/>
              <a:t>dốc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7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10 </a:t>
            </a:r>
            <a:r>
              <a:rPr lang="en-US" dirty="0" err="1" smtClean="0"/>
              <a:t>độ,ranh</a:t>
            </a:r>
            <a:r>
              <a:rPr lang="en-US" dirty="0" smtClean="0"/>
              <a:t> </a:t>
            </a:r>
            <a:r>
              <a:rPr lang="en-US" dirty="0" err="1" smtClean="0"/>
              <a:t>giới</a:t>
            </a:r>
            <a:r>
              <a:rPr lang="en-US" dirty="0" smtClean="0"/>
              <a:t> </a:t>
            </a:r>
            <a:r>
              <a:rPr lang="en-US" dirty="0" err="1" smtClean="0"/>
              <a:t>giữa</a:t>
            </a:r>
            <a:r>
              <a:rPr lang="en-US" dirty="0" smtClean="0"/>
              <a:t> </a:t>
            </a:r>
            <a:r>
              <a:rPr lang="en-US" dirty="0" err="1" smtClean="0"/>
              <a:t>mâm</a:t>
            </a:r>
            <a:r>
              <a:rPr lang="en-US" dirty="0" smtClean="0"/>
              <a:t> </a:t>
            </a:r>
            <a:r>
              <a:rPr lang="en-US" dirty="0" err="1" smtClean="0"/>
              <a:t>chày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ngoài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gai</a:t>
            </a:r>
            <a:r>
              <a:rPr lang="en-US" dirty="0" smtClean="0"/>
              <a:t> </a:t>
            </a:r>
            <a:r>
              <a:rPr lang="en-US" dirty="0" err="1" smtClean="0"/>
              <a:t>chày</a:t>
            </a:r>
            <a:endParaRPr lang="en-US" dirty="0" smtClean="0"/>
          </a:p>
          <a:p>
            <a:r>
              <a:rPr lang="en-US" dirty="0" smtClean="0"/>
              <a:t>.</a:t>
            </a:r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chằng</a:t>
            </a:r>
            <a:r>
              <a:rPr lang="en-US" dirty="0" smtClean="0"/>
              <a:t> </a:t>
            </a:r>
            <a:r>
              <a:rPr lang="en-US" dirty="0" err="1" smtClean="0"/>
              <a:t>chéo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bám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phía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2 </a:t>
            </a:r>
            <a:r>
              <a:rPr lang="en-US" dirty="0" err="1" smtClean="0"/>
              <a:t>gai</a:t>
            </a:r>
            <a:r>
              <a:rPr lang="en-US" dirty="0" smtClean="0"/>
              <a:t> </a:t>
            </a:r>
            <a:r>
              <a:rPr lang="en-US" dirty="0" err="1" smtClean="0"/>
              <a:t>chày</a:t>
            </a:r>
            <a:r>
              <a:rPr lang="en-US" dirty="0" smtClean="0"/>
              <a:t> </a:t>
            </a:r>
            <a:r>
              <a:rPr lang="en-US" dirty="0" err="1" smtClean="0"/>
              <a:t>hướng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ngoài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bám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khuyết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lồi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ngoài</a:t>
            </a:r>
            <a:r>
              <a:rPr lang="en-US" dirty="0" smtClean="0"/>
              <a:t>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đùi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 GẢI PHẨU CƠ SINH HỌC DCCT</a:t>
            </a:r>
            <a:endParaRPr lang="en-US" dirty="0"/>
          </a:p>
        </p:txBody>
      </p:sp>
      <p:pic>
        <p:nvPicPr>
          <p:cNvPr id="4" name="Content Placeholder 3" descr="D:\file\7_chi_duoi[http-__bacsihoasung.wordpress.com]\7_chi_duoi\N-478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838200"/>
            <a:ext cx="4559531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50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49738" y="5384800"/>
              <a:ext cx="341312" cy="322263"/>
            </p14:xfrm>
          </p:contentPart>
        </mc:Choice>
        <mc:Fallback xmlns="">
          <p:pic>
            <p:nvPicPr>
              <p:cNvPr id="2050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40377" y="5375438"/>
                <a:ext cx="360034" cy="3409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51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6677300" y="111552038"/>
              <a:ext cx="0" cy="0"/>
            </p14:xfrm>
          </p:contentPart>
        </mc:Choice>
        <mc:Fallback xmlns="">
          <p:pic>
            <p:nvPicPr>
              <p:cNvPr id="2051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6677300" y="111552038"/>
                <a:ext cx="0" cy="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Giải</a:t>
            </a:r>
            <a:r>
              <a:rPr lang="en-US" dirty="0" smtClean="0"/>
              <a:t> </a:t>
            </a:r>
            <a:r>
              <a:rPr lang="en-US" dirty="0" err="1" smtClean="0"/>
              <a:t>phẩu</a:t>
            </a:r>
            <a:r>
              <a:rPr lang="en-US" dirty="0" smtClean="0"/>
              <a:t>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DCCT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Nơi</a:t>
            </a:r>
            <a:r>
              <a:rPr lang="en-US" dirty="0" smtClean="0"/>
              <a:t> </a:t>
            </a:r>
            <a:r>
              <a:rPr lang="en-US" dirty="0" err="1" smtClean="0"/>
              <a:t>bám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chằng</a:t>
            </a:r>
            <a:r>
              <a:rPr lang="en-US" dirty="0" smtClean="0"/>
              <a:t> </a:t>
            </a:r>
            <a:r>
              <a:rPr lang="en-US" dirty="0" err="1" smtClean="0"/>
              <a:t>chéo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đổi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sợi</a:t>
            </a:r>
            <a:r>
              <a:rPr lang="en-US" dirty="0" smtClean="0"/>
              <a:t> sang </a:t>
            </a:r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sụn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sụn</a:t>
            </a:r>
            <a:r>
              <a:rPr lang="en-US" dirty="0" smtClean="0"/>
              <a:t> </a:t>
            </a:r>
            <a:r>
              <a:rPr lang="en-US" dirty="0" err="1" smtClean="0"/>
              <a:t>sợi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cốt</a:t>
            </a:r>
            <a:r>
              <a:rPr lang="en-US" dirty="0" smtClean="0"/>
              <a:t> </a:t>
            </a:r>
            <a:r>
              <a:rPr lang="en-US" dirty="0" err="1" smtClean="0"/>
              <a:t>hóa.Ở</a:t>
            </a:r>
            <a:r>
              <a:rPr lang="en-US" dirty="0" smtClean="0"/>
              <a:t> </a:t>
            </a:r>
            <a:r>
              <a:rPr lang="en-US" dirty="0" err="1" smtClean="0"/>
              <a:t>vị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bám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mâm</a:t>
            </a:r>
            <a:r>
              <a:rPr lang="en-US" dirty="0" smtClean="0"/>
              <a:t> </a:t>
            </a:r>
            <a:r>
              <a:rPr lang="en-US" dirty="0" err="1" smtClean="0"/>
              <a:t>chày</a:t>
            </a:r>
            <a:r>
              <a:rPr lang="en-US" dirty="0" smtClean="0"/>
              <a:t> to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xòe</a:t>
            </a:r>
            <a:r>
              <a:rPr lang="en-US" dirty="0" smtClean="0"/>
              <a:t> </a:t>
            </a:r>
            <a:r>
              <a:rPr lang="en-US" dirty="0" err="1" smtClean="0"/>
              <a:t>rộng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nan</a:t>
            </a:r>
            <a:r>
              <a:rPr lang="en-US" dirty="0" smtClean="0"/>
              <a:t> </a:t>
            </a:r>
            <a:r>
              <a:rPr lang="en-US" dirty="0" err="1" smtClean="0"/>
              <a:t>quạt,điều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r>
              <a:rPr lang="en-US" dirty="0" smtClean="0"/>
              <a:t> </a:t>
            </a:r>
            <a:r>
              <a:rPr lang="en-US" dirty="0" err="1" smtClean="0"/>
              <a:t>giúp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bám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chằng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rất</a:t>
            </a:r>
            <a:r>
              <a:rPr lang="en-US" dirty="0" smtClean="0"/>
              <a:t> </a:t>
            </a:r>
            <a:r>
              <a:rPr lang="en-US" dirty="0" err="1" smtClean="0"/>
              <a:t>cứng</a:t>
            </a:r>
            <a:r>
              <a:rPr lang="en-US" dirty="0" smtClean="0"/>
              <a:t> </a:t>
            </a:r>
            <a:r>
              <a:rPr lang="en-US" dirty="0" err="1" smtClean="0"/>
              <a:t>chắc,nên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lực</a:t>
            </a:r>
            <a:r>
              <a:rPr lang="en-US" dirty="0" smtClean="0"/>
              <a:t> </a:t>
            </a:r>
            <a:r>
              <a:rPr lang="en-US" dirty="0" err="1" smtClean="0"/>
              <a:t>kéo</a:t>
            </a:r>
            <a:r>
              <a:rPr lang="en-US" dirty="0" smtClean="0"/>
              <a:t> </a:t>
            </a:r>
            <a:r>
              <a:rPr lang="en-US" dirty="0" err="1" smtClean="0"/>
              <a:t>căng</a:t>
            </a:r>
            <a:r>
              <a:rPr lang="en-US" dirty="0" smtClean="0"/>
              <a:t> </a:t>
            </a:r>
            <a:r>
              <a:rPr lang="en-US" dirty="0" err="1" smtClean="0"/>
              <a:t>thường</a:t>
            </a:r>
            <a:r>
              <a:rPr lang="en-US" dirty="0" smtClean="0"/>
              <a:t> </a:t>
            </a:r>
            <a:r>
              <a:rPr lang="en-US" dirty="0" err="1" smtClean="0"/>
              <a:t>gây</a:t>
            </a:r>
            <a:r>
              <a:rPr lang="en-US" dirty="0" smtClean="0"/>
              <a:t> bong </a:t>
            </a:r>
            <a:r>
              <a:rPr lang="en-US" dirty="0" err="1" smtClean="0"/>
              <a:t>mảnh</a:t>
            </a:r>
            <a:r>
              <a:rPr lang="en-US" dirty="0" smtClean="0"/>
              <a:t> </a:t>
            </a:r>
            <a:r>
              <a:rPr lang="en-US" dirty="0" err="1" smtClean="0"/>
              <a:t>sụn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dưới</a:t>
            </a:r>
            <a:r>
              <a:rPr lang="en-US" dirty="0" smtClean="0"/>
              <a:t> </a:t>
            </a:r>
            <a:r>
              <a:rPr lang="en-US" dirty="0" err="1" smtClean="0"/>
              <a:t>sụn,gọi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gãy</a:t>
            </a:r>
            <a:r>
              <a:rPr lang="en-US" dirty="0" smtClean="0"/>
              <a:t> bong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bám</a:t>
            </a:r>
            <a:r>
              <a:rPr lang="en-US" dirty="0" smtClean="0"/>
              <a:t> </a:t>
            </a:r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chằng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Ngược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ở </a:t>
            </a:r>
            <a:r>
              <a:rPr lang="en-US" dirty="0" err="1" smtClean="0"/>
              <a:t>vị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bám</a:t>
            </a:r>
            <a:r>
              <a:rPr lang="en-US" dirty="0" smtClean="0"/>
              <a:t> </a:t>
            </a:r>
            <a:r>
              <a:rPr lang="en-US" dirty="0" err="1" smtClean="0"/>
              <a:t>váo</a:t>
            </a:r>
            <a:r>
              <a:rPr lang="en-US" dirty="0" smtClean="0"/>
              <a:t> </a:t>
            </a:r>
            <a:r>
              <a:rPr lang="en-US" dirty="0" err="1" smtClean="0"/>
              <a:t>lồi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đùi</a:t>
            </a:r>
            <a:r>
              <a:rPr lang="en-US" dirty="0" smtClean="0"/>
              <a:t> dc thon </a:t>
            </a:r>
            <a:r>
              <a:rPr lang="en-US" dirty="0" err="1" smtClean="0"/>
              <a:t>nhỏ</a:t>
            </a:r>
            <a:r>
              <a:rPr lang="en-US" dirty="0" smtClean="0"/>
              <a:t> </a:t>
            </a:r>
            <a:r>
              <a:rPr lang="en-US" dirty="0" err="1" smtClean="0"/>
              <a:t>nên</a:t>
            </a:r>
            <a:r>
              <a:rPr lang="en-US" dirty="0" smtClean="0"/>
              <a:t> </a:t>
            </a:r>
            <a:r>
              <a:rPr lang="en-US" dirty="0" err="1" smtClean="0"/>
              <a:t>thường</a:t>
            </a:r>
            <a:r>
              <a:rPr lang="en-US" dirty="0" smtClean="0"/>
              <a:t> hay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đứt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bong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bám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Giải</a:t>
            </a:r>
            <a:r>
              <a:rPr lang="en-US" dirty="0" smtClean="0"/>
              <a:t> </a:t>
            </a:r>
            <a:r>
              <a:rPr lang="en-US" dirty="0" err="1" smtClean="0"/>
              <a:t>phẩu</a:t>
            </a:r>
            <a:r>
              <a:rPr lang="en-US" dirty="0" smtClean="0"/>
              <a:t>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DCCT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chằng</a:t>
            </a:r>
            <a:r>
              <a:rPr lang="en-US" dirty="0" smtClean="0"/>
              <a:t> </a:t>
            </a:r>
            <a:r>
              <a:rPr lang="en-US" dirty="0" err="1" smtClean="0"/>
              <a:t>chéo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chức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  <a:r>
              <a:rPr lang="en-US" dirty="0" err="1" smtClean="0"/>
              <a:t>chủ</a:t>
            </a:r>
            <a:r>
              <a:rPr lang="en-US" dirty="0" smtClean="0"/>
              <a:t> </a:t>
            </a:r>
            <a:r>
              <a:rPr lang="en-US" dirty="0" err="1" smtClean="0"/>
              <a:t>yếu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chống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mâm</a:t>
            </a:r>
            <a:r>
              <a:rPr lang="en-US" dirty="0" smtClean="0"/>
              <a:t> </a:t>
            </a:r>
            <a:r>
              <a:rPr lang="en-US" dirty="0" err="1" smtClean="0"/>
              <a:t>chày</a:t>
            </a:r>
            <a:r>
              <a:rPr lang="en-US" dirty="0" smtClean="0"/>
              <a:t> </a:t>
            </a:r>
            <a:r>
              <a:rPr lang="en-US" dirty="0" err="1" smtClean="0"/>
              <a:t>đối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lồi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đùi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Ngoài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DCCT </a:t>
            </a:r>
            <a:r>
              <a:rPr lang="en-US" dirty="0" err="1" smtClean="0"/>
              <a:t>còn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chức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  <a:r>
              <a:rPr lang="en-US" dirty="0" err="1" smtClean="0"/>
              <a:t>góp</a:t>
            </a:r>
            <a:r>
              <a:rPr lang="en-US" dirty="0" smtClean="0"/>
              <a:t>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chống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r>
              <a:rPr lang="en-US" dirty="0" smtClean="0"/>
              <a:t> ,</a:t>
            </a:r>
            <a:r>
              <a:rPr lang="en-US" dirty="0" err="1" smtClean="0"/>
              <a:t>xoay,khép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duỗi</a:t>
            </a:r>
            <a:r>
              <a:rPr lang="en-US" dirty="0" smtClean="0"/>
              <a:t> </a:t>
            </a:r>
            <a:r>
              <a:rPr lang="en-US" dirty="0" err="1" smtClean="0"/>
              <a:t>quá</a:t>
            </a:r>
            <a:r>
              <a:rPr lang="en-US" dirty="0" smtClean="0"/>
              <a:t> </a:t>
            </a:r>
            <a:r>
              <a:rPr lang="en-US" dirty="0" err="1" smtClean="0"/>
              <a:t>mức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gối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vậy</a:t>
            </a:r>
            <a:r>
              <a:rPr lang="en-US" dirty="0" smtClean="0"/>
              <a:t> DCCT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yếu</a:t>
            </a:r>
            <a:r>
              <a:rPr lang="en-US" dirty="0" smtClean="0"/>
              <a:t> </a:t>
            </a:r>
            <a:r>
              <a:rPr lang="en-US" dirty="0" err="1" smtClean="0"/>
              <a:t>tố</a:t>
            </a:r>
            <a:r>
              <a:rPr lang="en-US" dirty="0" smtClean="0"/>
              <a:t> </a:t>
            </a:r>
            <a:r>
              <a:rPr lang="en-US" dirty="0" err="1" smtClean="0"/>
              <a:t>giữ</a:t>
            </a:r>
            <a:r>
              <a:rPr lang="en-US" dirty="0" smtClean="0"/>
              <a:t> </a:t>
            </a:r>
            <a:r>
              <a:rPr lang="en-US" dirty="0" err="1" smtClean="0"/>
              <a:t>vững</a:t>
            </a:r>
            <a:r>
              <a:rPr lang="en-US" dirty="0" smtClean="0"/>
              <a:t> </a:t>
            </a:r>
            <a:r>
              <a:rPr lang="en-US" dirty="0" err="1" smtClean="0"/>
              <a:t>tỉnh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đóng</a:t>
            </a:r>
            <a:r>
              <a:rPr lang="en-US" dirty="0" smtClean="0"/>
              <a:t>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trọng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chức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  <a:r>
              <a:rPr lang="en-US" dirty="0" err="1" smtClean="0"/>
              <a:t>vận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gối,do</a:t>
            </a:r>
            <a:r>
              <a:rPr lang="en-US" dirty="0" smtClean="0"/>
              <a:t> </a:t>
            </a:r>
            <a:r>
              <a:rPr lang="en-US" dirty="0" err="1" smtClean="0"/>
              <a:t>đó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gãy</a:t>
            </a:r>
            <a:r>
              <a:rPr lang="en-US" dirty="0" smtClean="0"/>
              <a:t> bong </a:t>
            </a:r>
            <a:r>
              <a:rPr lang="en-US" dirty="0" err="1" smtClean="0"/>
              <a:t>nơi</a:t>
            </a:r>
            <a:r>
              <a:rPr lang="en-US" dirty="0" smtClean="0"/>
              <a:t> </a:t>
            </a:r>
            <a:r>
              <a:rPr lang="en-US" dirty="0" err="1" smtClean="0"/>
              <a:t>bám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</a:t>
            </a:r>
            <a:r>
              <a:rPr lang="en-US" dirty="0" err="1" smtClean="0"/>
              <a:t>phục</a:t>
            </a:r>
            <a:r>
              <a:rPr lang="en-US" dirty="0" smtClean="0"/>
              <a:t> </a:t>
            </a:r>
            <a:r>
              <a:rPr lang="en-US" dirty="0" err="1" smtClean="0"/>
              <a:t>hồi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Gp</a:t>
            </a:r>
            <a:r>
              <a:rPr lang="en-US" dirty="0" smtClean="0"/>
              <a:t> </a:t>
            </a:r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chằng</a:t>
            </a:r>
            <a:r>
              <a:rPr lang="en-US" dirty="0" smtClean="0"/>
              <a:t> </a:t>
            </a:r>
            <a:r>
              <a:rPr lang="en-US" dirty="0" err="1" smtClean="0"/>
              <a:t>chéo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CƠ CHẾ CHẤN THƯƠNG,TRIỆU CHỨNG CHẨN ĐOÁN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Cơ</a:t>
            </a:r>
            <a:r>
              <a:rPr lang="en-US" b="1" dirty="0" smtClean="0"/>
              <a:t> </a:t>
            </a:r>
            <a:r>
              <a:rPr lang="en-US" b="1" dirty="0" err="1" smtClean="0"/>
              <a:t>chế</a:t>
            </a:r>
            <a:r>
              <a:rPr lang="en-US" b="1" dirty="0" smtClean="0"/>
              <a:t> </a:t>
            </a:r>
            <a:r>
              <a:rPr lang="en-US" b="1" dirty="0" err="1" smtClean="0"/>
              <a:t>chấn</a:t>
            </a:r>
            <a:r>
              <a:rPr lang="en-US" b="1" dirty="0" smtClean="0"/>
              <a:t> </a:t>
            </a:r>
            <a:r>
              <a:rPr lang="en-US" b="1" dirty="0" err="1" smtClean="0"/>
              <a:t>thương</a:t>
            </a:r>
            <a:r>
              <a:rPr lang="en-US" b="1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gãy</a:t>
            </a:r>
            <a:r>
              <a:rPr lang="en-US" dirty="0" smtClean="0"/>
              <a:t> bong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bám</a:t>
            </a:r>
            <a:r>
              <a:rPr lang="en-US" dirty="0" smtClean="0"/>
              <a:t> DCCT  </a:t>
            </a:r>
            <a:r>
              <a:rPr lang="en-US" dirty="0" err="1" smtClean="0"/>
              <a:t>chủ</a:t>
            </a:r>
            <a:r>
              <a:rPr lang="en-US" dirty="0" smtClean="0"/>
              <a:t> </a:t>
            </a:r>
            <a:r>
              <a:rPr lang="en-US" dirty="0" err="1" smtClean="0"/>
              <a:t>yếu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chế</a:t>
            </a:r>
            <a:r>
              <a:rPr lang="en-US" dirty="0" smtClean="0"/>
              <a:t> </a:t>
            </a:r>
            <a:r>
              <a:rPr lang="en-US" dirty="0" err="1" smtClean="0"/>
              <a:t>gián</a:t>
            </a:r>
            <a:r>
              <a:rPr lang="en-US" dirty="0" smtClean="0"/>
              <a:t> </a:t>
            </a:r>
            <a:r>
              <a:rPr lang="en-US" dirty="0" err="1" smtClean="0"/>
              <a:t>tiếp</a:t>
            </a:r>
            <a:r>
              <a:rPr lang="en-US" dirty="0" smtClean="0"/>
              <a:t> do </a:t>
            </a: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xoay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căng</a:t>
            </a:r>
            <a:r>
              <a:rPr lang="en-US" dirty="0" smtClean="0"/>
              <a:t> </a:t>
            </a:r>
            <a:r>
              <a:rPr lang="en-US" dirty="0" err="1" smtClean="0"/>
              <a:t>quá</a:t>
            </a:r>
            <a:r>
              <a:rPr lang="en-US" dirty="0" smtClean="0"/>
              <a:t> </a:t>
            </a:r>
            <a:r>
              <a:rPr lang="en-US" dirty="0" err="1" smtClean="0"/>
              <a:t>mức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mâm</a:t>
            </a:r>
            <a:r>
              <a:rPr lang="en-US" dirty="0" smtClean="0"/>
              <a:t> </a:t>
            </a:r>
            <a:r>
              <a:rPr lang="en-US" dirty="0" err="1" smtClean="0"/>
              <a:t>chày</a:t>
            </a:r>
            <a:r>
              <a:rPr lang="en-US" dirty="0" smtClean="0"/>
              <a:t> so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lồi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đùi,ngoài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xoay</a:t>
            </a:r>
            <a:r>
              <a:rPr lang="en-US" dirty="0" smtClean="0"/>
              <a:t> </a:t>
            </a:r>
            <a:r>
              <a:rPr lang="en-US" dirty="0" err="1" smtClean="0"/>
              <a:t>ngoài</a:t>
            </a:r>
            <a:r>
              <a:rPr lang="en-US" dirty="0" smtClean="0"/>
              <a:t> </a:t>
            </a:r>
            <a:r>
              <a:rPr lang="en-US" dirty="0" err="1" smtClean="0"/>
              <a:t>mâm</a:t>
            </a:r>
            <a:r>
              <a:rPr lang="en-US" dirty="0" smtClean="0"/>
              <a:t> </a:t>
            </a:r>
            <a:r>
              <a:rPr lang="en-US" dirty="0" err="1" smtClean="0"/>
              <a:t>chày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r>
              <a:rPr lang="en-US" dirty="0"/>
              <a:t>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gối</a:t>
            </a:r>
            <a:r>
              <a:rPr lang="en-US" dirty="0" smtClean="0"/>
              <a:t>.</a:t>
            </a:r>
          </a:p>
          <a:p>
            <a:r>
              <a:rPr lang="en-US" b="1" dirty="0" err="1" smtClean="0"/>
              <a:t>Triệu</a:t>
            </a:r>
            <a:r>
              <a:rPr lang="en-US" b="1" dirty="0" smtClean="0"/>
              <a:t> </a:t>
            </a:r>
            <a:r>
              <a:rPr lang="en-US" b="1" dirty="0" err="1" smtClean="0"/>
              <a:t>chứng</a:t>
            </a:r>
            <a:r>
              <a:rPr lang="en-US" dirty="0" smtClean="0"/>
              <a:t>: </a:t>
            </a:r>
            <a:r>
              <a:rPr lang="en-US" dirty="0" err="1" smtClean="0"/>
              <a:t>Bệnh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tả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tiếng</a:t>
            </a:r>
            <a:r>
              <a:rPr lang="en-US" dirty="0" smtClean="0"/>
              <a:t> </a:t>
            </a:r>
            <a:r>
              <a:rPr lang="en-US" dirty="0" err="1" smtClean="0"/>
              <a:t>kêu</a:t>
            </a:r>
            <a:r>
              <a:rPr lang="en-US" dirty="0" smtClean="0"/>
              <a:t> “</a:t>
            </a:r>
            <a:r>
              <a:rPr lang="en-US" dirty="0" err="1" smtClean="0"/>
              <a:t>rắc</a:t>
            </a:r>
            <a:r>
              <a:rPr lang="en-US" dirty="0" smtClean="0"/>
              <a:t>”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gối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chấn</a:t>
            </a:r>
            <a:r>
              <a:rPr lang="en-US" dirty="0" smtClean="0"/>
              <a:t> </a:t>
            </a:r>
            <a:r>
              <a:rPr lang="en-US" dirty="0" err="1" smtClean="0"/>
              <a:t>thương,</a:t>
            </a:r>
            <a:r>
              <a:rPr lang="en-US" b="1" dirty="0" err="1" smtClean="0"/>
              <a:t>sưng</a:t>
            </a:r>
            <a:r>
              <a:rPr lang="en-US" b="1" dirty="0" smtClean="0"/>
              <a:t> </a:t>
            </a:r>
            <a:r>
              <a:rPr lang="en-US" dirty="0" err="1" smtClean="0"/>
              <a:t>đau</a:t>
            </a:r>
            <a:r>
              <a:rPr lang="en-US" dirty="0" smtClean="0"/>
              <a:t> </a:t>
            </a:r>
            <a:r>
              <a:rPr lang="en-US" dirty="0" err="1" smtClean="0"/>
              <a:t>nhiều</a:t>
            </a:r>
            <a:r>
              <a:rPr lang="en-US" dirty="0" smtClean="0"/>
              <a:t> ,</a:t>
            </a:r>
            <a:r>
              <a:rPr lang="en-US" dirty="0" err="1" smtClean="0"/>
              <a:t>hạn</a:t>
            </a:r>
            <a:r>
              <a:rPr lang="en-US" dirty="0" smtClean="0"/>
              <a:t> </a:t>
            </a:r>
            <a:r>
              <a:rPr lang="en-US" dirty="0" err="1" smtClean="0"/>
              <a:t>chế</a:t>
            </a:r>
            <a:r>
              <a:rPr lang="en-US" dirty="0" smtClean="0"/>
              <a:t>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gối,có</a:t>
            </a:r>
            <a:r>
              <a:rPr lang="en-US" dirty="0" smtClean="0"/>
              <a:t> </a:t>
            </a:r>
            <a:r>
              <a:rPr lang="en-US" dirty="0" err="1" smtClean="0"/>
              <a:t>dấu</a:t>
            </a:r>
            <a:r>
              <a:rPr lang="en-US" dirty="0" smtClean="0"/>
              <a:t> </a:t>
            </a:r>
            <a:r>
              <a:rPr lang="en-US" dirty="0" err="1" smtClean="0"/>
              <a:t>hiệu</a:t>
            </a:r>
            <a:r>
              <a:rPr lang="en-US" dirty="0" smtClean="0"/>
              <a:t> </a:t>
            </a:r>
            <a:r>
              <a:rPr lang="en-US" dirty="0" err="1" smtClean="0"/>
              <a:t>tụ</a:t>
            </a:r>
            <a:r>
              <a:rPr lang="en-US" dirty="0" smtClean="0"/>
              <a:t> </a:t>
            </a:r>
            <a:r>
              <a:rPr lang="en-US" dirty="0" err="1" smtClean="0"/>
              <a:t>máu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nhiều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CƠ CHẾ CHẤN THƯƠNG,TRIỆU CHỨNG CHẨN ĐOÁN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err="1" smtClean="0"/>
              <a:t>Các</a:t>
            </a:r>
            <a:r>
              <a:rPr lang="en-US" b="1" dirty="0" smtClean="0"/>
              <a:t> </a:t>
            </a:r>
            <a:r>
              <a:rPr lang="en-US" b="1" dirty="0" err="1" smtClean="0"/>
              <a:t>nghiệm</a:t>
            </a:r>
            <a:r>
              <a:rPr lang="en-US" b="1" dirty="0" smtClean="0"/>
              <a:t> </a:t>
            </a:r>
            <a:r>
              <a:rPr lang="en-US" b="1" dirty="0" err="1" smtClean="0"/>
              <a:t>pháp</a:t>
            </a:r>
            <a:r>
              <a:rPr lang="en-US" b="1" dirty="0" smtClean="0"/>
              <a:t> </a:t>
            </a:r>
            <a:r>
              <a:rPr lang="en-US" b="1" dirty="0" err="1" smtClean="0"/>
              <a:t>thăm</a:t>
            </a:r>
            <a:r>
              <a:rPr lang="en-US" b="1" dirty="0" smtClean="0"/>
              <a:t> </a:t>
            </a:r>
            <a:r>
              <a:rPr lang="en-US" b="1" dirty="0" err="1" smtClean="0"/>
              <a:t>khám:</a:t>
            </a:r>
            <a:r>
              <a:rPr lang="en-US" dirty="0" err="1" smtClean="0"/>
              <a:t>Khó</a:t>
            </a:r>
            <a:r>
              <a:rPr lang="en-US" b="1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chấn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r>
              <a:rPr lang="en-US" dirty="0" smtClean="0"/>
              <a:t> </a:t>
            </a:r>
            <a:r>
              <a:rPr lang="en-US" dirty="0" err="1" smtClean="0"/>
              <a:t>vì</a:t>
            </a:r>
            <a:r>
              <a:rPr lang="en-US" dirty="0" smtClean="0"/>
              <a:t> </a:t>
            </a:r>
            <a:r>
              <a:rPr lang="en-US" dirty="0" err="1" smtClean="0"/>
              <a:t>sưng</a:t>
            </a:r>
            <a:r>
              <a:rPr lang="en-US" dirty="0" smtClean="0"/>
              <a:t> </a:t>
            </a:r>
            <a:r>
              <a:rPr lang="en-US" dirty="0" err="1" smtClean="0"/>
              <a:t>đau,chủ</a:t>
            </a:r>
            <a:r>
              <a:rPr lang="en-US" dirty="0" smtClean="0"/>
              <a:t> </a:t>
            </a:r>
            <a:r>
              <a:rPr lang="en-US" dirty="0" err="1" smtClean="0"/>
              <a:t>yếu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bệnh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gây</a:t>
            </a:r>
            <a:r>
              <a:rPr lang="en-US" dirty="0" smtClean="0"/>
              <a:t> </a:t>
            </a:r>
            <a:r>
              <a:rPr lang="en-US" dirty="0" err="1" smtClean="0"/>
              <a:t>tê</a:t>
            </a:r>
            <a:r>
              <a:rPr lang="en-US" dirty="0" smtClean="0"/>
              <a:t> </a:t>
            </a:r>
            <a:r>
              <a:rPr lang="en-US" dirty="0" err="1" smtClean="0"/>
              <a:t>tủy</a:t>
            </a:r>
            <a:r>
              <a:rPr lang="en-US" dirty="0" smtClean="0"/>
              <a:t> </a:t>
            </a:r>
            <a:r>
              <a:rPr lang="en-US" dirty="0" err="1" smtClean="0"/>
              <a:t>sống</a:t>
            </a:r>
            <a:r>
              <a:rPr lang="en-US" dirty="0" smtClean="0"/>
              <a:t> </a:t>
            </a:r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phẩu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r>
              <a:rPr lang="en-US" dirty="0" smtClean="0"/>
              <a:t>.</a:t>
            </a:r>
          </a:p>
          <a:p>
            <a:pPr>
              <a:buFontTx/>
              <a:buChar char="-"/>
            </a:pPr>
            <a:r>
              <a:rPr lang="en-US" dirty="0" err="1" smtClean="0"/>
              <a:t>Dấu</a:t>
            </a:r>
            <a:r>
              <a:rPr lang="en-US" dirty="0" smtClean="0"/>
              <a:t> </a:t>
            </a:r>
            <a:r>
              <a:rPr lang="en-US" dirty="0" err="1" smtClean="0"/>
              <a:t>hiệu</a:t>
            </a:r>
            <a:r>
              <a:rPr lang="en-US" dirty="0" smtClean="0"/>
              <a:t> </a:t>
            </a:r>
            <a:r>
              <a:rPr lang="en-US" dirty="0" err="1" smtClean="0"/>
              <a:t>Lachman</a:t>
            </a:r>
            <a:r>
              <a:rPr lang="en-US" dirty="0" smtClean="0"/>
              <a:t>:</a:t>
            </a:r>
          </a:p>
          <a:p>
            <a:pPr>
              <a:buFontTx/>
              <a:buChar char="-"/>
            </a:pPr>
            <a:r>
              <a:rPr lang="en-US" dirty="0" err="1" smtClean="0"/>
              <a:t>Dấu</a:t>
            </a:r>
            <a:r>
              <a:rPr lang="en-US" dirty="0" smtClean="0"/>
              <a:t> </a:t>
            </a:r>
            <a:r>
              <a:rPr lang="en-US" dirty="0" err="1" smtClean="0"/>
              <a:t>ngăn</a:t>
            </a:r>
            <a:r>
              <a:rPr lang="en-US" dirty="0" smtClean="0"/>
              <a:t> </a:t>
            </a:r>
            <a:r>
              <a:rPr lang="en-US" dirty="0" err="1" smtClean="0"/>
              <a:t>kéo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:</a:t>
            </a:r>
          </a:p>
          <a:p>
            <a:pPr>
              <a:buFontTx/>
              <a:buChar char="-"/>
            </a:pPr>
            <a:r>
              <a:rPr lang="en-US" dirty="0" err="1" smtClean="0"/>
              <a:t>Dấu</a:t>
            </a:r>
            <a:r>
              <a:rPr lang="en-US" dirty="0" smtClean="0"/>
              <a:t> </a:t>
            </a:r>
            <a:r>
              <a:rPr lang="en-US" dirty="0" err="1" smtClean="0"/>
              <a:t>bán</a:t>
            </a:r>
            <a:r>
              <a:rPr lang="en-US" dirty="0" smtClean="0"/>
              <a:t> </a:t>
            </a:r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xoay</a:t>
            </a:r>
            <a:r>
              <a:rPr lang="en-US" dirty="0" smtClean="0"/>
              <a:t> :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CƠ CHẾ CHẤN THƯƠNG,TRIỆU CHỨNG CHẨN ĐOÁN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err="1" smtClean="0"/>
              <a:t>Cận</a:t>
            </a:r>
            <a:r>
              <a:rPr lang="en-US" b="1" dirty="0" smtClean="0"/>
              <a:t> </a:t>
            </a:r>
            <a:r>
              <a:rPr lang="en-US" b="1" dirty="0" err="1" smtClean="0"/>
              <a:t>lâm</a:t>
            </a:r>
            <a:r>
              <a:rPr lang="en-US" b="1" dirty="0" smtClean="0"/>
              <a:t> </a:t>
            </a:r>
            <a:r>
              <a:rPr lang="en-US" b="1" dirty="0" err="1" smtClean="0"/>
              <a:t>sàng</a:t>
            </a:r>
            <a:r>
              <a:rPr lang="en-US" b="1" dirty="0" smtClean="0"/>
              <a:t>:</a:t>
            </a:r>
          </a:p>
          <a:p>
            <a:pPr>
              <a:buFontTx/>
              <a:buChar char="-"/>
            </a:pPr>
            <a:r>
              <a:rPr lang="en-US" dirty="0" smtClean="0"/>
              <a:t>X </a:t>
            </a:r>
            <a:r>
              <a:rPr lang="en-US" dirty="0" err="1" smtClean="0"/>
              <a:t>quang</a:t>
            </a:r>
            <a:r>
              <a:rPr lang="en-US" dirty="0" smtClean="0"/>
              <a:t> </a:t>
            </a:r>
            <a:r>
              <a:rPr lang="en-US" dirty="0" err="1" smtClean="0"/>
              <a:t>thường</a:t>
            </a:r>
            <a:r>
              <a:rPr lang="en-US" dirty="0" smtClean="0"/>
              <a:t> </a:t>
            </a:r>
            <a:r>
              <a:rPr lang="en-US" dirty="0" err="1" smtClean="0"/>
              <a:t>quy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gối</a:t>
            </a:r>
            <a:r>
              <a:rPr lang="en-US" dirty="0" smtClean="0"/>
              <a:t> 2 </a:t>
            </a:r>
            <a:r>
              <a:rPr lang="en-US" dirty="0" err="1" smtClean="0"/>
              <a:t>tư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giúp</a:t>
            </a:r>
            <a:r>
              <a:rPr lang="en-US" dirty="0" smtClean="0"/>
              <a:t>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đa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.</a:t>
            </a:r>
          </a:p>
          <a:p>
            <a:pPr>
              <a:buFontTx/>
              <a:buChar char="-"/>
            </a:pPr>
            <a:endParaRPr lang="en-US" dirty="0" smtClean="0"/>
          </a:p>
        </p:txBody>
      </p:sp>
      <p:pic>
        <p:nvPicPr>
          <p:cNvPr id="4" name="Picture 3" descr="C:\Users\Win7-32 SP1\Desktop\ĐỀ TÀI BONG CBDCC\BN HOÀNG THỊ HẰNG\P_20160817_130032.jpg"/>
          <p:cNvPicPr/>
          <p:nvPr/>
        </p:nvPicPr>
        <p:blipFill>
          <a:blip r:embed="rId2" cstate="print"/>
          <a:srcRect l="12297" r="8237"/>
          <a:stretch>
            <a:fillRect/>
          </a:stretch>
        </p:blipFill>
        <p:spPr bwMode="auto">
          <a:xfrm>
            <a:off x="1828800" y="3429000"/>
            <a:ext cx="434975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5400000" flipH="1" flipV="1">
            <a:off x="4648200" y="5181600"/>
            <a:ext cx="4572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V="1">
            <a:off x="2590800" y="5410200"/>
            <a:ext cx="4572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6628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40163" y="5367338"/>
              <a:ext cx="1062037" cy="606425"/>
            </p14:xfrm>
          </p:contentPart>
        </mc:Choice>
        <mc:Fallback xmlns="">
          <p:pic>
            <p:nvPicPr>
              <p:cNvPr id="26628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30812" y="5357992"/>
                <a:ext cx="1080739" cy="62511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/>
          <a:lstStyle/>
          <a:p>
            <a:r>
              <a:rPr lang="en-US" dirty="0" smtClean="0"/>
              <a:t>CT – Scan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CT – Scan: </a:t>
            </a:r>
            <a:r>
              <a:rPr lang="en-US" dirty="0" err="1" smtClean="0"/>
              <a:t>chẩn</a:t>
            </a:r>
            <a:r>
              <a:rPr lang="en-US" dirty="0" smtClean="0"/>
              <a:t> </a:t>
            </a:r>
            <a:r>
              <a:rPr lang="en-US" dirty="0" err="1" smtClean="0"/>
              <a:t>đoán</a:t>
            </a:r>
            <a:r>
              <a:rPr lang="en-US" dirty="0" smtClean="0"/>
              <a:t> </a:t>
            </a:r>
            <a:r>
              <a:rPr lang="en-US" dirty="0" err="1" smtClean="0"/>
              <a:t>chắc</a:t>
            </a:r>
            <a:r>
              <a:rPr lang="en-US" dirty="0" smtClean="0"/>
              <a:t> </a:t>
            </a:r>
            <a:r>
              <a:rPr lang="en-US" dirty="0" err="1" smtClean="0"/>
              <a:t>chắn</a:t>
            </a:r>
            <a:r>
              <a:rPr lang="en-US" dirty="0" smtClean="0"/>
              <a:t> ,</a:t>
            </a:r>
            <a:r>
              <a:rPr lang="en-US" dirty="0" err="1" smtClean="0"/>
              <a:t>đặc</a:t>
            </a:r>
            <a:r>
              <a:rPr lang="en-US" dirty="0" smtClean="0"/>
              <a:t> </a:t>
            </a:r>
            <a:r>
              <a:rPr lang="en-US" dirty="0" err="1" smtClean="0"/>
              <a:t>biệt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khó,giúp</a:t>
            </a:r>
            <a:r>
              <a:rPr lang="en-US" dirty="0" smtClean="0"/>
              <a:t> </a:t>
            </a:r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loại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chẩn</a:t>
            </a:r>
            <a:r>
              <a:rPr lang="en-US" dirty="0" smtClean="0"/>
              <a:t> </a:t>
            </a:r>
            <a:r>
              <a:rPr lang="en-US" dirty="0" err="1" smtClean="0"/>
              <a:t>đoàn</a:t>
            </a:r>
            <a:r>
              <a:rPr lang="en-US" dirty="0" smtClean="0"/>
              <a:t> </a:t>
            </a:r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biệt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C:\Users\Win7-32 SP1\Desktop\ĐỀ TÀI BONG CBDCC\TRẦN MINH CHIẾN\P_20170106_075627.jpg"/>
          <p:cNvPicPr/>
          <p:nvPr/>
        </p:nvPicPr>
        <p:blipFill>
          <a:blip r:embed="rId2" cstate="print"/>
          <a:srcRect t="16916" b="13598"/>
          <a:stretch>
            <a:fillRect/>
          </a:stretch>
        </p:blipFill>
        <p:spPr bwMode="auto">
          <a:xfrm>
            <a:off x="3124200" y="2743200"/>
            <a:ext cx="38385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3352800" y="3733800"/>
            <a:ext cx="4572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6134100" y="3848100"/>
            <a:ext cx="4572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3886200" y="5257800"/>
            <a:ext cx="5334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7653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491538" y="3732213"/>
              <a:ext cx="1587" cy="9525"/>
            </p14:xfrm>
          </p:contentPart>
        </mc:Choice>
        <mc:Fallback xmlns="">
          <p:pic>
            <p:nvPicPr>
              <p:cNvPr id="27653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50276" y="3722688"/>
                <a:ext cx="84111" cy="2857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MRI : </a:t>
            </a:r>
            <a:r>
              <a:rPr lang="en-US" dirty="0" err="1" smtClean="0"/>
              <a:t>Giúp</a:t>
            </a:r>
            <a:r>
              <a:rPr lang="en-US" dirty="0" smtClean="0"/>
              <a:t> </a:t>
            </a:r>
            <a:r>
              <a:rPr lang="en-US" dirty="0" err="1" smtClean="0"/>
              <a:t>chẩn</a:t>
            </a:r>
            <a:r>
              <a:rPr lang="en-US" dirty="0" smtClean="0"/>
              <a:t> </a:t>
            </a:r>
            <a:r>
              <a:rPr lang="en-US" dirty="0" err="1" smtClean="0"/>
              <a:t>đoán</a:t>
            </a:r>
            <a:r>
              <a:rPr lang="en-US" dirty="0" smtClean="0"/>
              <a:t> </a:t>
            </a:r>
            <a:r>
              <a:rPr lang="en-US" dirty="0" err="1" smtClean="0"/>
              <a:t>xác</a:t>
            </a:r>
            <a:r>
              <a:rPr lang="en-US" dirty="0" smtClean="0"/>
              <a:t> </a:t>
            </a:r>
            <a:r>
              <a:rPr lang="en-US" dirty="0" err="1" smtClean="0"/>
              <a:t>định,chẩn</a:t>
            </a:r>
            <a:r>
              <a:rPr lang="en-US" dirty="0" smtClean="0"/>
              <a:t> </a:t>
            </a:r>
            <a:r>
              <a:rPr lang="en-US" dirty="0" err="1" smtClean="0"/>
              <a:t>đoán</a:t>
            </a:r>
            <a:r>
              <a:rPr lang="en-US" dirty="0" smtClean="0"/>
              <a:t> </a:t>
            </a:r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biệt,và</a:t>
            </a:r>
            <a:r>
              <a:rPr lang="en-US" dirty="0" smtClean="0"/>
              <a:t> </a:t>
            </a:r>
            <a:r>
              <a:rPr lang="en-US" dirty="0" err="1" smtClean="0"/>
              <a:t>chẩn</a:t>
            </a:r>
            <a:r>
              <a:rPr lang="en-US" dirty="0" smtClean="0"/>
              <a:t> </a:t>
            </a:r>
            <a:r>
              <a:rPr lang="en-US" dirty="0" err="1" smtClean="0"/>
              <a:t>đoán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tổn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kèm,rách</a:t>
            </a:r>
            <a:r>
              <a:rPr lang="en-US" dirty="0" smtClean="0"/>
              <a:t> </a:t>
            </a:r>
            <a:r>
              <a:rPr lang="en-US" dirty="0" err="1" smtClean="0"/>
              <a:t>sụn</a:t>
            </a:r>
            <a:r>
              <a:rPr lang="en-US" dirty="0" smtClean="0"/>
              <a:t> </a:t>
            </a:r>
            <a:r>
              <a:rPr lang="en-US" dirty="0" err="1" smtClean="0"/>
              <a:t>chêm</a:t>
            </a:r>
            <a:r>
              <a:rPr lang="en-US" dirty="0" smtClean="0"/>
              <a:t> ,</a:t>
            </a:r>
            <a:r>
              <a:rPr lang="en-US" dirty="0" err="1" smtClean="0"/>
              <a:t>đứt</a:t>
            </a:r>
            <a:r>
              <a:rPr lang="en-US" dirty="0" smtClean="0"/>
              <a:t> </a:t>
            </a:r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chằng</a:t>
            </a:r>
            <a:r>
              <a:rPr lang="en-US" dirty="0" smtClean="0"/>
              <a:t> …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 pitchFamily="34" charset="0"/>
              </a:rPr>
              <a:t>CƠ CHẾ CHẤN THƯƠNG,TRIỆU CHỨNG CHẨN ĐOÁN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Chẩn</a:t>
            </a:r>
            <a:r>
              <a:rPr lang="en-US" dirty="0" smtClean="0"/>
              <a:t> </a:t>
            </a:r>
            <a:r>
              <a:rPr lang="en-US" dirty="0" err="1" smtClean="0"/>
              <a:t>đoán</a:t>
            </a:r>
            <a:r>
              <a:rPr lang="en-US" dirty="0" smtClean="0"/>
              <a:t> </a:t>
            </a:r>
            <a:r>
              <a:rPr lang="en-US" dirty="0" err="1" smtClean="0"/>
              <a:t>dựa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lâm</a:t>
            </a:r>
            <a:r>
              <a:rPr lang="en-US" dirty="0" smtClean="0"/>
              <a:t> </a:t>
            </a:r>
            <a:r>
              <a:rPr lang="en-US" dirty="0" err="1" smtClean="0"/>
              <a:t>sàng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cận</a:t>
            </a:r>
            <a:r>
              <a:rPr lang="en-US" dirty="0" smtClean="0"/>
              <a:t> </a:t>
            </a:r>
            <a:r>
              <a:rPr lang="en-US" dirty="0" err="1" smtClean="0"/>
              <a:t>lâm</a:t>
            </a:r>
            <a:r>
              <a:rPr lang="en-US" dirty="0" smtClean="0"/>
              <a:t> </a:t>
            </a:r>
            <a:r>
              <a:rPr lang="en-US" dirty="0" err="1" smtClean="0"/>
              <a:t>sàng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.(</a:t>
            </a:r>
            <a:r>
              <a:rPr lang="en-US" dirty="0" err="1" smtClean="0"/>
              <a:t>chủ</a:t>
            </a:r>
            <a:r>
              <a:rPr lang="en-US" dirty="0" smtClean="0"/>
              <a:t> </a:t>
            </a:r>
            <a:r>
              <a:rPr lang="en-US" dirty="0" err="1" smtClean="0"/>
              <a:t>yếu</a:t>
            </a:r>
            <a:r>
              <a:rPr lang="en-US" dirty="0" smtClean="0"/>
              <a:t> </a:t>
            </a:r>
            <a:r>
              <a:rPr lang="en-US" dirty="0" err="1" smtClean="0"/>
              <a:t>dựa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cận</a:t>
            </a:r>
            <a:r>
              <a:rPr lang="en-US" dirty="0" smtClean="0"/>
              <a:t> </a:t>
            </a:r>
            <a:r>
              <a:rPr lang="en-US" dirty="0" err="1" smtClean="0"/>
              <a:t>lâm</a:t>
            </a:r>
            <a:r>
              <a:rPr lang="en-US" dirty="0" smtClean="0"/>
              <a:t> </a:t>
            </a:r>
            <a:r>
              <a:rPr lang="en-US" dirty="0" err="1" smtClean="0"/>
              <a:t>sàng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Loại</a:t>
            </a:r>
            <a:r>
              <a:rPr lang="en-US" dirty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Meyers, </a:t>
            </a:r>
            <a:r>
              <a:rPr lang="en-US" dirty="0" err="1" smtClean="0"/>
              <a:t>McKeever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Zaricnys</a:t>
            </a:r>
            <a:r>
              <a:rPr lang="en-US" dirty="0" smtClean="0"/>
              <a:t> </a:t>
            </a:r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4 </a:t>
            </a:r>
            <a:r>
              <a:rPr lang="en-US" dirty="0" err="1" smtClean="0"/>
              <a:t>loại</a:t>
            </a:r>
            <a:r>
              <a:rPr lang="en-US" dirty="0" smtClean="0"/>
              <a:t> :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dirty="0">
                <a:latin typeface="Arial" pitchFamily="34" charset="0"/>
                <a:cs typeface="Arial" pitchFamily="34" charset="0"/>
              </a:rPr>
              <a:t> I: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ít</a:t>
            </a:r>
            <a:r>
              <a:rPr lang="en-US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lệch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dirty="0">
                <a:latin typeface="Arial" pitchFamily="34" charset="0"/>
                <a:cs typeface="Arial" pitchFamily="34" charset="0"/>
              </a:rPr>
              <a:t> II: Di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lệch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dính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ít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bờ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sau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dirty="0">
                <a:latin typeface="Arial" pitchFamily="34" charset="0"/>
                <a:cs typeface="Arial" pitchFamily="34" charset="0"/>
              </a:rPr>
              <a:t> III: Di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lệch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hoàn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toàn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dirty="0">
                <a:latin typeface="Arial" pitchFamily="34" charset="0"/>
                <a:cs typeface="Arial" pitchFamily="34" charset="0"/>
              </a:rPr>
              <a:t> IV: Di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lệch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hoàn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mảnh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gẫy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nát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xoay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            ĐẶT VẤN ĐỀ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Bong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bám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dây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chằng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chéo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thường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gặp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thanh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thiếu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niên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Nguyên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nhân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chủ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yếu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Việt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Nam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do tai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nạn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giao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thông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(ở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nước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ngòai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chủ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yếu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do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chấn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thương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thao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dirty="0" err="1" smtClean="0">
                <a:latin typeface="VNI Times"/>
                <a:cs typeface="Arial" pitchFamily="34" charset="0"/>
              </a:rPr>
              <a:t>Nơi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bám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dây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chằng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chéo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trước</a:t>
            </a:r>
            <a:r>
              <a:rPr lang="en-US" dirty="0" smtClean="0">
                <a:latin typeface="VNI Times"/>
                <a:cs typeface="Arial" pitchFamily="34" charset="0"/>
              </a:rPr>
              <a:t>(DDCT) </a:t>
            </a:r>
            <a:r>
              <a:rPr lang="en-US" dirty="0" err="1" smtClean="0">
                <a:latin typeface="VNI Times"/>
                <a:cs typeface="Arial" pitchFamily="34" charset="0"/>
              </a:rPr>
              <a:t>từ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bờ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trước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mâm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chày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tới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trước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gai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chày</a:t>
            </a:r>
            <a:r>
              <a:rPr lang="en-US" dirty="0" smtClean="0">
                <a:latin typeface="VNI Times"/>
                <a:cs typeface="Arial" pitchFamily="34" charset="0"/>
              </a:rPr>
              <a:t>, </a:t>
            </a:r>
            <a:r>
              <a:rPr lang="en-US" dirty="0" err="1" smtClean="0">
                <a:latin typeface="VNI Times"/>
                <a:cs typeface="Arial" pitchFamily="34" charset="0"/>
              </a:rPr>
              <a:t>khi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bị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gãy</a:t>
            </a:r>
            <a:r>
              <a:rPr lang="en-US" dirty="0" smtClean="0">
                <a:latin typeface="VNI Times"/>
                <a:cs typeface="Arial" pitchFamily="34" charset="0"/>
              </a:rPr>
              <a:t> bong </a:t>
            </a:r>
            <a:r>
              <a:rPr lang="en-US" dirty="0" err="1" smtClean="0">
                <a:latin typeface="VNI Times"/>
                <a:cs typeface="Arial" pitchFamily="34" charset="0"/>
              </a:rPr>
              <a:t>nơi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bám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tạo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thành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mảnh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xương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gẫy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nằm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trong</a:t>
            </a:r>
            <a:r>
              <a:rPr lang="en-US" dirty="0" smtClean="0">
                <a:latin typeface="VNI Times"/>
                <a:cs typeface="Arial" pitchFamily="34" charset="0"/>
              </a:rPr>
              <a:t> </a:t>
            </a:r>
            <a:r>
              <a:rPr lang="en-US" dirty="0" err="1" smtClean="0">
                <a:latin typeface="VNI Times"/>
                <a:cs typeface="Arial" pitchFamily="34" charset="0"/>
              </a:rPr>
              <a:t>khớp</a:t>
            </a:r>
            <a:endParaRPr lang="en-US" dirty="0" smtClean="0">
              <a:latin typeface="VNI Times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Meyers,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McKeever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zaricznys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phân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loại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bong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bám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dây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chằng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chéo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4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loại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tùy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mức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di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lệch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mảnh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gẫy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Lược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phương</a:t>
            </a:r>
            <a:r>
              <a:rPr lang="en-US" dirty="0" smtClean="0"/>
              <a:t> </a:t>
            </a:r>
            <a:r>
              <a:rPr lang="en-US" dirty="0" err="1" smtClean="0"/>
              <a:t>pháp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(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giới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Năm</a:t>
            </a:r>
            <a:r>
              <a:rPr lang="en-US" dirty="0" smtClean="0"/>
              <a:t> 1875 </a:t>
            </a:r>
            <a:r>
              <a:rPr lang="en-US" dirty="0" err="1" smtClean="0"/>
              <a:t>Poncet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tiên</a:t>
            </a:r>
            <a:r>
              <a:rPr lang="en-US" dirty="0" smtClean="0"/>
              <a:t> </a:t>
            </a:r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tả</a:t>
            </a:r>
            <a:r>
              <a:rPr lang="en-US" dirty="0" smtClean="0"/>
              <a:t> </a:t>
            </a:r>
            <a:r>
              <a:rPr lang="en-US" dirty="0" err="1" smtClean="0"/>
              <a:t>phương</a:t>
            </a:r>
            <a:r>
              <a:rPr lang="en-US" dirty="0" smtClean="0"/>
              <a:t> </a:t>
            </a:r>
            <a:r>
              <a:rPr lang="en-US" dirty="0" err="1" smtClean="0"/>
              <a:t>pháp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</a:t>
            </a:r>
            <a:r>
              <a:rPr lang="en-US" dirty="0" err="1" smtClean="0"/>
              <a:t>gãy</a:t>
            </a:r>
            <a:r>
              <a:rPr lang="en-US" dirty="0" smtClean="0"/>
              <a:t> bong </a:t>
            </a:r>
            <a:r>
              <a:rPr lang="en-US" dirty="0" err="1" smtClean="0"/>
              <a:t>nơi</a:t>
            </a:r>
            <a:r>
              <a:rPr lang="en-US" dirty="0" smtClean="0"/>
              <a:t> </a:t>
            </a:r>
            <a:r>
              <a:rPr lang="en-US" dirty="0" err="1" smtClean="0"/>
              <a:t>bám</a:t>
            </a:r>
            <a:r>
              <a:rPr lang="en-US" dirty="0" smtClean="0"/>
              <a:t> </a:t>
            </a:r>
            <a:r>
              <a:rPr lang="en-US" dirty="0" err="1" smtClean="0"/>
              <a:t>DCCT.,cho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nay </a:t>
            </a:r>
            <a:r>
              <a:rPr lang="en-US" dirty="0" err="1" smtClean="0"/>
              <a:t>phương</a:t>
            </a:r>
            <a:r>
              <a:rPr lang="en-US" dirty="0" smtClean="0"/>
              <a:t> </a:t>
            </a:r>
            <a:r>
              <a:rPr lang="en-US" dirty="0" err="1" smtClean="0"/>
              <a:t>pháp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</a:t>
            </a:r>
            <a:r>
              <a:rPr lang="en-US" dirty="0" err="1" smtClean="0"/>
              <a:t>bệnh</a:t>
            </a:r>
            <a:r>
              <a:rPr lang="en-US" dirty="0" smtClean="0"/>
              <a:t> </a:t>
            </a:r>
            <a:r>
              <a:rPr lang="en-US" dirty="0" err="1" smtClean="0"/>
              <a:t>lý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nhiều</a:t>
            </a:r>
            <a:r>
              <a:rPr lang="en-US" dirty="0" smtClean="0"/>
              <a:t> </a:t>
            </a:r>
            <a:r>
              <a:rPr lang="en-US" dirty="0" err="1" smtClean="0"/>
              <a:t>thay</a:t>
            </a:r>
            <a:r>
              <a:rPr lang="en-US" dirty="0" smtClean="0"/>
              <a:t> </a:t>
            </a:r>
            <a:r>
              <a:rPr lang="en-US" dirty="0" err="1" smtClean="0"/>
              <a:t>đổi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tồn</a:t>
            </a:r>
            <a:r>
              <a:rPr lang="en-US" dirty="0" smtClean="0"/>
              <a:t> </a:t>
            </a:r>
            <a:r>
              <a:rPr lang="en-US" dirty="0" err="1" smtClean="0"/>
              <a:t>kinh</a:t>
            </a:r>
            <a:r>
              <a:rPr lang="en-US" dirty="0" smtClean="0"/>
              <a:t> </a:t>
            </a:r>
            <a:r>
              <a:rPr lang="en-US" dirty="0" err="1" smtClean="0"/>
              <a:t>điển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phẩu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r>
              <a:rPr lang="en-US" dirty="0" smtClean="0"/>
              <a:t> </a:t>
            </a:r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phẩu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 </a:t>
            </a:r>
            <a:r>
              <a:rPr lang="en-US" dirty="0" err="1" smtClean="0"/>
              <a:t>soi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ngày</a:t>
            </a:r>
            <a:r>
              <a:rPr lang="en-US" dirty="0" smtClean="0"/>
              <a:t> nay.</a:t>
            </a:r>
          </a:p>
          <a:p>
            <a:r>
              <a:rPr lang="en-US" dirty="0" err="1" smtClean="0"/>
              <a:t>Năm</a:t>
            </a:r>
            <a:r>
              <a:rPr lang="en-US" dirty="0" smtClean="0"/>
              <a:t> 1993 </a:t>
            </a:r>
            <a:r>
              <a:rPr lang="en-US" dirty="0" err="1" smtClean="0"/>
              <a:t>Lubowitz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Graner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tả</a:t>
            </a:r>
            <a:r>
              <a:rPr lang="en-US" dirty="0" smtClean="0"/>
              <a:t> </a:t>
            </a:r>
            <a:r>
              <a:rPr lang="en-US" dirty="0" err="1" smtClean="0"/>
              <a:t>phương</a:t>
            </a:r>
            <a:r>
              <a:rPr lang="en-US" dirty="0" smtClean="0"/>
              <a:t> </a:t>
            </a:r>
            <a:r>
              <a:rPr lang="en-US" dirty="0" err="1" smtClean="0"/>
              <a:t>pháp</a:t>
            </a:r>
            <a:r>
              <a:rPr lang="en-US" dirty="0" smtClean="0"/>
              <a:t> </a:t>
            </a:r>
            <a:r>
              <a:rPr lang="en-US" dirty="0" err="1" smtClean="0"/>
              <a:t>phẩu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r>
              <a:rPr lang="en-US" dirty="0" smtClean="0"/>
              <a:t> </a:t>
            </a:r>
            <a:r>
              <a:rPr lang="en-US" dirty="0" err="1" smtClean="0"/>
              <a:t>mổ</a:t>
            </a:r>
            <a:r>
              <a:rPr lang="en-US" dirty="0" smtClean="0"/>
              <a:t> </a:t>
            </a:r>
            <a:r>
              <a:rPr lang="en-US" dirty="0" err="1" smtClean="0"/>
              <a:t>hở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nắn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cố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 </a:t>
            </a:r>
            <a:r>
              <a:rPr lang="en-US" dirty="0" err="1" smtClean="0"/>
              <a:t>mảnh</a:t>
            </a:r>
            <a:r>
              <a:rPr lang="en-US" dirty="0" smtClean="0"/>
              <a:t> </a:t>
            </a:r>
            <a:r>
              <a:rPr lang="en-US" dirty="0" err="1" smtClean="0"/>
              <a:t>gãy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vít</a:t>
            </a:r>
            <a:r>
              <a:rPr lang="en-US" dirty="0" smtClean="0"/>
              <a:t> </a:t>
            </a:r>
            <a:r>
              <a:rPr lang="en-US" dirty="0" err="1" smtClean="0"/>
              <a:t>xốp</a:t>
            </a:r>
            <a:r>
              <a:rPr lang="en-US" dirty="0" smtClean="0"/>
              <a:t>. </a:t>
            </a:r>
            <a:r>
              <a:rPr lang="en-US" dirty="0" err="1" smtClean="0"/>
              <a:t>Nhưng</a:t>
            </a:r>
            <a:r>
              <a:rPr lang="en-US" dirty="0" smtClean="0"/>
              <a:t> </a:t>
            </a:r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giả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ghi</a:t>
            </a:r>
            <a:r>
              <a:rPr lang="en-US" dirty="0" smtClean="0"/>
              <a:t> </a:t>
            </a:r>
            <a:r>
              <a:rPr lang="en-US" dirty="0" err="1" smtClean="0"/>
              <a:t>nhận</a:t>
            </a:r>
            <a:r>
              <a:rPr lang="en-US" dirty="0" smtClean="0"/>
              <a:t> </a:t>
            </a:r>
            <a:r>
              <a:rPr lang="en-US" dirty="0" err="1" smtClean="0"/>
              <a:t>phương</a:t>
            </a:r>
            <a:r>
              <a:rPr lang="en-US" dirty="0" smtClean="0"/>
              <a:t> </a:t>
            </a:r>
            <a:r>
              <a:rPr lang="en-US" dirty="0" err="1" smtClean="0"/>
              <a:t>pháp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r>
              <a:rPr lang="en-US" dirty="0" smtClean="0"/>
              <a:t> </a:t>
            </a:r>
            <a:r>
              <a:rPr lang="en-US" dirty="0" err="1" smtClean="0"/>
              <a:t>còn</a:t>
            </a:r>
            <a:r>
              <a:rPr lang="en-US" dirty="0" smtClean="0"/>
              <a:t> </a:t>
            </a:r>
            <a:r>
              <a:rPr lang="en-US" dirty="0" err="1" smtClean="0"/>
              <a:t>nhiều</a:t>
            </a:r>
            <a:r>
              <a:rPr lang="en-US" dirty="0" smtClean="0"/>
              <a:t> </a:t>
            </a:r>
            <a:r>
              <a:rPr lang="en-US" dirty="0" err="1" smtClean="0"/>
              <a:t>hạn</a:t>
            </a:r>
            <a:r>
              <a:rPr lang="en-US" dirty="0" smtClean="0"/>
              <a:t> </a:t>
            </a:r>
            <a:r>
              <a:rPr lang="en-US" dirty="0" err="1" smtClean="0"/>
              <a:t>chế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bất</a:t>
            </a:r>
            <a:r>
              <a:rPr lang="en-US" dirty="0" smtClean="0"/>
              <a:t> </a:t>
            </a:r>
            <a:r>
              <a:rPr lang="en-US" dirty="0" err="1" smtClean="0"/>
              <a:t>lợi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: </a:t>
            </a:r>
            <a:r>
              <a:rPr lang="en-US" dirty="0" err="1" smtClean="0"/>
              <a:t>Tổn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r>
              <a:rPr lang="en-US" dirty="0" smtClean="0"/>
              <a:t> </a:t>
            </a:r>
            <a:r>
              <a:rPr lang="en-US" dirty="0" err="1" smtClean="0"/>
              <a:t>mạch</a:t>
            </a:r>
            <a:r>
              <a:rPr lang="en-US" dirty="0" smtClean="0"/>
              <a:t> </a:t>
            </a:r>
            <a:r>
              <a:rPr lang="en-US" dirty="0" err="1" smtClean="0"/>
              <a:t>máu,thần</a:t>
            </a:r>
            <a:r>
              <a:rPr lang="en-US" dirty="0" smtClean="0"/>
              <a:t> </a:t>
            </a:r>
            <a:r>
              <a:rPr lang="en-US" dirty="0" err="1" smtClean="0"/>
              <a:t>kinh</a:t>
            </a:r>
            <a:r>
              <a:rPr lang="en-US" dirty="0" smtClean="0"/>
              <a:t> </a:t>
            </a:r>
            <a:r>
              <a:rPr lang="en-US" dirty="0" err="1" smtClean="0"/>
              <a:t>vùng</a:t>
            </a:r>
            <a:r>
              <a:rPr lang="en-US" dirty="0" smtClean="0"/>
              <a:t> </a:t>
            </a:r>
            <a:r>
              <a:rPr lang="en-US" dirty="0" err="1" smtClean="0"/>
              <a:t>khoeo,trồi</a:t>
            </a:r>
            <a:r>
              <a:rPr lang="en-US" dirty="0" smtClean="0"/>
              <a:t> </a:t>
            </a:r>
            <a:r>
              <a:rPr lang="en-US" dirty="0" err="1" smtClean="0"/>
              <a:t>vít</a:t>
            </a:r>
            <a:r>
              <a:rPr lang="en-US" dirty="0" smtClean="0"/>
              <a:t> </a:t>
            </a:r>
            <a:r>
              <a:rPr lang="en-US" dirty="0" err="1" smtClean="0"/>
              <a:t>thứ</a:t>
            </a:r>
            <a:r>
              <a:rPr lang="en-US" dirty="0" smtClean="0"/>
              <a:t> </a:t>
            </a:r>
            <a:r>
              <a:rPr lang="en-US" dirty="0" err="1" smtClean="0"/>
              <a:t>phát,cần</a:t>
            </a:r>
            <a:r>
              <a:rPr lang="en-US" dirty="0" smtClean="0"/>
              <a:t> </a:t>
            </a:r>
            <a:r>
              <a:rPr lang="en-US" dirty="0" err="1" smtClean="0"/>
              <a:t>phẩu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r>
              <a:rPr lang="en-US" dirty="0" smtClean="0"/>
              <a:t> </a:t>
            </a:r>
            <a:r>
              <a:rPr lang="en-US" dirty="0" err="1" smtClean="0"/>
              <a:t>lần</a:t>
            </a:r>
            <a:r>
              <a:rPr lang="en-US" dirty="0" smtClean="0"/>
              <a:t> 2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lấy</a:t>
            </a:r>
            <a:r>
              <a:rPr lang="en-US" dirty="0" smtClean="0"/>
              <a:t> </a:t>
            </a:r>
            <a:r>
              <a:rPr lang="en-US" dirty="0" err="1" smtClean="0"/>
              <a:t>vít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Lược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phương</a:t>
            </a:r>
            <a:r>
              <a:rPr lang="en-US" dirty="0" smtClean="0"/>
              <a:t> </a:t>
            </a:r>
            <a:r>
              <a:rPr lang="en-US" dirty="0" err="1" smtClean="0"/>
              <a:t>pháp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(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giới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Năm</a:t>
            </a:r>
            <a:r>
              <a:rPr lang="en-US" dirty="0" smtClean="0"/>
              <a:t> 1992 </a:t>
            </a:r>
            <a:r>
              <a:rPr lang="en-US" dirty="0" err="1" smtClean="0"/>
              <a:t>Namita</a:t>
            </a:r>
            <a:r>
              <a:rPr lang="en-US" dirty="0" smtClean="0"/>
              <a:t> </a:t>
            </a:r>
            <a:r>
              <a:rPr lang="en-US" dirty="0" err="1" smtClean="0"/>
              <a:t>S.Kendall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cộng</a:t>
            </a:r>
            <a:r>
              <a:rPr lang="en-US" dirty="0" smtClean="0"/>
              <a:t> </a:t>
            </a:r>
            <a:r>
              <a:rPr lang="en-US" dirty="0" err="1" smtClean="0"/>
              <a:t>sự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    </a:t>
            </a:r>
            <a:r>
              <a:rPr lang="en-US" dirty="0" err="1" smtClean="0"/>
              <a:t>Áp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 </a:t>
            </a:r>
            <a:r>
              <a:rPr lang="en-US" dirty="0" err="1" smtClean="0"/>
              <a:t>soi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</a:t>
            </a:r>
            <a:r>
              <a:rPr lang="en-US" dirty="0" err="1" smtClean="0"/>
              <a:t>gãy</a:t>
            </a:r>
            <a:r>
              <a:rPr lang="en-US" dirty="0" smtClean="0"/>
              <a:t> bong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bám</a:t>
            </a:r>
            <a:r>
              <a:rPr lang="en-US" dirty="0" smtClean="0"/>
              <a:t> DCCT  </a:t>
            </a:r>
            <a:r>
              <a:rPr lang="en-US" dirty="0" err="1" smtClean="0"/>
              <a:t>cố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 </a:t>
            </a:r>
            <a:r>
              <a:rPr lang="en-US" dirty="0" err="1" smtClean="0"/>
              <a:t>mảnh</a:t>
            </a:r>
            <a:r>
              <a:rPr lang="en-US" dirty="0" smtClean="0"/>
              <a:t> </a:t>
            </a:r>
            <a:r>
              <a:rPr lang="en-US" dirty="0" err="1" smtClean="0"/>
              <a:t>gãy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thép</a:t>
            </a:r>
            <a:r>
              <a:rPr lang="en-US" dirty="0" smtClean="0"/>
              <a:t> </a:t>
            </a:r>
            <a:r>
              <a:rPr lang="en-US" dirty="0" err="1" smtClean="0"/>
              <a:t>buộc</a:t>
            </a:r>
            <a:r>
              <a:rPr lang="en-US" dirty="0" smtClean="0"/>
              <a:t> </a:t>
            </a:r>
            <a:r>
              <a:rPr lang="en-US" dirty="0" err="1" smtClean="0"/>
              <a:t>xuống</a:t>
            </a:r>
            <a:r>
              <a:rPr lang="en-US" dirty="0" smtClean="0"/>
              <a:t> </a:t>
            </a:r>
            <a:r>
              <a:rPr lang="en-US" dirty="0" err="1" smtClean="0"/>
              <a:t>mâm</a:t>
            </a:r>
            <a:r>
              <a:rPr lang="en-US" dirty="0" smtClean="0"/>
              <a:t> </a:t>
            </a:r>
            <a:r>
              <a:rPr lang="en-US" dirty="0" err="1" smtClean="0"/>
              <a:t>chày</a:t>
            </a:r>
            <a:r>
              <a:rPr lang="en-US" dirty="0" smtClean="0"/>
              <a:t> qua 2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hầm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Năm</a:t>
            </a:r>
            <a:r>
              <a:rPr lang="en-US" dirty="0" smtClean="0"/>
              <a:t> 1997 </a:t>
            </a:r>
            <a:r>
              <a:rPr lang="en-US" dirty="0" err="1" smtClean="0"/>
              <a:t>Ahn</a:t>
            </a:r>
            <a:r>
              <a:rPr lang="en-US" dirty="0" smtClean="0"/>
              <a:t> JH </a:t>
            </a:r>
            <a:r>
              <a:rPr lang="en-US" dirty="0" err="1" smtClean="0"/>
              <a:t>Yoo</a:t>
            </a:r>
            <a:r>
              <a:rPr lang="en-US" dirty="0" smtClean="0"/>
              <a:t> TC ( ĐHYK </a:t>
            </a:r>
            <a:r>
              <a:rPr lang="en-US" dirty="0" err="1" smtClean="0"/>
              <a:t>Hàn</a:t>
            </a:r>
            <a:r>
              <a:rPr lang="en-US" dirty="0" smtClean="0"/>
              <a:t> </a:t>
            </a:r>
            <a:r>
              <a:rPr lang="en-US" dirty="0" err="1" smtClean="0"/>
              <a:t>Quốc</a:t>
            </a:r>
            <a:r>
              <a:rPr lang="en-US" dirty="0" smtClean="0"/>
              <a:t>),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</a:t>
            </a:r>
            <a:r>
              <a:rPr lang="en-US" dirty="0" err="1" smtClean="0"/>
              <a:t>gãy</a:t>
            </a:r>
            <a:r>
              <a:rPr lang="en-US" dirty="0" smtClean="0"/>
              <a:t> bong </a:t>
            </a:r>
            <a:r>
              <a:rPr lang="en-US" dirty="0" err="1" smtClean="0"/>
              <a:t>nơi</a:t>
            </a:r>
            <a:r>
              <a:rPr lang="en-US" dirty="0" smtClean="0"/>
              <a:t> </a:t>
            </a:r>
            <a:r>
              <a:rPr lang="en-US" dirty="0" err="1" smtClean="0"/>
              <a:t>bám</a:t>
            </a:r>
            <a:r>
              <a:rPr lang="en-US" dirty="0" smtClean="0"/>
              <a:t> DCCT qua </a:t>
            </a:r>
            <a:r>
              <a:rPr lang="en-US" dirty="0" err="1" smtClean="0"/>
              <a:t>nội</a:t>
            </a:r>
            <a:r>
              <a:rPr lang="en-US" dirty="0" smtClean="0"/>
              <a:t> </a:t>
            </a:r>
            <a:r>
              <a:rPr lang="en-US" dirty="0" err="1" smtClean="0"/>
              <a:t>soi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PDS.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Đặc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Hi - </a:t>
            </a:r>
            <a:r>
              <a:rPr lang="en-US" dirty="0" err="1" smtClean="0"/>
              <a:t>Fi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Chỉ</a:t>
            </a:r>
            <a:r>
              <a:rPr lang="en-US" dirty="0" smtClean="0"/>
              <a:t> Hi – </a:t>
            </a:r>
            <a:r>
              <a:rPr lang="en-US" dirty="0" err="1" smtClean="0"/>
              <a:t>Fi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đa</a:t>
            </a:r>
            <a:r>
              <a:rPr lang="en-US" dirty="0" smtClean="0"/>
              <a:t> </a:t>
            </a:r>
            <a:r>
              <a:rPr lang="en-US" dirty="0" err="1" smtClean="0"/>
              <a:t>sợi</a:t>
            </a:r>
            <a:r>
              <a:rPr lang="en-US" dirty="0" smtClean="0"/>
              <a:t> </a:t>
            </a:r>
            <a:r>
              <a:rPr lang="en-US" dirty="0" err="1" smtClean="0"/>
              <a:t>tổng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tan,độ</a:t>
            </a:r>
            <a:r>
              <a:rPr lang="en-US" dirty="0" smtClean="0"/>
              <a:t> </a:t>
            </a:r>
            <a:r>
              <a:rPr lang="en-US" dirty="0" err="1" smtClean="0"/>
              <a:t>bền</a:t>
            </a:r>
            <a:r>
              <a:rPr lang="en-US" dirty="0" smtClean="0"/>
              <a:t> </a:t>
            </a:r>
            <a:r>
              <a:rPr lang="en-US" dirty="0" err="1" smtClean="0"/>
              <a:t>cao,ma</a:t>
            </a:r>
            <a:r>
              <a:rPr lang="en-US" dirty="0" smtClean="0"/>
              <a:t> </a:t>
            </a:r>
            <a:r>
              <a:rPr lang="en-US" dirty="0" err="1" smtClean="0"/>
              <a:t>sát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r>
              <a:rPr lang="en-US" dirty="0" smtClean="0"/>
              <a:t>(</a:t>
            </a:r>
            <a:r>
              <a:rPr lang="en-US" dirty="0" err="1" smtClean="0"/>
              <a:t>ít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tuột</a:t>
            </a:r>
            <a:r>
              <a:rPr lang="en-US" dirty="0" smtClean="0"/>
              <a:t> </a:t>
            </a:r>
            <a:r>
              <a:rPr lang="en-US" dirty="0" err="1" smtClean="0"/>
              <a:t>nút</a:t>
            </a:r>
            <a:r>
              <a:rPr lang="en-US" dirty="0" smtClean="0"/>
              <a:t> </a:t>
            </a:r>
            <a:r>
              <a:rPr lang="en-US" dirty="0" err="1" smtClean="0"/>
              <a:t>buộc</a:t>
            </a:r>
            <a:r>
              <a:rPr lang="en-US" dirty="0" smtClean="0"/>
              <a:t>),</a:t>
            </a:r>
          </a:p>
          <a:p>
            <a:r>
              <a:rPr lang="en-US" dirty="0" err="1" smtClean="0"/>
              <a:t>Khả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  <a:r>
              <a:rPr lang="en-US" dirty="0" err="1" smtClean="0"/>
              <a:t>chịu</a:t>
            </a:r>
            <a:r>
              <a:rPr lang="en-US" dirty="0" smtClean="0"/>
              <a:t> </a:t>
            </a:r>
            <a:r>
              <a:rPr lang="en-US" dirty="0" err="1" smtClean="0"/>
              <a:t>lực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Hi – </a:t>
            </a:r>
            <a:r>
              <a:rPr lang="en-US" dirty="0" err="1" smtClean="0"/>
              <a:t>Fi</a:t>
            </a:r>
            <a:r>
              <a:rPr lang="en-US" dirty="0" smtClean="0"/>
              <a:t> 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cố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 </a:t>
            </a:r>
            <a:r>
              <a:rPr lang="en-US" dirty="0" err="1" smtClean="0"/>
              <a:t>mảnh</a:t>
            </a:r>
            <a:r>
              <a:rPr lang="en-US" dirty="0" smtClean="0"/>
              <a:t> </a:t>
            </a:r>
            <a:r>
              <a:rPr lang="en-US" dirty="0" err="1" smtClean="0"/>
              <a:t>gãy</a:t>
            </a:r>
            <a:r>
              <a:rPr lang="en-US" dirty="0" smtClean="0"/>
              <a:t> (#590N)&gt; </a:t>
            </a:r>
            <a:r>
              <a:rPr lang="en-US" dirty="0" err="1" smtClean="0"/>
              <a:t>chỉ</a:t>
            </a:r>
            <a:r>
              <a:rPr lang="en-US" dirty="0" smtClean="0"/>
              <a:t> PDSII (#400N) &gt; </a:t>
            </a:r>
            <a:r>
              <a:rPr lang="en-US" dirty="0" err="1" smtClean="0"/>
              <a:t>vít</a:t>
            </a:r>
            <a:r>
              <a:rPr lang="en-US" dirty="0" smtClean="0"/>
              <a:t> </a:t>
            </a:r>
            <a:r>
              <a:rPr lang="en-US" dirty="0" err="1" smtClean="0"/>
              <a:t>xốp</a:t>
            </a:r>
            <a:r>
              <a:rPr lang="en-US" dirty="0" smtClean="0"/>
              <a:t> (#300 </a:t>
            </a:r>
            <a:r>
              <a:rPr lang="en-US" dirty="0" smtClean="0">
                <a:sym typeface="Wingdings" pitchFamily="2" charset="2"/>
              </a:rPr>
              <a:t> 350 N).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467600" cy="563562"/>
          </a:xfrm>
        </p:spPr>
        <p:txBody>
          <a:bodyPr/>
          <a:lstStyle/>
          <a:p>
            <a:r>
              <a:rPr lang="en-US" dirty="0" smtClean="0"/>
              <a:t>                   </a:t>
            </a:r>
            <a:r>
              <a:rPr lang="en-US" dirty="0" err="1" smtClean="0"/>
              <a:t>Chỉ</a:t>
            </a:r>
            <a:r>
              <a:rPr lang="en-US" dirty="0" smtClean="0"/>
              <a:t> Hi - </a:t>
            </a:r>
            <a:r>
              <a:rPr lang="en-US" dirty="0" err="1" smtClean="0"/>
              <a:t>Fi</a:t>
            </a:r>
            <a:endParaRPr lang="en-US" dirty="0"/>
          </a:p>
        </p:txBody>
      </p:sp>
      <p:pic>
        <p:nvPicPr>
          <p:cNvPr id="4" name="Content Placeholder 3" descr="C:\Users\Win7-32 SP1\AppData\Local\Microsoft\Windows\Temporary Internet Files\Content.Word\P_20170519_084420_1_p.jpg"/>
          <p:cNvPicPr>
            <a:picLocks noGrp="1"/>
          </p:cNvPicPr>
          <p:nvPr>
            <p:ph sz="quarter" idx="1"/>
          </p:nvPr>
        </p:nvPicPr>
        <p:blipFill>
          <a:blip r:embed="rId2"/>
          <a:srcRect l="4380" t="20673" r="5769" b="58894"/>
          <a:stretch>
            <a:fillRect/>
          </a:stretch>
        </p:blipFill>
        <p:spPr bwMode="auto">
          <a:xfrm>
            <a:off x="457200" y="533400"/>
            <a:ext cx="7467600" cy="226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Win7-32 SP1\AppData\Local\Microsoft\Windows\Temporary Internet Files\Content.Word\P_20170519_084502_1_p.jpg"/>
          <p:cNvPicPr/>
          <p:nvPr/>
        </p:nvPicPr>
        <p:blipFill>
          <a:blip r:embed="rId3"/>
          <a:srcRect l="25750" t="26737" r="32859" b="27789"/>
          <a:stretch>
            <a:fillRect/>
          </a:stretch>
        </p:blipFill>
        <p:spPr bwMode="auto">
          <a:xfrm>
            <a:off x="457200" y="2819400"/>
            <a:ext cx="7467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Lược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phương</a:t>
            </a:r>
            <a:r>
              <a:rPr lang="en-US" dirty="0" smtClean="0"/>
              <a:t> </a:t>
            </a:r>
            <a:r>
              <a:rPr lang="en-US" dirty="0" err="1" smtClean="0"/>
              <a:t>pháp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(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giới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Năm</a:t>
            </a:r>
            <a:r>
              <a:rPr lang="en-US" dirty="0" smtClean="0"/>
              <a:t> 2007 – 2010 </a:t>
            </a:r>
            <a:r>
              <a:rPr lang="en-US" dirty="0" err="1" smtClean="0"/>
              <a:t>Trương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Hữu</a:t>
            </a:r>
            <a:r>
              <a:rPr lang="en-US" dirty="0" smtClean="0"/>
              <a:t>, </a:t>
            </a:r>
            <a:r>
              <a:rPr lang="en-US" dirty="0" err="1" smtClean="0"/>
              <a:t>Nguyễn</a:t>
            </a:r>
            <a:r>
              <a:rPr lang="en-US" dirty="0" smtClean="0"/>
              <a:t> </a:t>
            </a:r>
            <a:r>
              <a:rPr lang="en-US" dirty="0" err="1" smtClean="0"/>
              <a:t>Đình</a:t>
            </a:r>
            <a:r>
              <a:rPr lang="en-US" dirty="0" smtClean="0"/>
              <a:t> </a:t>
            </a:r>
            <a:r>
              <a:rPr lang="en-US" dirty="0" err="1" smtClean="0"/>
              <a:t>Chương</a:t>
            </a:r>
            <a:r>
              <a:rPr lang="en-US" dirty="0" smtClean="0"/>
              <a:t> BV CTCH TPHCM </a:t>
            </a:r>
            <a:r>
              <a:rPr lang="en-US" dirty="0" err="1" smtClean="0"/>
              <a:t>báo</a:t>
            </a:r>
            <a:r>
              <a:rPr lang="en-US" dirty="0" smtClean="0"/>
              <a:t> </a:t>
            </a:r>
            <a:r>
              <a:rPr lang="en-US" dirty="0" err="1" smtClean="0"/>
              <a:t>cáo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42 ca </a:t>
            </a:r>
            <a:r>
              <a:rPr lang="en-US" dirty="0" err="1" smtClean="0"/>
              <a:t>gãy</a:t>
            </a:r>
            <a:r>
              <a:rPr lang="en-US" dirty="0" smtClean="0"/>
              <a:t> bong </a:t>
            </a:r>
            <a:r>
              <a:rPr lang="en-US" dirty="0" err="1" smtClean="0"/>
              <a:t>nơi</a:t>
            </a:r>
            <a:r>
              <a:rPr lang="en-US" dirty="0" smtClean="0"/>
              <a:t> </a:t>
            </a:r>
            <a:r>
              <a:rPr lang="en-US" dirty="0" err="1" smtClean="0"/>
              <a:t>bám</a:t>
            </a:r>
            <a:r>
              <a:rPr lang="en-US" dirty="0" smtClean="0"/>
              <a:t> DCCT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phẩu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 </a:t>
            </a:r>
            <a:r>
              <a:rPr lang="en-US" dirty="0" err="1" smtClean="0"/>
              <a:t>soi</a:t>
            </a:r>
            <a:r>
              <a:rPr lang="en-US" dirty="0" smtClean="0"/>
              <a:t> </a:t>
            </a:r>
            <a:r>
              <a:rPr lang="en-US" dirty="0" err="1" smtClean="0"/>
              <a:t>cố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 </a:t>
            </a:r>
            <a:r>
              <a:rPr lang="en-US" dirty="0" err="1" smtClean="0"/>
              <a:t>mảnh</a:t>
            </a:r>
            <a:r>
              <a:rPr lang="en-US" dirty="0" smtClean="0"/>
              <a:t> </a:t>
            </a:r>
            <a:r>
              <a:rPr lang="en-US" dirty="0" err="1" smtClean="0"/>
              <a:t>gãy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PDS II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tốt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Năm</a:t>
            </a:r>
            <a:r>
              <a:rPr lang="en-US" dirty="0" smtClean="0"/>
              <a:t> 2012 </a:t>
            </a:r>
            <a:r>
              <a:rPr lang="en-US" dirty="0" err="1" smtClean="0"/>
              <a:t>Lê</a:t>
            </a:r>
            <a:r>
              <a:rPr lang="en-US" dirty="0" smtClean="0"/>
              <a:t> </a:t>
            </a:r>
            <a:r>
              <a:rPr lang="en-US" dirty="0" err="1" smtClean="0"/>
              <a:t>Chí</a:t>
            </a:r>
            <a:r>
              <a:rPr lang="en-US" dirty="0" smtClean="0"/>
              <a:t> </a:t>
            </a:r>
            <a:r>
              <a:rPr lang="en-US" dirty="0" err="1" smtClean="0"/>
              <a:t>Dũng</a:t>
            </a:r>
            <a:r>
              <a:rPr lang="en-US" dirty="0" smtClean="0"/>
              <a:t>, </a:t>
            </a:r>
            <a:r>
              <a:rPr lang="en-US" dirty="0" err="1" smtClean="0"/>
              <a:t>Trương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Hữu,Nguyển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Tâm</a:t>
            </a:r>
            <a:r>
              <a:rPr lang="en-US" dirty="0" smtClean="0"/>
              <a:t> </a:t>
            </a:r>
            <a:r>
              <a:rPr lang="en-US" dirty="0" err="1" smtClean="0"/>
              <a:t>nghiên</a:t>
            </a:r>
            <a:r>
              <a:rPr lang="en-US" dirty="0" smtClean="0"/>
              <a:t> </a:t>
            </a:r>
            <a:r>
              <a:rPr lang="en-US" dirty="0" err="1" smtClean="0"/>
              <a:t>cứu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54 </a:t>
            </a:r>
            <a:r>
              <a:rPr lang="en-US" dirty="0" err="1" smtClean="0"/>
              <a:t>bệnh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gãy</a:t>
            </a:r>
            <a:r>
              <a:rPr lang="en-US" dirty="0" smtClean="0"/>
              <a:t> bong </a:t>
            </a:r>
            <a:r>
              <a:rPr lang="en-US" dirty="0" err="1" smtClean="0"/>
              <a:t>nơi</a:t>
            </a:r>
            <a:r>
              <a:rPr lang="en-US" dirty="0" smtClean="0"/>
              <a:t> </a:t>
            </a:r>
            <a:r>
              <a:rPr lang="en-US" dirty="0" err="1" smtClean="0"/>
              <a:t>bám</a:t>
            </a:r>
            <a:r>
              <a:rPr lang="en-US" dirty="0" smtClean="0"/>
              <a:t> DCCT </a:t>
            </a:r>
            <a:r>
              <a:rPr lang="en-US" dirty="0" err="1" smtClean="0"/>
              <a:t>độ</a:t>
            </a:r>
            <a:r>
              <a:rPr lang="en-US" dirty="0" smtClean="0"/>
              <a:t> III,IV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phẩu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 </a:t>
            </a:r>
            <a:r>
              <a:rPr lang="en-US" dirty="0" err="1" smtClean="0"/>
              <a:t>soi</a:t>
            </a:r>
            <a:r>
              <a:rPr lang="en-US" dirty="0" smtClean="0"/>
              <a:t> </a:t>
            </a:r>
            <a:r>
              <a:rPr lang="en-US" dirty="0" err="1" smtClean="0"/>
              <a:t>đính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nơi</a:t>
            </a:r>
            <a:r>
              <a:rPr lang="en-US" dirty="0" smtClean="0"/>
              <a:t> </a:t>
            </a:r>
            <a:r>
              <a:rPr lang="en-US" dirty="0" err="1" smtClean="0"/>
              <a:t>bám</a:t>
            </a:r>
            <a:r>
              <a:rPr lang="en-US" dirty="0" smtClean="0"/>
              <a:t> </a:t>
            </a:r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chằng</a:t>
            </a:r>
            <a:r>
              <a:rPr lang="en-US" dirty="0" smtClean="0"/>
              <a:t> </a:t>
            </a:r>
            <a:r>
              <a:rPr lang="en-US" dirty="0" err="1" smtClean="0"/>
              <a:t>chéo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PDS II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100% </a:t>
            </a:r>
            <a:r>
              <a:rPr lang="en-US" dirty="0" err="1" smtClean="0"/>
              <a:t>lành</a:t>
            </a:r>
            <a:r>
              <a:rPr lang="en-US" dirty="0" smtClean="0"/>
              <a:t>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3 </a:t>
            </a:r>
            <a:r>
              <a:rPr lang="en-US" dirty="0" err="1" smtClean="0"/>
              <a:t>tháng,chức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  <a:r>
              <a:rPr lang="en-US" dirty="0" err="1" smtClean="0"/>
              <a:t>khớp</a:t>
            </a:r>
            <a:r>
              <a:rPr lang="en-US" dirty="0" smtClean="0"/>
              <a:t> </a:t>
            </a:r>
            <a:r>
              <a:rPr lang="en-US" dirty="0" err="1" smtClean="0"/>
              <a:t>gối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phẩu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thang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Lyholm</a:t>
            </a:r>
            <a:r>
              <a:rPr lang="en-US" dirty="0" smtClean="0"/>
              <a:t> </a:t>
            </a:r>
            <a:r>
              <a:rPr lang="en-US" dirty="0" err="1" smtClean="0"/>
              <a:t>tốt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rất</a:t>
            </a:r>
            <a:r>
              <a:rPr lang="en-US" dirty="0" smtClean="0"/>
              <a:t> </a:t>
            </a:r>
            <a:r>
              <a:rPr lang="en-US" dirty="0" err="1" smtClean="0"/>
              <a:t>tốt</a:t>
            </a:r>
            <a:r>
              <a:rPr lang="en-US" dirty="0" smtClean="0"/>
              <a:t> 96,29%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020762"/>
          </a:xfrm>
        </p:spPr>
        <p:txBody>
          <a:bodyPr>
            <a:normAutofit/>
          </a:bodyPr>
          <a:lstStyle/>
          <a:p>
            <a:r>
              <a:rPr lang="en-US" b="1" dirty="0" smtClean="0"/>
              <a:t>II: </a:t>
            </a:r>
            <a:r>
              <a:rPr lang="en-US" b="1" dirty="0" err="1" smtClean="0"/>
              <a:t>Đối</a:t>
            </a:r>
            <a:r>
              <a:rPr lang="en-US" b="1" dirty="0" smtClean="0"/>
              <a:t> </a:t>
            </a:r>
            <a:r>
              <a:rPr lang="en-US" b="1" dirty="0" err="1" smtClean="0"/>
              <a:t>tượng</a:t>
            </a:r>
            <a:r>
              <a:rPr lang="en-US" b="1" dirty="0" smtClean="0"/>
              <a:t> </a:t>
            </a:r>
            <a:r>
              <a:rPr lang="en-US" b="1" dirty="0" err="1" smtClean="0"/>
              <a:t>và</a:t>
            </a:r>
            <a:r>
              <a:rPr lang="en-US" b="1" dirty="0" smtClean="0"/>
              <a:t> </a:t>
            </a:r>
            <a:r>
              <a:rPr lang="en-US" b="1" dirty="0" err="1" smtClean="0"/>
              <a:t>phương</a:t>
            </a:r>
            <a:r>
              <a:rPr lang="en-US" b="1" dirty="0" smtClean="0"/>
              <a:t> </a:t>
            </a:r>
            <a:r>
              <a:rPr lang="en-US" b="1" dirty="0" err="1" smtClean="0"/>
              <a:t>pháp</a:t>
            </a:r>
            <a:r>
              <a:rPr lang="en-US" b="1" dirty="0" smtClean="0"/>
              <a:t> </a:t>
            </a:r>
            <a:r>
              <a:rPr lang="en-US" b="1" dirty="0" err="1" smtClean="0"/>
              <a:t>nghiên</a:t>
            </a:r>
            <a:r>
              <a:rPr lang="en-US" b="1" dirty="0" smtClean="0"/>
              <a:t> </a:t>
            </a:r>
            <a:r>
              <a:rPr lang="en-US" b="1" dirty="0" err="1" smtClean="0"/>
              <a:t>cứu</a:t>
            </a:r>
            <a:r>
              <a:rPr lang="en-US" b="1"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8229600" cy="4754563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2.1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tượng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lvl="1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Tiêu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chuẩn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lựa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chọn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bệnh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chấn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thương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gối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qua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khám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lâm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sàng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chấn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đoán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gãy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bong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bám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dây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chằng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chéo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III,IV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Meyers,McKeever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Zaricznys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 -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Loại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trừ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gãy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bong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chỗ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bám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dây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chằng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chéo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kèm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tổn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thương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khác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như:đứt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dây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chằng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chéo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trước,DCCS,trật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khớp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gối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…;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bệnh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chống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chỉ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phẩu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thuật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do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bệnh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khoa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…</a:t>
            </a:r>
          </a:p>
          <a:p>
            <a:pPr lvl="0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2.2.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Phương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pháp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nghiên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cứu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Tiến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cứu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mô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tả,những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bệnh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chẩn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đoán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gãy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bong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bám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dây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chằng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chéo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trị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phẩu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thuật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đính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bám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hoàn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toàn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qua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soi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chỉ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Hi –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Fi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khoa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CTCH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bệnh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viện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Rịa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tháng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9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2016-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tháng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3/ 2017.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II: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tượng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phương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pháp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nghiên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cứu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 lvl="1">
              <a:buNone/>
            </a:pPr>
            <a:r>
              <a:rPr lang="en-US" sz="4100" b="1" dirty="0" err="1" smtClean="0">
                <a:latin typeface="Arial" pitchFamily="34" charset="0"/>
                <a:cs typeface="Arial" pitchFamily="34" charset="0"/>
              </a:rPr>
              <a:t>Phương</a:t>
            </a:r>
            <a:r>
              <a:rPr lang="en-US" sz="4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100" b="1" dirty="0" err="1" smtClean="0">
                <a:latin typeface="Arial" pitchFamily="34" charset="0"/>
                <a:cs typeface="Arial" pitchFamily="34" charset="0"/>
              </a:rPr>
              <a:t>pháp</a:t>
            </a:r>
            <a:r>
              <a:rPr lang="en-US" sz="4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100" b="1" dirty="0" err="1" smtClean="0">
                <a:latin typeface="Arial" pitchFamily="34" charset="0"/>
                <a:cs typeface="Arial" pitchFamily="34" charset="0"/>
              </a:rPr>
              <a:t>thu</a:t>
            </a:r>
            <a:r>
              <a:rPr lang="en-US" sz="4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100" b="1" dirty="0" err="1" smtClean="0">
                <a:latin typeface="Arial" pitchFamily="34" charset="0"/>
                <a:cs typeface="Arial" pitchFamily="34" charset="0"/>
              </a:rPr>
              <a:t>thập</a:t>
            </a:r>
            <a:r>
              <a:rPr lang="en-US" sz="4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100" b="1" dirty="0" err="1" smtClean="0">
                <a:latin typeface="Arial" pitchFamily="34" charset="0"/>
                <a:cs typeface="Arial" pitchFamily="34" charset="0"/>
              </a:rPr>
              <a:t>dữ</a:t>
            </a:r>
            <a:r>
              <a:rPr lang="en-US" sz="4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100" b="1" dirty="0" err="1" smtClean="0">
                <a:latin typeface="Arial" pitchFamily="34" charset="0"/>
                <a:cs typeface="Arial" pitchFamily="34" charset="0"/>
              </a:rPr>
              <a:t>liệu</a:t>
            </a:r>
            <a:r>
              <a:rPr lang="en-US" sz="41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lvl="0"/>
            <a:r>
              <a:rPr lang="en-US" dirty="0" err="1" smtClean="0">
                <a:latin typeface="Arial" pitchFamily="34" charset="0"/>
                <a:cs typeface="Arial" pitchFamily="34" charset="0"/>
              </a:rPr>
              <a:t>Tất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cả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bệnh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nhân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chẩn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đoán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gãy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bong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điểm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bám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dây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chằng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chéo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III.IV(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Myers 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McKeever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Zaricznys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dựa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lâm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sàng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x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quang,CT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dirty="0" err="1" smtClean="0">
                <a:latin typeface="Arial" pitchFamily="34" charset="0"/>
                <a:cs typeface="Arial" pitchFamily="34" charset="0"/>
              </a:rPr>
              <a:t>Ghi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chép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liệu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mẫu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bệnh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án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dirty="0" err="1" smtClean="0">
                <a:latin typeface="Arial" pitchFamily="34" charset="0"/>
                <a:cs typeface="Arial" pitchFamily="34" charset="0"/>
              </a:rPr>
              <a:t>Mã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hóa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liệu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thống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kê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kết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quả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phần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mềm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SPSS.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dirty="0" err="1" smtClean="0">
                <a:latin typeface="Arial" pitchFamily="34" charset="0"/>
                <a:cs typeface="Arial" pitchFamily="34" charset="0"/>
              </a:rPr>
              <a:t>Phân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tích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đánh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giá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kết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quả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dựa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phép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kiểm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thống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kê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biến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thập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tuổi,giới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tính,nguyên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nhân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chấn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thương,thời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nằm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viện,Kết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quả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phục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hồi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chức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năng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khớp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gồi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đánh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giá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thang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điểm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Lysholm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mổ,kết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quả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liền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xương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biến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chứng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…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2.4 PHƯƠNG PHÁP PHẨU THUẬT</a:t>
            </a:r>
            <a:br>
              <a:rPr lang="en-US" sz="3500" b="1" dirty="0" smtClean="0"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bệnh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nhân:Bệnh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khám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lâm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sàng,chẩn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đoán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xquang,ct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tiền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phẩu,khám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tiền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mê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…,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giải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thời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,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pháp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phẩu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thuật,nguy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tai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biến,quá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trị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…</a:t>
            </a:r>
          </a:p>
          <a:p>
            <a:pPr lvl="0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bộ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dụng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cụ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phẩu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thuật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soi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khớp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Giàn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máy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soi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khớp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Hi -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Fi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Bộ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trợ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cụ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luồn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chỉ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Mổ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soi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đính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chỗ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bám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dây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chằng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BỘ TRỢ CỤ </a:t>
            </a:r>
            <a:r>
              <a:rPr lang="en-US" dirty="0" err="1" smtClean="0"/>
              <a:t>LuỒN</a:t>
            </a:r>
            <a:r>
              <a:rPr lang="en-US" dirty="0" smtClean="0"/>
              <a:t> CHỈ</a:t>
            </a:r>
            <a:endParaRPr lang="en-US" dirty="0"/>
          </a:p>
        </p:txBody>
      </p:sp>
      <p:pic>
        <p:nvPicPr>
          <p:cNvPr id="4" name="Content Placeholder 3" descr="C:\Users\Win7-32 SP1\AppData\Local\Microsoft\Windows\Temporary Internet Files\Content.Word\P_20170519_084725_1_p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4694" t="13984" b="19029"/>
          <a:stretch>
            <a:fillRect/>
          </a:stretch>
        </p:blipFill>
        <p:spPr bwMode="auto">
          <a:xfrm>
            <a:off x="990600" y="685800"/>
            <a:ext cx="7029276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b="1" dirty="0" smtClean="0">
                <a:cs typeface="Arial" pitchFamily="34" charset="0"/>
              </a:rPr>
              <a:t>    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PHƯƠNG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PHÁP PHẨU THUẬT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Tư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thế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bn:Bệnh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nhân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nằm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ngữa,chân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bàn,ga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rô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đùi,gối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kê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gập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90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0</a:t>
            </a:r>
          </a:p>
          <a:p>
            <a:pPr>
              <a:buFontTx/>
              <a:buChar char="-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Vô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cảm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Tê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tủy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sống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Đường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khớp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gối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qua 2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đường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rạch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0,5cm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hai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bên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gân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bánh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chè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khớp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gối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qua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cổng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ngoài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Rửa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sạch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khớp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gối,đánh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giá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tổn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thương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gãy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bám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DCCT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đánh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toàn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bộ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khớp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gối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dây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chằng,sụn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chêm,sụn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lồi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…)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ĐẶT VẤN ĐỀ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I: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hoặc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ít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di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lệch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II: Di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lệch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phần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còn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dính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ít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bờ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sau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III: Di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lệch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hoàn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toàn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IV: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Di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lệch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hoàn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toàn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mảnh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gẫy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nát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hoặc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xoay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Điều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phẩu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thuật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mảnh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gãy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lệch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hoàn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toàn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III,IV).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       PHƯƠNG PHÁP PHẨU THUẬT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sạch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mặt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gãy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Dùng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móc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nắn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mảnh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gãy,có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cố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tạm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đinh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K.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Dùng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bộ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ngắm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DCCT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khoan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hai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đường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hầm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từ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đầu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xương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chày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mâm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chày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hai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góc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ngoài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giường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ổ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gãy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đưa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hai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cây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bắt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chỉ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chờ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sẵn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        PHƯƠNG PHÁP PHẨU THUẬT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16200000" flipH="1">
            <a:off x="2971800" y="3276600"/>
            <a:ext cx="1524000" cy="7620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6200000" flipH="1">
            <a:off x="3048000" y="3200401"/>
            <a:ext cx="1524000" cy="7620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H="1">
            <a:off x="3733800" y="3505200"/>
            <a:ext cx="1524000" cy="4572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3543300" y="3543300"/>
            <a:ext cx="1600200" cy="4572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114800" y="2057400"/>
            <a:ext cx="152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8" idx="4"/>
          </p:cNvCxnSpPr>
          <p:nvPr/>
        </p:nvCxnSpPr>
        <p:spPr>
          <a:xfrm rot="16200000" flipH="1">
            <a:off x="3581400" y="3581400"/>
            <a:ext cx="1752600" cy="533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Magnetic Disk 13"/>
          <p:cNvSpPr/>
          <p:nvPr/>
        </p:nvSpPr>
        <p:spPr>
          <a:xfrm rot="20642126">
            <a:off x="4648766" y="4511840"/>
            <a:ext cx="198825" cy="586090"/>
          </a:xfrm>
          <a:prstGeom prst="flowChartMagneticDisk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Magnetic Disk 14"/>
          <p:cNvSpPr/>
          <p:nvPr/>
        </p:nvSpPr>
        <p:spPr>
          <a:xfrm rot="20642126">
            <a:off x="4261125" y="4431950"/>
            <a:ext cx="164549" cy="533001"/>
          </a:xfrm>
          <a:prstGeom prst="flowChartMagneticDisk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endCxn id="15" idx="0"/>
          </p:cNvCxnSpPr>
          <p:nvPr/>
        </p:nvCxnSpPr>
        <p:spPr>
          <a:xfrm rot="16200000" flipH="1">
            <a:off x="3015262" y="3309337"/>
            <a:ext cx="1717443" cy="8899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 rot="20886331">
            <a:off x="3293031" y="2062952"/>
            <a:ext cx="14913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8674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90800" y="2819400"/>
              <a:ext cx="2260600" cy="2259013"/>
            </p14:xfrm>
          </p:contentPart>
        </mc:Choice>
        <mc:Fallback xmlns="">
          <p:pic>
            <p:nvPicPr>
              <p:cNvPr id="28674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1462" y="2810043"/>
                <a:ext cx="2279277" cy="22777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676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05288" y="2820988"/>
              <a:ext cx="679450" cy="215900"/>
            </p14:xfrm>
          </p:contentPart>
        </mc:Choice>
        <mc:Fallback xmlns="">
          <p:pic>
            <p:nvPicPr>
              <p:cNvPr id="28676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8803" y="2811585"/>
                <a:ext cx="695301" cy="231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677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991600" y="115888"/>
              <a:ext cx="19050" cy="53975"/>
            </p14:xfrm>
          </p:contentPart>
        </mc:Choice>
        <mc:Fallback xmlns="">
          <p:pic>
            <p:nvPicPr>
              <p:cNvPr id="28677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84876" y="109411"/>
                <a:ext cx="32497" cy="669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8678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03525" y="2820988"/>
              <a:ext cx="723900" cy="2876550"/>
            </p14:xfrm>
          </p:contentPart>
        </mc:Choice>
        <mc:Fallback xmlns="">
          <p:pic>
            <p:nvPicPr>
              <p:cNvPr id="28678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94267" y="2811596"/>
                <a:ext cx="742416" cy="28953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679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00600" y="2819400"/>
              <a:ext cx="169863" cy="2617788"/>
            </p14:xfrm>
          </p:contentPart>
        </mc:Choice>
        <mc:Fallback xmlns="">
          <p:pic>
            <p:nvPicPr>
              <p:cNvPr id="28679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93202" y="2810037"/>
                <a:ext cx="184658" cy="2636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680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29000" y="2971800"/>
              <a:ext cx="696913" cy="196850"/>
            </p14:xfrm>
          </p:contentPart>
        </mc:Choice>
        <mc:Fallback xmlns="">
          <p:pic>
            <p:nvPicPr>
              <p:cNvPr id="28680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19641" y="2962477"/>
                <a:ext cx="715632" cy="21549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      PHƯƠNG PHÁP PHẨU THUẬT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Dùng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kim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luồn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chỉ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xuyên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qua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từ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ngoài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khớp,xuyên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qua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dây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chằng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trí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mặt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gãy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khoảng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2/3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1/3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vi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dây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chằng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Luồn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chỉ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Hi-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kim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bắt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hai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đầu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chỉ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khớp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luồn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hai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đầu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chỉ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vào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hai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cây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bắt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chỉ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chờ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sẵn</a:t>
            </a:r>
            <a:r>
              <a:rPr lang="en-US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sao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cho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hai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đầu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chỉ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néo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thành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hình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chữ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X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rồi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kéo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ra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ngoài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đường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hầm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mâm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chày</a:t>
            </a:r>
            <a:r>
              <a:rPr lang="en-US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và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buộc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cố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định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ở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ngoài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/>
          <a:lstStyle/>
          <a:p>
            <a:r>
              <a:rPr lang="en-US" b="1" dirty="0" smtClean="0">
                <a:cs typeface="Arial" pitchFamily="34" charset="0"/>
              </a:rPr>
              <a:t>        PHƯƠNG PHÁP PHẨU THUẬT</a:t>
            </a:r>
            <a:endParaRPr lang="en-US" dirty="0"/>
          </a:p>
        </p:txBody>
      </p:sp>
      <p:pic>
        <p:nvPicPr>
          <p:cNvPr id="4" name="Content Placeholder 3" descr="C:\Users\Win7-32 SP1\AppData\Local\Microsoft\Windows\Temporary Internet Files\Content.Word\P_20170518_152624_1_p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2940" t="6903" r="6558" b="5177"/>
          <a:stretch>
            <a:fillRect/>
          </a:stretch>
        </p:blipFill>
        <p:spPr bwMode="auto">
          <a:xfrm>
            <a:off x="2286000" y="1447800"/>
            <a:ext cx="4038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PHƯƠNG PHÁP PHẨU THUẬT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Kiểm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mảnh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gãy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ốp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sát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chưa,làm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test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ngăn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kéo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Lachman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xem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mảnh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gãy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cố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vững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chắc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Đặt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dẫn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lưu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khớp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gối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Nẹp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cố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đùi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cổ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chân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thường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dùng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nẹp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zimmer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hoặc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bó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bột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ống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gối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gập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20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nẹp,bột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3- 6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tuần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tùy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bn.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HƯỚNG DẪN TẬP VLTL SAU MỔ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Tập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vltl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Prentice qua 5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giai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đoạn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Giai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đoạn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Hai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tuần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đầu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Giai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đoạn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II: 2-4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tuần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Giai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đoạn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III: 4-8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tuần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Giai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đoạn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IV:8- 12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tuần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Giai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đoạn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V: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3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KẾT QUẢ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Qua 4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bệnh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nhân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gãy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bong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bám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dây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chằng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chéo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III,IV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điều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soi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đính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bám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chỉ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Hi-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tại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khoa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CTCH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bệnh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viện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Rịa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Thời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dõi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lâu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nhất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6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ngắn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nhất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2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Cho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kết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quả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bước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đầu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 KẾT QUẢ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Sự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lành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Xương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dirty="0">
                <a:latin typeface="Arial" pitchFamily="34" charset="0"/>
                <a:cs typeface="Arial" pitchFamily="34" charset="0"/>
              </a:rPr>
              <a:t> 4 ca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phẩu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thuật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dirty="0">
                <a:latin typeface="Arial" pitchFamily="34" charset="0"/>
                <a:cs typeface="Arial" pitchFamily="34" charset="0"/>
              </a:rPr>
              <a:t> 3 ca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dõi</a:t>
            </a:r>
            <a:r>
              <a:rPr lang="en-US" dirty="0">
                <a:latin typeface="Arial" pitchFamily="34" charset="0"/>
                <a:cs typeface="Arial" pitchFamily="34" charset="0"/>
              </a:rPr>
              <a:t> 3</a:t>
            </a:r>
            <a:r>
              <a:rPr lang="en-US" dirty="0">
                <a:latin typeface="Arial" pitchFamily="34" charset="0"/>
                <a:cs typeface="Arial" pitchFamily="34" charset="0"/>
                <a:sym typeface="Wingdings"/>
              </a:rPr>
              <a:t></a:t>
            </a:r>
            <a:r>
              <a:rPr lang="en-US" dirty="0">
                <a:latin typeface="Arial" pitchFamily="34" charset="0"/>
                <a:cs typeface="Arial" pitchFamily="34" charset="0"/>
              </a:rPr>
              <a:t> 6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đạt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lành</a:t>
            </a:r>
            <a:r>
              <a:rPr lang="en-US" dirty="0">
                <a:latin typeface="Arial" pitchFamily="34" charset="0"/>
                <a:cs typeface="Arial" pitchFamily="34" charset="0"/>
              </a:rPr>
              <a:t>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xương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hoàn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toàn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lâm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sàng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1 ca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dõi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dirty="0">
                <a:latin typeface="Arial" pitchFamily="34" charset="0"/>
                <a:cs typeface="Arial" pitchFamily="34" charset="0"/>
              </a:rPr>
              <a:t> 2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tiến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triển</a:t>
            </a:r>
            <a:r>
              <a:rPr lang="en-US" dirty="0">
                <a:latin typeface="Arial" pitchFamily="34" charset="0"/>
                <a:cs typeface="Arial" pitchFamily="34" charset="0"/>
              </a:rPr>
              <a:t> can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xương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tốt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KẾT QUẢ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phục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hồi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năng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mổ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khớp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gối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chấn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thương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xấu</a:t>
            </a:r>
            <a:r>
              <a:rPr lang="en-US" dirty="0">
                <a:latin typeface="Arial" pitchFamily="34" charset="0"/>
                <a:cs typeface="Arial" pitchFamily="34" charset="0"/>
              </a:rPr>
              <a:t> (&lt;65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điểm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thang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điểm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Lysholm</a:t>
            </a:r>
            <a:r>
              <a:rPr lang="en-US" dirty="0">
                <a:latin typeface="Arial" pitchFamily="34" charset="0"/>
                <a:cs typeface="Arial" pitchFamily="34" charset="0"/>
              </a:rPr>
              <a:t>  )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Sau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mổ</a:t>
            </a:r>
            <a:r>
              <a:rPr lang="en-US" dirty="0">
                <a:latin typeface="Arial" pitchFamily="34" charset="0"/>
                <a:cs typeface="Arial" pitchFamily="34" charset="0"/>
              </a:rPr>
              <a:t> ¾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bệnh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phục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hồi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tốt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tốt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dirty="0">
                <a:latin typeface="Arial" pitchFamily="34" charset="0"/>
                <a:cs typeface="Arial" pitchFamily="34" charset="0"/>
              </a:rPr>
              <a:t> 84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điểm</a:t>
            </a:r>
            <a:r>
              <a:rPr lang="en-US" dirty="0">
                <a:latin typeface="Arial" pitchFamily="34" charset="0"/>
                <a:cs typeface="Arial" pitchFamily="34" charset="0"/>
              </a:rPr>
              <a:t> 1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bệnh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hạn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chế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tầm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gập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duỗi</a:t>
            </a:r>
            <a:r>
              <a:rPr lang="en-US" dirty="0">
                <a:latin typeface="Arial" pitchFamily="34" charset="0"/>
                <a:cs typeface="Arial" pitchFamily="34" charset="0"/>
              </a:rPr>
              <a:t>(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bệnh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muộn,không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tuân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thủ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tập</a:t>
            </a:r>
            <a:r>
              <a:rPr lang="en-US" dirty="0">
                <a:latin typeface="Arial" pitchFamily="34" charset="0"/>
                <a:cs typeface="Arial" pitchFamily="34" charset="0"/>
              </a:rPr>
              <a:t> PHCN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đang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hướng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dẫn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tập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PHCN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dõi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thêm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 KẾT QUẢ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Biến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chứng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Chưa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ghi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biến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chứng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liệu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nhỏ,thời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ngắn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ĐẶT VẤN ĐỀ </a:t>
            </a:r>
            <a:br>
              <a:rPr lang="en-US" dirty="0" smtClean="0"/>
            </a:br>
            <a:r>
              <a:rPr lang="en-US" dirty="0" err="1" smtClean="0">
                <a:latin typeface="Arial" pitchFamily="34" charset="0"/>
                <a:cs typeface="Arial" pitchFamily="34" charset="0"/>
              </a:rPr>
              <a:t>Phân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loại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gãy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bong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bám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DCCT</a:t>
            </a:r>
            <a:endParaRPr lang="en-US" dirty="0"/>
          </a:p>
        </p:txBody>
      </p:sp>
      <p:pic>
        <p:nvPicPr>
          <p:cNvPr id="4" name="Content Placeholder 3" descr="C:\Users\Win7-32 SP1\AppData\Local\Microsoft\Windows\Temporary Internet Files\Content.Word\P_20170413_215352_1_p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37319" r="5843" b="3776"/>
          <a:stretch>
            <a:fillRect/>
          </a:stretch>
        </p:blipFill>
        <p:spPr bwMode="auto">
          <a:xfrm rot="16200000">
            <a:off x="2476501" y="-266701"/>
            <a:ext cx="4267198" cy="815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47244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latin typeface="Arial" pitchFamily="34" charset="0"/>
                <a:cs typeface="Arial" pitchFamily="34" charset="0"/>
              </a:rPr>
              <a:t>BÀN</a:t>
            </a:r>
            <a:r>
              <a:rPr lang="en-US" b="1" dirty="0" smtClean="0"/>
              <a:t> LUẬN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>
                <a:latin typeface="Arial" pitchFamily="34" charset="0"/>
                <a:cs typeface="Arial" pitchFamily="34" charset="0"/>
              </a:rPr>
              <a:t>Bàn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luận</a:t>
            </a:r>
            <a:r>
              <a:rPr lang="en-US" dirty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Gãy</a:t>
            </a:r>
            <a:r>
              <a:rPr lang="en-US" dirty="0">
                <a:latin typeface="Arial" pitchFamily="34" charset="0"/>
                <a:cs typeface="Arial" pitchFamily="34" charset="0"/>
              </a:rPr>
              <a:t> bong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nơi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bám</a:t>
            </a:r>
            <a:r>
              <a:rPr lang="en-US" dirty="0">
                <a:latin typeface="Arial" pitchFamily="34" charset="0"/>
                <a:cs typeface="Arial" pitchFamily="34" charset="0"/>
              </a:rPr>
              <a:t> DCCT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dễ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chẩn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đoán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dựa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lâm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sàng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en-US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trị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trị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gãy</a:t>
            </a:r>
            <a:r>
              <a:rPr lang="en-US" dirty="0">
                <a:latin typeface="Arial" pitchFamily="34" charset="0"/>
                <a:cs typeface="Arial" pitchFamily="34" charset="0"/>
              </a:rPr>
              <a:t> bong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nơi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bám</a:t>
            </a:r>
            <a:r>
              <a:rPr lang="en-US" dirty="0">
                <a:latin typeface="Arial" pitchFamily="34" charset="0"/>
                <a:cs typeface="Arial" pitchFamily="34" charset="0"/>
              </a:rPr>
              <a:t> DCCT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dirty="0">
                <a:latin typeface="Arial" pitchFamily="34" charset="0"/>
                <a:cs typeface="Arial" pitchFamily="34" charset="0"/>
              </a:rPr>
              <a:t> III,IV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néo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ép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dirty="0">
                <a:latin typeface="Arial" pitchFamily="34" charset="0"/>
                <a:cs typeface="Arial" pitchFamily="34" charset="0"/>
              </a:rPr>
              <a:t> Hi-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Fi</a:t>
            </a:r>
            <a:r>
              <a:rPr lang="en-US" dirty="0">
                <a:latin typeface="Arial" pitchFamily="34" charset="0"/>
                <a:cs typeface="Arial" pitchFamily="34" charset="0"/>
              </a:rPr>
              <a:t> qua 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nội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soi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ưu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điểm,đạt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tỷ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lệ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lành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xương</a:t>
            </a:r>
            <a:r>
              <a:rPr lang="en-US" dirty="0">
                <a:latin typeface="Arial" pitchFamily="34" charset="0"/>
                <a:cs typeface="Arial" pitchFamily="34" charset="0"/>
              </a:rPr>
              <a:t> 100%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sau</a:t>
            </a:r>
            <a:r>
              <a:rPr lang="en-US" dirty="0">
                <a:latin typeface="Arial" pitchFamily="34" charset="0"/>
                <a:cs typeface="Arial" pitchFamily="34" charset="0"/>
              </a:rPr>
              <a:t> 3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này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tôi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tương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đương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giả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giới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+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Nguyễn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Đình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Chương</a:t>
            </a:r>
            <a:r>
              <a:rPr lang="en-US" dirty="0">
                <a:latin typeface="Arial" pitchFamily="34" charset="0"/>
                <a:cs typeface="Arial" pitchFamily="34" charset="0"/>
              </a:rPr>
              <a:t> BV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Chấn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thương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chỉnh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dirty="0">
                <a:latin typeface="Arial" pitchFamily="34" charset="0"/>
                <a:cs typeface="Arial" pitchFamily="34" charset="0"/>
              </a:rPr>
              <a:t> TPHCM 42/42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hợp,Nguyễn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Tâm</a:t>
            </a:r>
            <a:r>
              <a:rPr lang="en-US" dirty="0">
                <a:latin typeface="Arial" pitchFamily="34" charset="0"/>
                <a:cs typeface="Arial" pitchFamily="34" charset="0"/>
              </a:rPr>
              <a:t> BV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Chấn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thương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chỉnh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dirty="0">
                <a:latin typeface="Arial" pitchFamily="34" charset="0"/>
                <a:cs typeface="Arial" pitchFamily="34" charset="0"/>
              </a:rPr>
              <a:t> TPHCM 54/54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dirty="0">
                <a:latin typeface="Arial" pitchFamily="34" charset="0"/>
                <a:cs typeface="Arial" pitchFamily="34" charset="0"/>
              </a:rPr>
              <a:t>;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giả</a:t>
            </a:r>
            <a:r>
              <a:rPr lang="en-US" dirty="0">
                <a:latin typeface="Arial" pitchFamily="34" charset="0"/>
                <a:cs typeface="Arial" pitchFamily="34" charset="0"/>
              </a:rPr>
              <a:t> Hunter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RE,Williis</a:t>
            </a:r>
            <a:r>
              <a:rPr lang="en-US" dirty="0">
                <a:latin typeface="Arial" pitchFamily="34" charset="0"/>
                <a:cs typeface="Arial" pitchFamily="34" charset="0"/>
              </a:rPr>
              <a:t> TA –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Mỹ</a:t>
            </a:r>
            <a:r>
              <a:rPr lang="en-US" dirty="0">
                <a:latin typeface="Arial" pitchFamily="34" charset="0"/>
                <a:cs typeface="Arial" pitchFamily="34" charset="0"/>
              </a:rPr>
              <a:t> 17/17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lành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xương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924800" cy="838200"/>
          </a:xfrm>
        </p:spPr>
        <p:txBody>
          <a:bodyPr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                        BÀN LUẬN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914400"/>
            <a:ext cx="8229600" cy="4525963"/>
          </a:xfrm>
        </p:spPr>
        <p:txBody>
          <a:bodyPr>
            <a:normAutofit fontScale="47500" lnSpcReduction="20000"/>
          </a:bodyPr>
          <a:lstStyle/>
          <a:p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tỷ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lệ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phục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hồi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chức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năng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khớp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gối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cao,tuy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nhiên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đây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tỷ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lệ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chúng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tôi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thấp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hơn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tác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giả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nước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thế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giới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lẽ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do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liệu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chúng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tôi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còn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ít,thời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gian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dõi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ngắn,do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đó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chúng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tôi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sẻ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dõi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báo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cáo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thêm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lượng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lớn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hơn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thời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gian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dài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hơn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Kỹ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thuật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tương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đơn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giản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cơ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sở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phẩu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thuật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soi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phẩu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thuật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viên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đào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tạo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PTNSK qua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phẩu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thuật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chẩn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đoán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chính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xác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thương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tổn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kèm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như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rách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sụn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chêm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phẩu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thuật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soi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kiểm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soát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tốt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khoan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đường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hầm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tránh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biến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chứng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tổn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thương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mạch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máu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thần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kinh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vùng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khoeo,và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biến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chứng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tuột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vít,không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phải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mổ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lần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2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lấy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vít,chỉ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Hi-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Fi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sức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bền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chịu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lực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cao,ma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sát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lớn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nên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nốt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buộc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chắc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chắn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tránh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tuột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err="1" smtClean="0">
                <a:latin typeface="Arial" pitchFamily="34" charset="0"/>
                <a:cs typeface="Arial" pitchFamily="34" charset="0"/>
              </a:rPr>
              <a:t>chỉ</a:t>
            </a:r>
            <a:r>
              <a:rPr lang="en-US" sz="4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      TÀI LIỆU THAM KHẢO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en-US" dirty="0" err="1">
                <a:latin typeface="Arial" pitchFamily="34" charset="0"/>
                <a:cs typeface="Arial" pitchFamily="34" charset="0"/>
              </a:rPr>
              <a:t>Đặng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Hoàng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Anh</a:t>
            </a:r>
            <a:r>
              <a:rPr lang="en-US" dirty="0">
                <a:latin typeface="Arial" pitchFamily="34" charset="0"/>
                <a:cs typeface="Arial" pitchFamily="34" charset="0"/>
              </a:rPr>
              <a:t> (2010) “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phẩu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thuật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nội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soi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đính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nơi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bám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dây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chằng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chéo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trước”,Tạp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chí</a:t>
            </a:r>
            <a:r>
              <a:rPr lang="en-US" dirty="0">
                <a:latin typeface="Arial" pitchFamily="34" charset="0"/>
                <a:cs typeface="Arial" pitchFamily="34" charset="0"/>
              </a:rPr>
              <a:t> y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Việt</a:t>
            </a:r>
            <a:r>
              <a:rPr lang="en-US" dirty="0">
                <a:latin typeface="Arial" pitchFamily="34" charset="0"/>
                <a:cs typeface="Arial" pitchFamily="34" charset="0"/>
              </a:rPr>
              <a:t> Nam</a:t>
            </a:r>
          </a:p>
          <a:p>
            <a:pPr lvl="0"/>
            <a:r>
              <a:rPr lang="en-US" dirty="0" err="1">
                <a:latin typeface="Arial" pitchFamily="34" charset="0"/>
                <a:cs typeface="Arial" pitchFamily="34" charset="0"/>
              </a:rPr>
              <a:t>Nguyễn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Đình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Chương,Trương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Trí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Hữu,Nguyễn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Quốc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Trị</a:t>
            </a:r>
            <a:r>
              <a:rPr lang="en-US" dirty="0">
                <a:latin typeface="Arial" pitchFamily="34" charset="0"/>
                <a:cs typeface="Arial" pitchFamily="34" charset="0"/>
              </a:rPr>
              <a:t> (2010): “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trị</a:t>
            </a:r>
            <a:r>
              <a:rPr lang="en-US" dirty="0">
                <a:latin typeface="Arial" pitchFamily="34" charset="0"/>
                <a:cs typeface="Arial" pitchFamily="34" charset="0"/>
              </a:rPr>
              <a:t> bong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nơi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bám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dây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chằng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chéo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kỹ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thuật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khâu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cố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dưới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nội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soi</a:t>
            </a:r>
            <a:r>
              <a:rPr lang="en-US" dirty="0">
                <a:latin typeface="Arial" pitchFamily="34" charset="0"/>
                <a:cs typeface="Arial" pitchFamily="34" charset="0"/>
              </a:rPr>
              <a:t>”,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Tạp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chí</a:t>
            </a:r>
            <a:r>
              <a:rPr lang="en-US" dirty="0">
                <a:latin typeface="Arial" pitchFamily="34" charset="0"/>
                <a:cs typeface="Arial" pitchFamily="34" charset="0"/>
              </a:rPr>
              <a:t> Y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dirty="0">
                <a:latin typeface="Arial" pitchFamily="34" charset="0"/>
                <a:cs typeface="Arial" pitchFamily="34" charset="0"/>
              </a:rPr>
              <a:t> TPHCM</a:t>
            </a:r>
          </a:p>
          <a:p>
            <a:pPr lvl="0"/>
            <a:r>
              <a:rPr lang="en-US" dirty="0" err="1">
                <a:latin typeface="Arial" pitchFamily="34" charset="0"/>
                <a:cs typeface="Arial" pitchFamily="34" charset="0"/>
              </a:rPr>
              <a:t>Phạm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Đăng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Diệu</a:t>
            </a:r>
            <a:r>
              <a:rPr lang="en-US" dirty="0">
                <a:latin typeface="Arial" pitchFamily="34" charset="0"/>
                <a:cs typeface="Arial" pitchFamily="34" charset="0"/>
              </a:rPr>
              <a:t>: “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Giải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phẩu</a:t>
            </a:r>
            <a:r>
              <a:rPr lang="en-US" dirty="0">
                <a:latin typeface="Arial" pitchFamily="34" charset="0"/>
                <a:cs typeface="Arial" pitchFamily="34" charset="0"/>
              </a:rPr>
              <a:t> chi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dirty="0">
                <a:latin typeface="Arial" pitchFamily="34" charset="0"/>
                <a:cs typeface="Arial" pitchFamily="34" charset="0"/>
              </a:rPr>
              <a:t> – chi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dưới</a:t>
            </a:r>
            <a:r>
              <a:rPr lang="en-US" dirty="0">
                <a:latin typeface="Arial" pitchFamily="34" charset="0"/>
                <a:cs typeface="Arial" pitchFamily="34" charset="0"/>
              </a:rPr>
              <a:t>”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xuất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bản</a:t>
            </a:r>
            <a:r>
              <a:rPr lang="en-US" dirty="0">
                <a:latin typeface="Arial" pitchFamily="34" charset="0"/>
                <a:cs typeface="Arial" pitchFamily="34" charset="0"/>
              </a:rPr>
              <a:t> y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</a:p>
          <a:p>
            <a:pPr lvl="0"/>
            <a:r>
              <a:rPr lang="en-US" dirty="0" err="1">
                <a:latin typeface="Arial" pitchFamily="34" charset="0"/>
                <a:cs typeface="Arial" pitchFamily="34" charset="0"/>
              </a:rPr>
              <a:t>Nguyễn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Đức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Hồng</a:t>
            </a:r>
            <a:r>
              <a:rPr lang="en-US" dirty="0">
                <a:latin typeface="Arial" pitchFamily="34" charset="0"/>
                <a:cs typeface="Arial" pitchFamily="34" charset="0"/>
              </a:rPr>
              <a:t>: “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Dấu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hiệu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tầm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vận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đông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khớp”,Atlas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trắc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Việt</a:t>
            </a:r>
            <a:r>
              <a:rPr lang="en-US" dirty="0">
                <a:latin typeface="Arial" pitchFamily="34" charset="0"/>
                <a:cs typeface="Arial" pitchFamily="34" charset="0"/>
              </a:rPr>
              <a:t> Nam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lứa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tuổi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lao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động,nhà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xuất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bản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khoa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kỹ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thuật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</a:p>
          <a:p>
            <a:pPr lvl="0"/>
            <a:r>
              <a:rPr lang="en-US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Anh</a:t>
            </a:r>
            <a:r>
              <a:rPr lang="en-US" dirty="0">
                <a:latin typeface="Arial" pitchFamily="34" charset="0"/>
                <a:cs typeface="Arial" pitchFamily="34" charset="0"/>
              </a:rPr>
              <a:t>:</a:t>
            </a:r>
          </a:p>
          <a:p>
            <a:pPr lvl="0"/>
            <a:r>
              <a:rPr lang="en-US" dirty="0">
                <a:latin typeface="Arial" pitchFamily="34" charset="0"/>
                <a:cs typeface="Arial" pitchFamily="34" charset="0"/>
              </a:rPr>
              <a:t>Andrew Pickle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M.D,Aaron</a:t>
            </a:r>
            <a:r>
              <a:rPr lang="en-US" dirty="0">
                <a:latin typeface="Arial" pitchFamily="34" charset="0"/>
                <a:cs typeface="Arial" pitchFamily="34" charset="0"/>
              </a:rPr>
              <a:t> Campbell M.D.(2007): “The anterior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crucate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ligament”,Practical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orthopaedic</a:t>
            </a:r>
            <a:r>
              <a:rPr lang="en-US" dirty="0">
                <a:latin typeface="Arial" pitchFamily="34" charset="0"/>
                <a:cs typeface="Arial" pitchFamily="34" charset="0"/>
              </a:rPr>
              <a:t> sports medicine and arthroscopy</a:t>
            </a:r>
          </a:p>
          <a:p>
            <a:pPr lvl="0"/>
            <a:r>
              <a:rPr lang="en-US" dirty="0">
                <a:latin typeface="Arial" pitchFamily="34" charset="0"/>
                <a:cs typeface="Arial" pitchFamily="34" charset="0"/>
              </a:rPr>
              <a:t>Noyes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FR,Butler</a:t>
            </a:r>
            <a:r>
              <a:rPr lang="en-US" dirty="0">
                <a:latin typeface="Arial" pitchFamily="34" charset="0"/>
                <a:cs typeface="Arial" pitchFamily="34" charset="0"/>
              </a:rPr>
              <a:t> DL(1984) “Biomechanical Analysis of ligament Grafts use in knee – ligament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epairs</a:t>
            </a:r>
            <a:r>
              <a:rPr lang="en-US" dirty="0">
                <a:latin typeface="Arial" pitchFamily="34" charset="0"/>
                <a:cs typeface="Arial" pitchFamily="34" charset="0"/>
              </a:rPr>
              <a:t> and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recostruction”,J.Bone</a:t>
            </a:r>
            <a:r>
              <a:rPr lang="en-US" dirty="0">
                <a:latin typeface="Arial" pitchFamily="34" charset="0"/>
                <a:cs typeface="Arial" pitchFamily="34" charset="0"/>
              </a:rPr>
              <a:t> Joint Surg. 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Zhao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J,and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Huangfu</a:t>
            </a:r>
            <a:r>
              <a:rPr lang="en-US" dirty="0">
                <a:latin typeface="Arial" pitchFamily="34" charset="0"/>
                <a:cs typeface="Arial" pitchFamily="34" charset="0"/>
              </a:rPr>
              <a:t> X.(2007) “Arthroscopic treatment of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Nonunited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Aterior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cruciated</a:t>
            </a:r>
            <a:r>
              <a:rPr lang="en-US" dirty="0">
                <a:latin typeface="Arial" pitchFamily="34" charset="0"/>
                <a:cs typeface="Arial" pitchFamily="34" charset="0"/>
              </a:rPr>
              <a:t> ligament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Tibial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ovulsion</a:t>
            </a:r>
            <a:r>
              <a:rPr lang="en-US" dirty="0">
                <a:latin typeface="Arial" pitchFamily="34" charset="0"/>
                <a:cs typeface="Arial" pitchFamily="34" charset="0"/>
              </a:rPr>
              <a:t> fracture with Figure- 8 suture fixation technique” Journal of Arthroscopic and related surgery.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BỆNH ÁN MINH HỌA  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>
                <a:latin typeface="Arial" pitchFamily="34" charset="0"/>
                <a:cs typeface="Arial" pitchFamily="34" charset="0"/>
              </a:rPr>
              <a:t>Bn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Lê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Thị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Mỹ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Xuyên</a:t>
            </a:r>
            <a:r>
              <a:rPr lang="en-US" dirty="0">
                <a:latin typeface="Arial" pitchFamily="34" charset="0"/>
                <a:cs typeface="Arial" pitchFamily="34" charset="0"/>
              </a:rPr>
              <a:t> 30 T.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Vũng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tàu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:\Users\Win7-32 SP1\Desktop\ĐỀ TÀI BONG CBDCC\NGUYỄN THỊ XUYÊN\P_20161104_213638.jpg"/>
          <p:cNvPicPr/>
          <p:nvPr/>
        </p:nvPicPr>
        <p:blipFill>
          <a:blip r:embed="rId2" cstate="print"/>
          <a:srcRect l="18634" r="16790" b="5514"/>
          <a:stretch>
            <a:fillRect/>
          </a:stretch>
        </p:blipFill>
        <p:spPr bwMode="auto">
          <a:xfrm>
            <a:off x="762000" y="2438400"/>
            <a:ext cx="3581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Win7-32 SP1\Desktop\ĐỀ TÀI BONG CBDCC\NGUYỄN THỊ XUYÊN\P_20161104_213658.jpg"/>
          <p:cNvPicPr/>
          <p:nvPr/>
        </p:nvPicPr>
        <p:blipFill>
          <a:blip r:embed="rId3" cstate="print"/>
          <a:srcRect l="22785" r="15976"/>
          <a:stretch>
            <a:fillRect/>
          </a:stretch>
        </p:blipFill>
        <p:spPr bwMode="auto">
          <a:xfrm>
            <a:off x="4343400" y="2438400"/>
            <a:ext cx="3657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rot="16200000" flipV="1">
            <a:off x="5981700" y="4610100"/>
            <a:ext cx="1066800" cy="990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1333500" y="4762500"/>
            <a:ext cx="609600" cy="228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3124200" y="4267200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6" idx="6"/>
          </p:cNvCxnSpPr>
          <p:nvPr/>
        </p:nvCxnSpPr>
        <p:spPr>
          <a:xfrm flipV="1">
            <a:off x="4038600" y="4648200"/>
            <a:ext cx="1143000" cy="76200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701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52960388" y="73232963"/>
              <a:ext cx="0" cy="0"/>
            </p14:xfrm>
          </p:contentPart>
        </mc:Choice>
        <mc:Fallback xmlns="">
          <p:pic>
            <p:nvPicPr>
              <p:cNvPr id="29701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2960388" y="73232963"/>
                <a:ext cx="0" cy="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CT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C:\Users\Win7-32 SP1\Desktop\ĐỀ TÀI BONG CBDCC\NGUYỄN THỊ XUYÊN\P_20161104_213822.jpg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3400" y="1371600"/>
            <a:ext cx="8229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762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            X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quang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ngay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5" descr="C:\Users\Win7-32 SP1\Desktop\ĐỀ TÀI BONG CBDCC\NGUYỄN THỊ XUYÊN\P_20161104_213713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13312" t="6112" r="21047"/>
          <a:stretch>
            <a:fillRect/>
          </a:stretch>
        </p:blipFill>
        <p:spPr bwMode="auto">
          <a:xfrm>
            <a:off x="1524000" y="838200"/>
            <a:ext cx="5791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990600"/>
          </a:xfrm>
        </p:spPr>
        <p:txBody>
          <a:bodyPr/>
          <a:lstStyle/>
          <a:p>
            <a:r>
              <a:rPr lang="en-US" dirty="0" smtClean="0"/>
              <a:t>X </a:t>
            </a:r>
            <a:r>
              <a:rPr lang="en-US" dirty="0" err="1" smtClean="0"/>
              <a:t>quang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mổ</a:t>
            </a:r>
            <a:r>
              <a:rPr lang="en-US" dirty="0" smtClean="0"/>
              <a:t> 3 </a:t>
            </a:r>
            <a:r>
              <a:rPr lang="en-US" dirty="0" err="1" smtClean="0"/>
              <a:t>tháng</a:t>
            </a:r>
            <a:endParaRPr lang="en-US" dirty="0"/>
          </a:p>
        </p:txBody>
      </p:sp>
      <p:pic>
        <p:nvPicPr>
          <p:cNvPr id="6" name="Content Placeholder 5" descr="C:\Users\Win7-32 SP1\Desktop\ĐỀ TÀI BONG CBDCC\NGUYỄN THỊ XUYÊN\P_20161201_100749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4648" t="8095" r="3456" b="2857"/>
          <a:stretch>
            <a:fillRect/>
          </a:stretch>
        </p:blipFill>
        <p:spPr bwMode="auto">
          <a:xfrm>
            <a:off x="990600" y="1447800"/>
            <a:ext cx="67056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172200" cy="10207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Video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ước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mổ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3            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tháng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a1.mp4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5516" y="1295400"/>
            <a:ext cx="7541684" cy="542766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685800"/>
          </a:xfrm>
        </p:spPr>
        <p:txBody>
          <a:bodyPr/>
          <a:lstStyle/>
          <a:p>
            <a:r>
              <a:rPr lang="en-US" dirty="0" smtClean="0"/>
              <a:t>          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BỆNH ÁN MINH HỌA 2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685800"/>
            <a:ext cx="7467600" cy="4873752"/>
          </a:xfrm>
        </p:spPr>
        <p:txBody>
          <a:bodyPr/>
          <a:lstStyle/>
          <a:p>
            <a:r>
              <a:rPr lang="en-US" dirty="0" err="1" smtClean="0"/>
              <a:t>Bn</a:t>
            </a:r>
            <a:r>
              <a:rPr lang="en-US" dirty="0" smtClean="0"/>
              <a:t> </a:t>
            </a:r>
            <a:r>
              <a:rPr lang="en-US" dirty="0" err="1" smtClean="0"/>
              <a:t>Trần</a:t>
            </a:r>
            <a:r>
              <a:rPr lang="en-US" dirty="0" smtClean="0"/>
              <a:t> Minh </a:t>
            </a:r>
            <a:r>
              <a:rPr lang="en-US" dirty="0" err="1" smtClean="0"/>
              <a:t>Chiến</a:t>
            </a:r>
            <a:r>
              <a:rPr lang="en-US" dirty="0" smtClean="0"/>
              <a:t> 31 </a:t>
            </a:r>
            <a:r>
              <a:rPr lang="en-US" dirty="0" err="1" smtClean="0"/>
              <a:t>T,nam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err="1" smtClean="0"/>
              <a:t>Địa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Đất</a:t>
            </a:r>
            <a:r>
              <a:rPr lang="en-US" dirty="0" smtClean="0"/>
              <a:t> </a:t>
            </a:r>
            <a:r>
              <a:rPr lang="en-US" dirty="0" err="1" smtClean="0"/>
              <a:t>Đỏ</a:t>
            </a:r>
            <a:r>
              <a:rPr lang="en-US" dirty="0" smtClean="0"/>
              <a:t> BRVT: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C:\Users\Win7-32 SP1\Desktop\ĐỀ TÀI BONG CBDCC\TRẦN MINH CHIẾN\P_20170104_104343.jpg"/>
          <p:cNvPicPr/>
          <p:nvPr/>
        </p:nvPicPr>
        <p:blipFill>
          <a:blip r:embed="rId2" cstate="print"/>
          <a:srcRect l="8561" t="4463" r="8437" b="3306"/>
          <a:stretch>
            <a:fillRect/>
          </a:stretch>
        </p:blipFill>
        <p:spPr bwMode="auto">
          <a:xfrm>
            <a:off x="914400" y="16002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174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89650" y="4010025"/>
              <a:ext cx="1046163" cy="411163"/>
            </p14:xfrm>
          </p:contentPart>
        </mc:Choice>
        <mc:Fallback xmlns="">
          <p:pic>
            <p:nvPicPr>
              <p:cNvPr id="3174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80300" y="4001312"/>
                <a:ext cx="1064864" cy="4285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174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62163" y="3821113"/>
              <a:ext cx="1036637" cy="554037"/>
            </p14:xfrm>
          </p:contentPart>
        </mc:Choice>
        <mc:Fallback xmlns="">
          <p:pic>
            <p:nvPicPr>
              <p:cNvPr id="3174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52808" y="3811867"/>
                <a:ext cx="1055348" cy="5725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1748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0376375" y="62249050"/>
              <a:ext cx="0" cy="0"/>
            </p14:xfrm>
          </p:contentPart>
        </mc:Choice>
        <mc:Fallback xmlns="">
          <p:pic>
            <p:nvPicPr>
              <p:cNvPr id="31748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376375" y="62249050"/>
                <a:ext cx="0" cy="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          HÌNH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Ảnh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C:\Users\Win7-32 SP1\Desktop\ĐỀ TÀI BONG CBDCC\TRẦN MINH CHIẾN\P_20170104_115908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28011" r="13025" b="8769"/>
          <a:stretch>
            <a:fillRect/>
          </a:stretch>
        </p:blipFill>
        <p:spPr bwMode="auto">
          <a:xfrm>
            <a:off x="1447800" y="457200"/>
            <a:ext cx="6096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ĐẶT VẤN ĐỀ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Hiện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nay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điều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bong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chổ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bám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DCCT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phẩu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thuật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nhiều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phương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pháp:Mổ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mở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kinh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điển,mổ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soi,phối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hợp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mở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soi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Dụng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cụ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cố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mảnh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gãy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cũng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rất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dạng:vít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xốp,chỉ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thép,kim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kirschner,chỉ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Hi -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Fi,các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loại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chỉ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siêu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bền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tan…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Tại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Rịa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nghiên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cứu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này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còn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áp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dụng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phương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pháp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mở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cố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mảnh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gãy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vít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xốp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HÌNH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Ảnh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endParaRPr lang="en-US" dirty="0"/>
          </a:p>
        </p:txBody>
      </p:sp>
      <p:pic>
        <p:nvPicPr>
          <p:cNvPr id="6" name="Content Placeholder 5" descr="C:\Users\Win7-32 SP1\AppData\Local\Microsoft\Windows\Temporary Internet Files\Content.Word\P_20170520_065311_1_p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14128" t="8993" r="20516" b="18249"/>
          <a:stretch>
            <a:fillRect/>
          </a:stretch>
        </p:blipFill>
        <p:spPr bwMode="auto">
          <a:xfrm>
            <a:off x="1143000" y="990600"/>
            <a:ext cx="6553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6096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Xquang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C:\Users\Win7-32 SP1\Desktop\ĐỀ TÀI BONG CBDCC\TRẦN MINH CHIẾN\P_20170105_074500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5663" t="10978" r="17949" b="6651"/>
          <a:stretch>
            <a:fillRect/>
          </a:stretch>
        </p:blipFill>
        <p:spPr bwMode="auto">
          <a:xfrm>
            <a:off x="1676400" y="609600"/>
            <a:ext cx="4343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            CT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C:\Users\Win7-32 SP1\Desktop\ĐỀ TÀI BONG CBDCC\TRẦN MINH CHIẾN\P_20170106_075627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t="17438" r="35195" b="48137"/>
          <a:stretch>
            <a:fillRect/>
          </a:stretch>
        </p:blipFill>
        <p:spPr bwMode="auto">
          <a:xfrm>
            <a:off x="750528" y="1600200"/>
            <a:ext cx="6880943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44562"/>
          </a:xfrm>
        </p:spPr>
        <p:txBody>
          <a:bodyPr/>
          <a:lstStyle/>
          <a:p>
            <a:r>
              <a:rPr lang="en-US" dirty="0" smtClean="0"/>
              <a:t>         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Video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3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tháng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tt.mp4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3400" y="1295400"/>
            <a:ext cx="75438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7467600" cy="155416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CẢM ƠN SỰ CHÚ Ý LẮNG NGHE </a:t>
            </a:r>
            <a:endParaRPr lang="en-US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ĐẶT VẤN ĐỀ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Phương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pháp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hở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còn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nhiều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tồn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tại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hạn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chế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nhất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giả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Lubowitz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Grauer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Đây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phẩu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thuật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xâm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lấn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tổn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thương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thêm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tổ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chức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bên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khớp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bao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khớp,dây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chằng,sụn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chêm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…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đặc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biệt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khoan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từ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bắt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vít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tổn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mạch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khoeo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Đồng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thời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mở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đánh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giá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hết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tổn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thương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kèm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rách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sụn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chêm,đứt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DCCS…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Ngoài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gãy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IV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thì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bắt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vít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hay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đinh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rất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khó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khăn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hiệu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quả,và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cần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cuộc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thứ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2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lấy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dụng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cụ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xương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lành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mở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cố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mảnh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gãy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vít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xốp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5" descr="C:\Users\Win7-32 SP1\Desktop\ĐỀ TÀI BONG CBDCC\P_20160708_091524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16346" r="10791" b="4839"/>
          <a:stretch>
            <a:fillRect/>
          </a:stretch>
        </p:blipFill>
        <p:spPr bwMode="auto">
          <a:xfrm>
            <a:off x="1259458" y="1883386"/>
            <a:ext cx="6589141" cy="4974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28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11850" y="4660900"/>
              <a:ext cx="679450" cy="741363"/>
            </p14:xfrm>
          </p:contentPart>
        </mc:Choice>
        <mc:Fallback xmlns="">
          <p:pic>
            <p:nvPicPr>
              <p:cNvPr id="1028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02488" y="4651538"/>
                <a:ext cx="698174" cy="760086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ĐẶT VẤN ĐỀ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Do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đó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Kỹ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thuật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này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giải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quyết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nhược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điểm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tuy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nhiên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đây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kỹ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thuật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đòi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hỏi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Bs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đào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tạo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chuyên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khoa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sâu,Bv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viện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trang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hiện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đại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giàn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máy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soi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khớp,bộ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dụng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cụ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soi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khớp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…).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Mặc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dù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bong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bám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DCCT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phải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vấn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đề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tuy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nhiên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phương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pháp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điều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đính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bám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dây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chằng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chéo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chỉ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Hi –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néo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ép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qua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soi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còn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chưa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áp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dụng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tại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bệnh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viện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tỉnh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Rịa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Vũng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Tàu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do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đó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chúng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tôi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thực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hiện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nghiên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cứu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này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mục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tiêu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MỤC TIÊU NGHIÊN CỨU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>
              <a:buNone/>
            </a:pPr>
            <a:r>
              <a:rPr lang="en-US" dirty="0" smtClean="0"/>
              <a:t>1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Xác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đặc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điểm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chẩn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đoán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gãy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bong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chỗ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bán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dây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chằng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chéo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trước,qua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lâm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sàng,hình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ảnh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soi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Đánh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giá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kết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quả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điều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sự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lành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xương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mảnh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gãy,phục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hồi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chức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năng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khớp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gối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mổ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biến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chứng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xẩy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phương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pháp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2187</TotalTime>
  <Words>3069</Words>
  <Application>Microsoft Office PowerPoint</Application>
  <PresentationFormat>On-screen Show (4:3)</PresentationFormat>
  <Paragraphs>169</Paragraphs>
  <Slides>54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Oriel</vt:lpstr>
      <vt:lpstr>  HIỆU QUẢ BƯỚC ĐẦU ĐIỀU TRỊ GÃY BONG ĐIỂM BÁM CHÀY CỦA DÂY CHẰNG CHÉO TRƯỚC KHỚP GỐI BẰNG KỸ THUẬT KHÂU CHỈ Hi-Fi NÉO ÉP QUA NỘI SOI TẠI BỆNH VIỆN BÀ RỊA                         Bs CKI Phan Văn Tú</vt:lpstr>
      <vt:lpstr>                          ĐẶT VẤN ĐỀ</vt:lpstr>
      <vt:lpstr>ĐẶT VẤN ĐỀ</vt:lpstr>
      <vt:lpstr>ĐẶT VẤN ĐỀ  Phân loại gãy bong nơi bám DCCT</vt:lpstr>
      <vt:lpstr>ĐẶT VẤN ĐỀ</vt:lpstr>
      <vt:lpstr>ĐẶT VẤN ĐỀ</vt:lpstr>
      <vt:lpstr>Mổ mở cố định mảnh gãy bằng vít xốp</vt:lpstr>
      <vt:lpstr>ĐẶT VẤN ĐỀ</vt:lpstr>
      <vt:lpstr>MỤC TIÊU NGHIÊN CỨU</vt:lpstr>
      <vt:lpstr>                        TỔNG QUAN              giải phẩuCƠ SINH HỌC DCCT</vt:lpstr>
      <vt:lpstr> GẢI PHẨU CƠ SINH HỌC DCCT</vt:lpstr>
      <vt:lpstr>Giải phẩu cơ sinh học DCCT</vt:lpstr>
      <vt:lpstr>Giải phẩu cơ sinh học DCCT</vt:lpstr>
      <vt:lpstr>CƠ CHẾ CHẤN THƯƠNG,TRIỆU CHỨNG CHẨN ĐOÁN</vt:lpstr>
      <vt:lpstr>CƠ CHẾ CHẤN THƯƠNG,TRIỆU CHỨNG CHẨN ĐOÁN</vt:lpstr>
      <vt:lpstr>CƠ CHẾ CHẤN THƯƠNG,TRIỆU CHỨNG CHẨN ĐOÁN</vt:lpstr>
      <vt:lpstr>CT – Scan</vt:lpstr>
      <vt:lpstr>MRI</vt:lpstr>
      <vt:lpstr>CƠ CHẾ CHẤN THƯƠNG,TRIỆU CHỨNG CHẨN ĐOÁN</vt:lpstr>
      <vt:lpstr>Lược sử các phương pháp điều trị(trong nước và thế giới)</vt:lpstr>
      <vt:lpstr>Lược sử các phương pháp điều trị(trong nước và thế giới)</vt:lpstr>
      <vt:lpstr>Đặc Điểm Cơ Sinh Học Chỉ Hi - Fi</vt:lpstr>
      <vt:lpstr>                   Chỉ Hi - Fi</vt:lpstr>
      <vt:lpstr>Lược sử các phương pháp điều trị(trong nước và thế giới)</vt:lpstr>
      <vt:lpstr>II: Đối tượng và phương pháp nghiên cứu. </vt:lpstr>
      <vt:lpstr>II: Đối tượng và phương pháp nghiên cứu.</vt:lpstr>
      <vt:lpstr>2.4 PHƯƠNG PHÁP PHẨU THUẬT </vt:lpstr>
      <vt:lpstr>               BỘ TRỢ CỤ LuỒN CHỈ</vt:lpstr>
      <vt:lpstr>      PHƯƠNG PHÁP PHẨU THUẬT</vt:lpstr>
      <vt:lpstr>        PHƯƠNG PHÁP PHẨU THUẬT</vt:lpstr>
      <vt:lpstr>         PHƯƠNG PHÁP PHẨU THUẬT</vt:lpstr>
      <vt:lpstr>       PHƯƠNG PHÁP PHẨU THUẬT</vt:lpstr>
      <vt:lpstr>        PHƯƠNG PHÁP PHẨU THUẬT</vt:lpstr>
      <vt:lpstr>PHƯƠNG PHÁP PHẨU THUẬT</vt:lpstr>
      <vt:lpstr>HƯỚNG DẪN TẬP VLTL SAU MỔ</vt:lpstr>
      <vt:lpstr>                        KẾT QUẢ </vt:lpstr>
      <vt:lpstr>                           KẾT QUẢ                      Sự lành Xương</vt:lpstr>
      <vt:lpstr>                        KẾT QUẢ          Kết quả phục hồi chức năng</vt:lpstr>
      <vt:lpstr>                           KẾT QUẢ                           Biến chứng</vt:lpstr>
      <vt:lpstr> BÀN LUẬN </vt:lpstr>
      <vt:lpstr>                         BÀN LUẬN</vt:lpstr>
      <vt:lpstr>          TÀI LIỆU THAM KHẢO</vt:lpstr>
      <vt:lpstr>              BỆNH ÁN MINH HỌA   </vt:lpstr>
      <vt:lpstr>                    CT trước mổ</vt:lpstr>
      <vt:lpstr>                X quang ngay sau mổ</vt:lpstr>
      <vt:lpstr>X quang sau mổ 3 tháng</vt:lpstr>
      <vt:lpstr>Video trước, trong và sau mổ 3               tháng</vt:lpstr>
      <vt:lpstr>            BỆNH ÁN MINH HỌA 2</vt:lpstr>
      <vt:lpstr>              HÌNH Ảnh trong mổ</vt:lpstr>
      <vt:lpstr>                 HÌNH Ảnh trong mổ</vt:lpstr>
      <vt:lpstr>                  Xquang sau mổ</vt:lpstr>
      <vt:lpstr>                CT sau mổ</vt:lpstr>
      <vt:lpstr>           Video sau mổ 3 tháng</vt:lpstr>
      <vt:lpstr>     CẢM ƠN SỰ CHÚ Ý LẮNG NGHE </vt:lpstr>
    </vt:vector>
  </TitlesOfParts>
  <Company>CKK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ĐỀ CƯƠNG NGHIÊN CỨU ĐIỀU TRỊ GÃY BONG ĐIỂM BÁM CHÀY CỦA  DÂY CHẰNG CHÉO TRƯỚC KHỚP GỐI BẰNG KỸ THUẬT KHÂU CHỈ PDS NÉO ÉP QUA NỘISOI</dc:title>
  <dc:creator>Win7-32 SP1</dc:creator>
  <cp:lastModifiedBy>woxuos</cp:lastModifiedBy>
  <cp:revision>129</cp:revision>
  <dcterms:created xsi:type="dcterms:W3CDTF">2016-05-18T07:56:27Z</dcterms:created>
  <dcterms:modified xsi:type="dcterms:W3CDTF">2017-05-20T01:22:23Z</dcterms:modified>
</cp:coreProperties>
</file>