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75" r:id="rId3"/>
    <p:sldId id="294" r:id="rId4"/>
    <p:sldId id="295" r:id="rId5"/>
    <p:sldId id="297" r:id="rId6"/>
    <p:sldId id="278" r:id="rId7"/>
    <p:sldId id="279" r:id="rId8"/>
    <p:sldId id="280" r:id="rId9"/>
    <p:sldId id="296" r:id="rId10"/>
    <p:sldId id="282" r:id="rId11"/>
    <p:sldId id="281" r:id="rId12"/>
    <p:sldId id="298" r:id="rId13"/>
    <p:sldId id="302" r:id="rId14"/>
    <p:sldId id="283" r:id="rId15"/>
    <p:sldId id="798" r:id="rId16"/>
    <p:sldId id="797" r:id="rId17"/>
    <p:sldId id="284" r:id="rId18"/>
    <p:sldId id="765" r:id="rId19"/>
    <p:sldId id="286" r:id="rId20"/>
    <p:sldId id="287" r:id="rId21"/>
    <p:sldId id="784" r:id="rId22"/>
    <p:sldId id="799" r:id="rId23"/>
    <p:sldId id="288" r:id="rId24"/>
    <p:sldId id="289" r:id="rId25"/>
    <p:sldId id="290" r:id="rId26"/>
    <p:sldId id="291" r:id="rId27"/>
    <p:sldId id="802" r:id="rId28"/>
    <p:sldId id="299" r:id="rId29"/>
    <p:sldId id="293" r:id="rId30"/>
    <p:sldId id="301" r:id="rId31"/>
    <p:sldId id="292" r:id="rId32"/>
    <p:sldId id="80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6"/>
  </p:normalViewPr>
  <p:slideViewPr>
    <p:cSldViewPr snapToGrid="0" snapToObjects="1">
      <p:cViewPr varScale="1">
        <p:scale>
          <a:sx n="102" d="100"/>
          <a:sy n="102" d="100"/>
        </p:scale>
        <p:origin x="138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3828E-49D6-B14B-92E9-4C7EC2ED3173}" type="datetimeFigureOut">
              <a:rPr lang="en-US" smtClean="0"/>
              <a:t>5/1/18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39DDB-BE00-2E43-A33E-D4154926E0C9}" type="slidenum">
              <a:rPr lang="en-US" smtClean="0"/>
              <a:t>‹#›</a:t>
            </a:fld>
            <a:endParaRPr lang="en-US"/>
          </a:p>
        </p:txBody>
      </p:sp>
    </p:spTree>
    <p:extLst>
      <p:ext uri="{BB962C8B-B14F-4D97-AF65-F5344CB8AC3E}">
        <p14:creationId xmlns:p14="http://schemas.microsoft.com/office/powerpoint/2010/main" val="337851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B65EC75-4D1E-4D5B-A1FB-63E3BBEECF63}"/>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9C7E8A8-677E-499A-9CDD-97B7DCCABC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新細明體" panose="02020500000000000000" pitchFamily="18" charset="-120"/>
            </a:endParaRPr>
          </a:p>
        </p:txBody>
      </p:sp>
      <p:sp>
        <p:nvSpPr>
          <p:cNvPr id="19460" name="Slide Number Placeholder 3">
            <a:extLst>
              <a:ext uri="{FF2B5EF4-FFF2-40B4-BE49-F238E27FC236}">
                <a16:creationId xmlns:a16="http://schemas.microsoft.com/office/drawing/2014/main" id="{3FD46F7C-602C-4B01-B77A-CBF61950E3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Times New Roman" panose="02020603050405020304" pitchFamily="18" charset="0"/>
                <a:ea typeface="新細明體" panose="02020500000000000000" pitchFamily="18" charset="-120"/>
              </a:defRPr>
            </a:lvl1pPr>
            <a:lvl2pPr marL="742950" indent="-285750" defTabSz="762000">
              <a:defRPr sz="2400">
                <a:solidFill>
                  <a:schemeClr val="tx1"/>
                </a:solidFill>
                <a:latin typeface="Times New Roman" panose="02020603050405020304" pitchFamily="18" charset="0"/>
                <a:ea typeface="新細明體" panose="02020500000000000000" pitchFamily="18" charset="-120"/>
              </a:defRPr>
            </a:lvl2pPr>
            <a:lvl3pPr marL="1143000" indent="-228600" defTabSz="762000">
              <a:defRPr sz="2400">
                <a:solidFill>
                  <a:schemeClr val="tx1"/>
                </a:solidFill>
                <a:latin typeface="Times New Roman" panose="02020603050405020304" pitchFamily="18" charset="0"/>
                <a:ea typeface="新細明體" panose="02020500000000000000" pitchFamily="18" charset="-120"/>
              </a:defRPr>
            </a:lvl3pPr>
            <a:lvl4pPr marL="1600200" indent="-228600" defTabSz="762000">
              <a:defRPr sz="2400">
                <a:solidFill>
                  <a:schemeClr val="tx1"/>
                </a:solidFill>
                <a:latin typeface="Times New Roman" panose="02020603050405020304" pitchFamily="18" charset="0"/>
                <a:ea typeface="新細明體" panose="02020500000000000000" pitchFamily="18" charset="-120"/>
              </a:defRPr>
            </a:lvl4pPr>
            <a:lvl5pPr marL="2057400" indent="-228600" defTabSz="762000">
              <a:defRPr sz="2400">
                <a:solidFill>
                  <a:schemeClr val="tx1"/>
                </a:solidFill>
                <a:latin typeface="Times New Roman" panose="02020603050405020304" pitchFamily="18" charset="0"/>
                <a:ea typeface="新細明體" panose="02020500000000000000" pitchFamily="18" charset="-12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fld id="{315B0DCB-94B2-4636-BD27-72DFBE18DDF5}" type="slidenum">
              <a:rPr lang="zh-TW" altLang="en-US" sz="1000" smtClean="0"/>
              <a:pPr/>
              <a:t>16</a:t>
            </a:fld>
            <a:endParaRPr lang="en-US" altLang="zh-TW" sz="1000"/>
          </a:p>
        </p:txBody>
      </p:sp>
    </p:spTree>
    <p:extLst>
      <p:ext uri="{BB962C8B-B14F-4D97-AF65-F5344CB8AC3E}">
        <p14:creationId xmlns:p14="http://schemas.microsoft.com/office/powerpoint/2010/main" val="298835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170AC1E-BE77-43B6-AD1B-FD4A69D8B1B4}"/>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081A3602-FA26-4ADD-A634-E238C486B6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新細明體" panose="02020500000000000000" pitchFamily="18" charset="-120"/>
              </a:rPr>
              <a:t>Diffuses </a:t>
            </a:r>
          </a:p>
        </p:txBody>
      </p:sp>
      <p:sp>
        <p:nvSpPr>
          <p:cNvPr id="29700" name="Slide Number Placeholder 3">
            <a:extLst>
              <a:ext uri="{FF2B5EF4-FFF2-40B4-BE49-F238E27FC236}">
                <a16:creationId xmlns:a16="http://schemas.microsoft.com/office/drawing/2014/main" id="{2B32BCF4-74C2-44ED-9EEC-98E6A278D9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Times New Roman" panose="02020603050405020304" pitchFamily="18" charset="0"/>
                <a:ea typeface="新細明體" panose="02020500000000000000" pitchFamily="18" charset="-120"/>
              </a:defRPr>
            </a:lvl1pPr>
            <a:lvl2pPr marL="742950" indent="-285750" defTabSz="762000">
              <a:defRPr sz="2400">
                <a:solidFill>
                  <a:schemeClr val="tx1"/>
                </a:solidFill>
                <a:latin typeface="Times New Roman" panose="02020603050405020304" pitchFamily="18" charset="0"/>
                <a:ea typeface="新細明體" panose="02020500000000000000" pitchFamily="18" charset="-120"/>
              </a:defRPr>
            </a:lvl2pPr>
            <a:lvl3pPr marL="1143000" indent="-228600" defTabSz="762000">
              <a:defRPr sz="2400">
                <a:solidFill>
                  <a:schemeClr val="tx1"/>
                </a:solidFill>
                <a:latin typeface="Times New Roman" panose="02020603050405020304" pitchFamily="18" charset="0"/>
                <a:ea typeface="新細明體" panose="02020500000000000000" pitchFamily="18" charset="-120"/>
              </a:defRPr>
            </a:lvl3pPr>
            <a:lvl4pPr marL="1600200" indent="-228600" defTabSz="762000">
              <a:defRPr sz="2400">
                <a:solidFill>
                  <a:schemeClr val="tx1"/>
                </a:solidFill>
                <a:latin typeface="Times New Roman" panose="02020603050405020304" pitchFamily="18" charset="0"/>
                <a:ea typeface="新細明體" panose="02020500000000000000" pitchFamily="18" charset="-120"/>
              </a:defRPr>
            </a:lvl4pPr>
            <a:lvl5pPr marL="2057400" indent="-228600" defTabSz="762000">
              <a:defRPr sz="2400">
                <a:solidFill>
                  <a:schemeClr val="tx1"/>
                </a:solidFill>
                <a:latin typeface="Times New Roman" panose="02020603050405020304" pitchFamily="18" charset="0"/>
                <a:ea typeface="新細明體" panose="02020500000000000000" pitchFamily="18" charset="-12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fld id="{E06FAE48-395D-4F1B-9037-E14FE9A02ABE}" type="slidenum">
              <a:rPr lang="zh-TW" altLang="en-US" sz="1000" smtClean="0"/>
              <a:pPr/>
              <a:t>18</a:t>
            </a:fld>
            <a:endParaRPr lang="en-US" altLang="zh-TW" sz="1000"/>
          </a:p>
        </p:txBody>
      </p:sp>
    </p:spTree>
    <p:extLst>
      <p:ext uri="{BB962C8B-B14F-4D97-AF65-F5344CB8AC3E}">
        <p14:creationId xmlns:p14="http://schemas.microsoft.com/office/powerpoint/2010/main" val="344626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428E57-23FE-7047-A11A-9065C4BE4C43}"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206776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28E57-23FE-7047-A11A-9065C4BE4C43}"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91641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28E57-23FE-7047-A11A-9065C4BE4C43}"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314507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428E57-23FE-7047-A11A-9065C4BE4C43}"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253897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428E57-23FE-7047-A11A-9065C4BE4C43}"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297736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428E57-23FE-7047-A11A-9065C4BE4C43}"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331033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428E57-23FE-7047-A11A-9065C4BE4C43}" type="datetimeFigureOut">
              <a:rPr lang="en-US" smtClean="0"/>
              <a:t>5/1/18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191598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428E57-23FE-7047-A11A-9065C4BE4C43}" type="datetimeFigureOut">
              <a:rPr lang="en-US" smtClean="0"/>
              <a:t>5/1/18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391807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28E57-23FE-7047-A11A-9065C4BE4C43}" type="datetimeFigureOut">
              <a:rPr lang="en-US" smtClean="0"/>
              <a:t>5/1/18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45785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28E57-23FE-7047-A11A-9065C4BE4C43}"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1986585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428E57-23FE-7047-A11A-9065C4BE4C43}"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055D2-BFC4-E041-B06C-2138A9370171}" type="slidenum">
              <a:rPr lang="en-US" smtClean="0"/>
              <a:t>‹#›</a:t>
            </a:fld>
            <a:endParaRPr lang="en-US"/>
          </a:p>
        </p:txBody>
      </p:sp>
    </p:spTree>
    <p:extLst>
      <p:ext uri="{BB962C8B-B14F-4D97-AF65-F5344CB8AC3E}">
        <p14:creationId xmlns:p14="http://schemas.microsoft.com/office/powerpoint/2010/main" val="1143190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28E57-23FE-7047-A11A-9065C4BE4C43}" type="datetimeFigureOut">
              <a:rPr lang="en-US" smtClean="0"/>
              <a:t>5/1/18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055D2-BFC4-E041-B06C-2138A9370171}" type="slidenum">
              <a:rPr lang="en-US" smtClean="0"/>
              <a:t>‹#›</a:t>
            </a:fld>
            <a:endParaRPr lang="en-US"/>
          </a:p>
        </p:txBody>
      </p:sp>
    </p:spTree>
    <p:extLst>
      <p:ext uri="{BB962C8B-B14F-4D97-AF65-F5344CB8AC3E}">
        <p14:creationId xmlns:p14="http://schemas.microsoft.com/office/powerpoint/2010/main" val="1047310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1070667"/>
            <a:ext cx="8811846" cy="2403228"/>
          </a:xfrm>
        </p:spPr>
        <p:txBody>
          <a:bodyPr>
            <a:normAutofit/>
          </a:bodyPr>
          <a:lstStyle/>
          <a:p>
            <a:r>
              <a:rPr lang="en-US" b="1" dirty="0">
                <a:solidFill>
                  <a:srgbClr val="FFFF00"/>
                </a:solidFill>
                <a:latin typeface="Times New Roman"/>
                <a:cs typeface="Times New Roman"/>
              </a:rPr>
              <a:t>Dual mobility cup THA</a:t>
            </a:r>
            <a:br>
              <a:rPr lang="en-US" b="1" dirty="0">
                <a:solidFill>
                  <a:srgbClr val="FFFF00"/>
                </a:solidFill>
                <a:latin typeface="Times New Roman"/>
                <a:cs typeface="Times New Roman"/>
              </a:rPr>
            </a:br>
            <a:r>
              <a:rPr lang="en-US" b="1" dirty="0">
                <a:solidFill>
                  <a:srgbClr val="FFFF00"/>
                </a:solidFill>
                <a:latin typeface="Times New Roman"/>
                <a:cs typeface="Times New Roman"/>
              </a:rPr>
              <a:t>for displaced femoral neck fracture</a:t>
            </a:r>
            <a:br>
              <a:rPr lang="en-US" b="1" dirty="0">
                <a:solidFill>
                  <a:srgbClr val="FFFF00"/>
                </a:solidFill>
                <a:latin typeface="Times New Roman"/>
                <a:cs typeface="Times New Roman"/>
              </a:rPr>
            </a:br>
            <a:r>
              <a:rPr lang="en-US" b="1" dirty="0">
                <a:solidFill>
                  <a:srgbClr val="FFFF00"/>
                </a:solidFill>
                <a:latin typeface="Times New Roman"/>
                <a:cs typeface="Times New Roman"/>
              </a:rPr>
              <a:t>in demanding elderly</a:t>
            </a:r>
            <a:r>
              <a:rPr lang="en-US" b="1" dirty="0">
                <a:latin typeface="Times New Roman"/>
                <a:cs typeface="Times New Roman"/>
              </a:rPr>
              <a:t> </a:t>
            </a:r>
            <a:r>
              <a:rPr lang="en-US" b="1" dirty="0">
                <a:solidFill>
                  <a:srgbClr val="FFFF00"/>
                </a:solidFill>
                <a:latin typeface="Times New Roman"/>
                <a:cs typeface="Times New Roman"/>
              </a:rPr>
              <a:t>patient</a:t>
            </a:r>
          </a:p>
        </p:txBody>
      </p:sp>
      <p:sp>
        <p:nvSpPr>
          <p:cNvPr id="3" name="Subtitle 2"/>
          <p:cNvSpPr>
            <a:spLocks noGrp="1"/>
          </p:cNvSpPr>
          <p:nvPr>
            <p:ph type="subTitle" idx="1"/>
          </p:nvPr>
        </p:nvSpPr>
        <p:spPr>
          <a:xfrm>
            <a:off x="4493814" y="5273398"/>
            <a:ext cx="4646246" cy="1252415"/>
          </a:xfrm>
        </p:spPr>
        <p:txBody>
          <a:bodyPr/>
          <a:lstStyle/>
          <a:p>
            <a:r>
              <a:rPr lang="en-US" dirty="0">
                <a:solidFill>
                  <a:srgbClr val="FFFF00"/>
                </a:solidFill>
                <a:latin typeface="Times New Roman"/>
                <a:cs typeface="Times New Roman"/>
              </a:rPr>
              <a:t>Tran Dang </a:t>
            </a:r>
            <a:r>
              <a:rPr lang="en-US" dirty="0" err="1">
                <a:solidFill>
                  <a:srgbClr val="FFFF00"/>
                </a:solidFill>
                <a:latin typeface="Times New Roman"/>
                <a:cs typeface="Times New Roman"/>
              </a:rPr>
              <a:t>Khoa</a:t>
            </a:r>
            <a:r>
              <a:rPr lang="en-US" dirty="0">
                <a:solidFill>
                  <a:srgbClr val="FFFF00"/>
                </a:solidFill>
                <a:latin typeface="Times New Roman"/>
                <a:cs typeface="Times New Roman"/>
              </a:rPr>
              <a:t>, MD.</a:t>
            </a:r>
          </a:p>
          <a:p>
            <a:r>
              <a:rPr lang="en-US" dirty="0">
                <a:solidFill>
                  <a:srgbClr val="FFFF00"/>
                </a:solidFill>
                <a:latin typeface="Times New Roman"/>
                <a:cs typeface="Times New Roman"/>
              </a:rPr>
              <a:t>HTO</a:t>
            </a:r>
          </a:p>
        </p:txBody>
      </p:sp>
      <p:pic>
        <p:nvPicPr>
          <p:cNvPr id="5" name="Picture 4">
            <a:extLst>
              <a:ext uri="{FF2B5EF4-FFF2-40B4-BE49-F238E27FC236}">
                <a16:creationId xmlns:a16="http://schemas.microsoft.com/office/drawing/2014/main" id="{14B1FF47-F3BA-5145-8887-5EBA05F9B72D}"/>
              </a:ext>
            </a:extLst>
          </p:cNvPr>
          <p:cNvPicPr>
            <a:picLocks noChangeAspect="1"/>
          </p:cNvPicPr>
          <p:nvPr/>
        </p:nvPicPr>
        <p:blipFill>
          <a:blip r:embed="rId2"/>
          <a:stretch>
            <a:fillRect/>
          </a:stretch>
        </p:blipFill>
        <p:spPr>
          <a:xfrm>
            <a:off x="893528" y="3776594"/>
            <a:ext cx="3048000" cy="2286000"/>
          </a:xfrm>
          <a:prstGeom prst="rect">
            <a:avLst/>
          </a:prstGeom>
        </p:spPr>
      </p:pic>
    </p:spTree>
    <p:extLst>
      <p:ext uri="{BB962C8B-B14F-4D97-AF65-F5344CB8AC3E}">
        <p14:creationId xmlns:p14="http://schemas.microsoft.com/office/powerpoint/2010/main" val="54582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THA</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6" name="Picture 5" descr="Screen Shot 2017-11-10 at 11.52.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7938"/>
            <a:ext cx="9144000" cy="2330496"/>
          </a:xfrm>
          <a:prstGeom prst="rect">
            <a:avLst/>
          </a:prstGeom>
        </p:spPr>
      </p:pic>
      <p:pic>
        <p:nvPicPr>
          <p:cNvPr id="7" name="Picture 6" descr="Screen Shot 2017-11-10 at 11.53.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18547"/>
            <a:ext cx="9144000" cy="937700"/>
          </a:xfrm>
          <a:prstGeom prst="rect">
            <a:avLst/>
          </a:prstGeom>
        </p:spPr>
      </p:pic>
    </p:spTree>
    <p:extLst>
      <p:ext uri="{BB962C8B-B14F-4D97-AF65-F5344CB8AC3E}">
        <p14:creationId xmlns:p14="http://schemas.microsoft.com/office/powerpoint/2010/main" val="52205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BHA </a:t>
            </a:r>
            <a:r>
              <a:rPr lang="en-US" sz="4000" b="1" dirty="0" err="1">
                <a:solidFill>
                  <a:srgbClr val="FFFF00"/>
                </a:solidFill>
                <a:latin typeface="Times New Roman"/>
                <a:cs typeface="Times New Roman"/>
              </a:rPr>
              <a:t>vs</a:t>
            </a:r>
            <a:r>
              <a:rPr lang="en-US" sz="4000" b="1" dirty="0">
                <a:solidFill>
                  <a:srgbClr val="FFFF00"/>
                </a:solidFill>
                <a:latin typeface="Times New Roman"/>
                <a:cs typeface="Times New Roman"/>
              </a:rPr>
              <a:t> THA</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charset="0"/>
                <a:ea typeface="Times New Roman" charset="0"/>
                <a:cs typeface="Times New Roman" charset="0"/>
              </a:rPr>
              <a:t>BHA led to better outcomes regarding dislocation rate</a:t>
            </a:r>
          </a:p>
          <a:p>
            <a:pPr marL="457200" indent="-457200" algn="just">
              <a:buFont typeface="Wingdings" charset="2"/>
              <a:buChar char="ü"/>
            </a:pPr>
            <a:endParaRPr lang="en-US" sz="2800" dirty="0">
              <a:solidFill>
                <a:srgbClr val="FFFF00"/>
              </a:solidFill>
              <a:latin typeface="Times New Roman" charset="0"/>
              <a:ea typeface="Times New Roman" charset="0"/>
              <a:cs typeface="Times New Roman" charset="0"/>
            </a:endParaRPr>
          </a:p>
          <a:p>
            <a:pPr marL="457200" indent="-457200" algn="just">
              <a:buFont typeface="Wingdings" charset="2"/>
              <a:buChar char="ü"/>
            </a:pPr>
            <a:r>
              <a:rPr lang="en-US" sz="2800" dirty="0">
                <a:solidFill>
                  <a:srgbClr val="FFFF00"/>
                </a:solidFill>
                <a:latin typeface="Times New Roman" charset="0"/>
                <a:ea typeface="Times New Roman" charset="0"/>
                <a:cs typeface="Times New Roman" charset="0"/>
              </a:rPr>
              <a:t>THA was better regarding acetabular erosion rate and reoperation rate</a:t>
            </a:r>
          </a:p>
          <a:p>
            <a:pPr marL="457200" indent="-457200" algn="just">
              <a:buFont typeface="Wingdings" charset="2"/>
              <a:buChar char="ü"/>
            </a:pPr>
            <a:endParaRPr lang="en-US" sz="2800" dirty="0">
              <a:latin typeface="Times New Roman" charset="0"/>
              <a:ea typeface="Times New Roman" charset="0"/>
              <a:cs typeface="Times New Roman" charset="0"/>
            </a:endParaRPr>
          </a:p>
          <a:p>
            <a:pPr marL="457200" indent="-457200" algn="just">
              <a:buFont typeface="Wingdings" charset="2"/>
              <a:buChar char="q"/>
            </a:pPr>
            <a:r>
              <a:rPr lang="en-US" sz="2800" b="1" i="1" dirty="0">
                <a:solidFill>
                  <a:srgbClr val="FFFF00"/>
                </a:solidFill>
                <a:latin typeface="Times New Roman" charset="0"/>
                <a:ea typeface="Times New Roman" charset="0"/>
                <a:cs typeface="Times New Roman" charset="0"/>
              </a:rPr>
              <a:t>How to combine all the advantages in the treatment of femoral neck fracture in demanding elderly patients?</a:t>
            </a:r>
          </a:p>
        </p:txBody>
      </p:sp>
    </p:spTree>
    <p:extLst>
      <p:ext uri="{BB962C8B-B14F-4D97-AF65-F5344CB8AC3E}">
        <p14:creationId xmlns:p14="http://schemas.microsoft.com/office/powerpoint/2010/main" val="179872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Dual Mobility Cup (DMC)</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endParaRPr lang="en-US" sz="2800" dirty="0">
              <a:solidFill>
                <a:srgbClr val="FFFF00"/>
              </a:solidFill>
              <a:latin typeface="Times New Roman"/>
              <a:cs typeface="Times New Roman"/>
            </a:endParaRPr>
          </a:p>
          <a:p>
            <a:pPr algn="just"/>
            <a:endParaRPr lang="en-US" sz="2800" b="1" i="1" dirty="0">
              <a:solidFill>
                <a:srgbClr val="FFFF00"/>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086" y="2917691"/>
            <a:ext cx="6252914" cy="3517264"/>
          </a:xfrm>
          <a:prstGeom prst="rect">
            <a:avLst/>
          </a:prstGeom>
        </p:spPr>
      </p:pic>
      <p:sp>
        <p:nvSpPr>
          <p:cNvPr id="5" name="TextBox 4"/>
          <p:cNvSpPr txBox="1"/>
          <p:nvPr/>
        </p:nvSpPr>
        <p:spPr>
          <a:xfrm>
            <a:off x="6450902" y="3958222"/>
            <a:ext cx="1471365" cy="369332"/>
          </a:xfrm>
          <a:prstGeom prst="rect">
            <a:avLst/>
          </a:prstGeom>
          <a:noFill/>
        </p:spPr>
        <p:txBody>
          <a:bodyPr wrap="none" rtlCol="0">
            <a:spAutoFit/>
          </a:bodyPr>
          <a:lstStyle/>
          <a:p>
            <a:r>
              <a:rPr lang="en-US" b="1" dirty="0">
                <a:solidFill>
                  <a:srgbClr val="FFFF00"/>
                </a:solidFill>
                <a:latin typeface="Times New Roman" charset="0"/>
                <a:ea typeface="Times New Roman" charset="0"/>
                <a:cs typeface="Times New Roman" charset="0"/>
              </a:rPr>
              <a:t>I love YOGA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0696" y="3273116"/>
            <a:ext cx="3789623" cy="2842217"/>
          </a:xfrm>
          <a:prstGeom prst="rect">
            <a:avLst/>
          </a:prstGeom>
        </p:spPr>
      </p:pic>
      <p:sp>
        <p:nvSpPr>
          <p:cNvPr id="6" name="TextBox 5">
            <a:extLst>
              <a:ext uri="{FF2B5EF4-FFF2-40B4-BE49-F238E27FC236}">
                <a16:creationId xmlns:a16="http://schemas.microsoft.com/office/drawing/2014/main" id="{18A109E2-7560-E440-BD44-165BDB0B9B53}"/>
              </a:ext>
            </a:extLst>
          </p:cNvPr>
          <p:cNvSpPr txBox="1"/>
          <p:nvPr/>
        </p:nvSpPr>
        <p:spPr>
          <a:xfrm>
            <a:off x="1089431" y="1628383"/>
            <a:ext cx="7071103" cy="523220"/>
          </a:xfrm>
          <a:prstGeom prst="rect">
            <a:avLst/>
          </a:prstGeom>
          <a:noFill/>
        </p:spPr>
        <p:txBody>
          <a:bodyPr wrap="none" rtlCol="0">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also known as </a:t>
            </a:r>
            <a:r>
              <a:rPr lang="en-US" sz="2800" b="1" dirty="0">
                <a:solidFill>
                  <a:srgbClr val="FFFF00"/>
                </a:solidFill>
                <a:latin typeface="Times New Roman" panose="02020603050405020304" pitchFamily="18" charset="0"/>
                <a:cs typeface="Times New Roman" panose="02020603050405020304" pitchFamily="18" charset="0"/>
              </a:rPr>
              <a:t>unconstrained tripolar implant</a:t>
            </a:r>
          </a:p>
        </p:txBody>
      </p:sp>
    </p:spTree>
    <p:extLst>
      <p:ext uri="{BB962C8B-B14F-4D97-AF65-F5344CB8AC3E}">
        <p14:creationId xmlns:p14="http://schemas.microsoft.com/office/powerpoint/2010/main" val="150701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endParaRPr lang="en-US" sz="2800" dirty="0">
              <a:solidFill>
                <a:srgbClr val="FFFF00"/>
              </a:solidFill>
              <a:latin typeface="Times New Roman"/>
              <a:cs typeface="Times New Roman"/>
            </a:endParaRPr>
          </a:p>
          <a:p>
            <a:pPr algn="just"/>
            <a:endParaRPr lang="en-US" sz="2800" b="1" i="1" dirty="0">
              <a:solidFill>
                <a:srgbClr val="FFFF00"/>
              </a:solidFill>
              <a:latin typeface="Times New Roman" charset="0"/>
              <a:ea typeface="Times New Roman" charset="0"/>
              <a:cs typeface="Times New Roman" charset="0"/>
            </a:endParaRPr>
          </a:p>
        </p:txBody>
      </p:sp>
      <p:pic>
        <p:nvPicPr>
          <p:cNvPr id="8" name="Picture 7">
            <a:extLst>
              <a:ext uri="{FF2B5EF4-FFF2-40B4-BE49-F238E27FC236}">
                <a16:creationId xmlns:a16="http://schemas.microsoft.com/office/drawing/2014/main" id="{912CBADF-5303-2748-B8D0-5EEE16DDF061}"/>
              </a:ext>
            </a:extLst>
          </p:cNvPr>
          <p:cNvPicPr>
            <a:picLocks noChangeAspect="1"/>
          </p:cNvPicPr>
          <p:nvPr/>
        </p:nvPicPr>
        <p:blipFill>
          <a:blip r:embed="rId2"/>
          <a:stretch>
            <a:fillRect/>
          </a:stretch>
        </p:blipFill>
        <p:spPr>
          <a:xfrm>
            <a:off x="247650" y="1089332"/>
            <a:ext cx="8648700" cy="2349500"/>
          </a:xfrm>
          <a:prstGeom prst="rect">
            <a:avLst/>
          </a:prstGeom>
        </p:spPr>
      </p:pic>
      <p:pic>
        <p:nvPicPr>
          <p:cNvPr id="10" name="Picture 9">
            <a:extLst>
              <a:ext uri="{FF2B5EF4-FFF2-40B4-BE49-F238E27FC236}">
                <a16:creationId xmlns:a16="http://schemas.microsoft.com/office/drawing/2014/main" id="{1C1BEB21-5E95-0B43-99A6-9F6D141F016B}"/>
              </a:ext>
            </a:extLst>
          </p:cNvPr>
          <p:cNvPicPr>
            <a:picLocks noChangeAspect="1"/>
          </p:cNvPicPr>
          <p:nvPr/>
        </p:nvPicPr>
        <p:blipFill>
          <a:blip r:embed="rId3"/>
          <a:stretch>
            <a:fillRect/>
          </a:stretch>
        </p:blipFill>
        <p:spPr>
          <a:xfrm>
            <a:off x="234950" y="3767286"/>
            <a:ext cx="8674100" cy="2730500"/>
          </a:xfrm>
          <a:prstGeom prst="rect">
            <a:avLst/>
          </a:prstGeom>
        </p:spPr>
      </p:pic>
    </p:spTree>
    <p:extLst>
      <p:ext uri="{BB962C8B-B14F-4D97-AF65-F5344CB8AC3E}">
        <p14:creationId xmlns:p14="http://schemas.microsoft.com/office/powerpoint/2010/main" val="4612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panose="02020603050405020304" pitchFamily="18" charset="0"/>
                <a:cs typeface="Times New Roman" panose="02020603050405020304" pitchFamily="18" charset="0"/>
              </a:rPr>
              <a:t>DMC have been in clinical use for many years in Europe, but did not receive U.S. Food and Drug Administration approval until 2009</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DMC have recently gained wider attention in the United States as an alternative option in the prevention and treatment of instability in both primary and revision THA and offer the benefit of increased stability without compromising clinical outcomes and implant longevity</a:t>
            </a:r>
          </a:p>
          <a:p>
            <a:pPr algn="just"/>
            <a:endParaRPr lang="en-US" b="1" i="1" dirty="0">
              <a:solidFill>
                <a:srgbClr val="FFFF00"/>
              </a:solidFill>
              <a:latin typeface="Times New Roman"/>
              <a:cs typeface="Times New Roman"/>
            </a:endParaRPr>
          </a:p>
        </p:txBody>
      </p:sp>
    </p:spTree>
    <p:extLst>
      <p:ext uri="{BB962C8B-B14F-4D97-AF65-F5344CB8AC3E}">
        <p14:creationId xmlns:p14="http://schemas.microsoft.com/office/powerpoint/2010/main" val="220960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a:extLst>
              <a:ext uri="{FF2B5EF4-FFF2-40B4-BE49-F238E27FC236}">
                <a16:creationId xmlns:a16="http://schemas.microsoft.com/office/drawing/2014/main" id="{EB78300C-C1F2-416A-9733-32567AF8B4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316" y="1493044"/>
            <a:ext cx="5723334" cy="3773091"/>
          </a:xfrm>
        </p:spPr>
      </p:pic>
      <p:sp>
        <p:nvSpPr>
          <p:cNvPr id="5" name="Rectangle 4">
            <a:extLst>
              <a:ext uri="{FF2B5EF4-FFF2-40B4-BE49-F238E27FC236}">
                <a16:creationId xmlns:a16="http://schemas.microsoft.com/office/drawing/2014/main" id="{682C2D25-70CD-484F-A897-08CADAC46789}"/>
              </a:ext>
            </a:extLst>
          </p:cNvPr>
          <p:cNvSpPr/>
          <p:nvPr/>
        </p:nvSpPr>
        <p:spPr>
          <a:xfrm>
            <a:off x="6304360" y="5049441"/>
            <a:ext cx="1188244" cy="21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a typeface="新細明體" charset="0"/>
              <a:cs typeface="新細明體" charset="0"/>
            </a:endParaRPr>
          </a:p>
        </p:txBody>
      </p:sp>
    </p:spTree>
    <p:extLst>
      <p:ext uri="{BB962C8B-B14F-4D97-AF65-F5344CB8AC3E}">
        <p14:creationId xmlns:p14="http://schemas.microsoft.com/office/powerpoint/2010/main" val="143192639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C9A86E60-57B5-4338-91E8-CC0CF3438C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14513" y="1397794"/>
            <a:ext cx="5514975" cy="4008835"/>
          </a:xfrm>
        </p:spPr>
      </p:pic>
      <p:sp>
        <p:nvSpPr>
          <p:cNvPr id="5" name="Rectangle 4">
            <a:extLst>
              <a:ext uri="{FF2B5EF4-FFF2-40B4-BE49-F238E27FC236}">
                <a16:creationId xmlns:a16="http://schemas.microsoft.com/office/drawing/2014/main" id="{E31D0705-855C-4E75-87F4-67F25215D06E}"/>
              </a:ext>
            </a:extLst>
          </p:cNvPr>
          <p:cNvSpPr/>
          <p:nvPr/>
        </p:nvSpPr>
        <p:spPr>
          <a:xfrm>
            <a:off x="6137673" y="5191125"/>
            <a:ext cx="1188244" cy="215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a typeface="新細明體" charset="0"/>
              <a:cs typeface="新細明體" charset="0"/>
            </a:endParaRPr>
          </a:p>
        </p:txBody>
      </p:sp>
    </p:spTree>
    <p:extLst>
      <p:ext uri="{BB962C8B-B14F-4D97-AF65-F5344CB8AC3E}">
        <p14:creationId xmlns:p14="http://schemas.microsoft.com/office/powerpoint/2010/main" val="54045806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ü"/>
            </a:pPr>
            <a:r>
              <a:rPr lang="en-US" sz="2800" dirty="0">
                <a:solidFill>
                  <a:srgbClr val="FFFF00"/>
                </a:solidFill>
                <a:latin typeface="Times New Roman"/>
                <a:cs typeface="Times New Roman"/>
              </a:rPr>
              <a:t>developed by Professor Gilles </a:t>
            </a:r>
            <a:r>
              <a:rPr lang="en-US" sz="2800" dirty="0" err="1">
                <a:solidFill>
                  <a:srgbClr val="FFFF00"/>
                </a:solidFill>
                <a:latin typeface="Times New Roman"/>
                <a:cs typeface="Times New Roman"/>
              </a:rPr>
              <a:t>Bousquet</a:t>
            </a:r>
            <a:r>
              <a:rPr lang="en-US" sz="2800" dirty="0">
                <a:solidFill>
                  <a:srgbClr val="FFFF00"/>
                </a:solidFill>
                <a:latin typeface="Times New Roman"/>
                <a:cs typeface="Times New Roman"/>
              </a:rPr>
              <a:t> and André </a:t>
            </a:r>
            <a:r>
              <a:rPr lang="en-US" sz="2800" dirty="0" err="1">
                <a:solidFill>
                  <a:srgbClr val="FFFF00"/>
                </a:solidFill>
                <a:latin typeface="Times New Roman"/>
                <a:cs typeface="Times New Roman"/>
              </a:rPr>
              <a:t>Rambert</a:t>
            </a:r>
            <a:r>
              <a:rPr lang="en-US" sz="2800" dirty="0">
                <a:solidFill>
                  <a:srgbClr val="FFFF00"/>
                </a:solidFill>
                <a:latin typeface="Times New Roman"/>
                <a:cs typeface="Times New Roman"/>
              </a:rPr>
              <a:t> (engineer) in 1974</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combined the “low friction” principle of THA popularized by </a:t>
            </a:r>
            <a:r>
              <a:rPr lang="en-US" sz="2800" dirty="0" err="1">
                <a:solidFill>
                  <a:srgbClr val="FFFF00"/>
                </a:solidFill>
                <a:latin typeface="Times New Roman"/>
                <a:cs typeface="Times New Roman"/>
              </a:rPr>
              <a:t>Charnley</a:t>
            </a:r>
            <a:r>
              <a:rPr lang="en-US" sz="2800" dirty="0">
                <a:solidFill>
                  <a:srgbClr val="FFFF00"/>
                </a:solidFill>
                <a:latin typeface="Times New Roman"/>
                <a:cs typeface="Times New Roman"/>
              </a:rPr>
              <a:t> with the McKee-Farrar concept of using a larger diameter femoral head to enhance implant stability</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the goal of the dual articulation was to achieve the greatest possible range of motion in a stable environment in addition to reducing wear</a:t>
            </a: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317028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789BCFA-4DD4-4954-AF04-459B41A5C4AB}"/>
              </a:ext>
            </a:extLst>
          </p:cNvPr>
          <p:cNvSpPr>
            <a:spLocks noGrp="1"/>
          </p:cNvSpPr>
          <p:nvPr>
            <p:ph type="title"/>
          </p:nvPr>
        </p:nvSpPr>
        <p:spPr>
          <a:xfrm>
            <a:off x="1423988" y="834188"/>
            <a:ext cx="6172200" cy="857250"/>
          </a:xfrm>
        </p:spPr>
        <p:txBody>
          <a:bodyPr/>
          <a:lstStyle/>
          <a:p>
            <a:r>
              <a:rPr lang="en-US" altLang="en-US" dirty="0">
                <a:solidFill>
                  <a:srgbClr val="FFFF00"/>
                </a:solidFill>
                <a:latin typeface="Times New Roman" panose="02020603050405020304" pitchFamily="18" charset="0"/>
                <a:cs typeface="Times New Roman" panose="02020603050405020304" pitchFamily="18" charset="0"/>
              </a:rPr>
              <a:t>Dual Mobility Concept</a:t>
            </a:r>
          </a:p>
        </p:txBody>
      </p:sp>
      <p:sp>
        <p:nvSpPr>
          <p:cNvPr id="28675" name="Content Placeholder 2">
            <a:extLst>
              <a:ext uri="{FF2B5EF4-FFF2-40B4-BE49-F238E27FC236}">
                <a16:creationId xmlns:a16="http://schemas.microsoft.com/office/drawing/2014/main" id="{CCAAD976-F2D6-47AA-8B20-4E4600F1DFAA}"/>
              </a:ext>
            </a:extLst>
          </p:cNvPr>
          <p:cNvSpPr txBox="1">
            <a:spLocks/>
          </p:cNvSpPr>
          <p:nvPr/>
        </p:nvSpPr>
        <p:spPr bwMode="auto">
          <a:xfrm>
            <a:off x="1765650" y="3973116"/>
            <a:ext cx="2427684"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dirty="0">
                <a:solidFill>
                  <a:srgbClr val="FFFF00"/>
                </a:solidFill>
                <a:latin typeface="Times New Roman" panose="02020603050405020304" pitchFamily="18" charset="0"/>
                <a:cs typeface="Times New Roman" panose="02020603050405020304" pitchFamily="18" charset="0"/>
              </a:rPr>
              <a:t>Charnley</a:t>
            </a:r>
          </a:p>
          <a:p>
            <a:pPr>
              <a:buFont typeface="Arial" panose="020B0604020202020204" pitchFamily="34" charset="0"/>
              <a:buNone/>
            </a:pPr>
            <a:r>
              <a:rPr lang="en-US" altLang="en-US" sz="1800" dirty="0">
                <a:solidFill>
                  <a:srgbClr val="FFFF00"/>
                </a:solidFill>
                <a:latin typeface="Times New Roman" panose="02020603050405020304" pitchFamily="18" charset="0"/>
                <a:cs typeface="Times New Roman" panose="02020603050405020304" pitchFamily="18" charset="0"/>
              </a:rPr>
              <a:t>Small femoral head</a:t>
            </a:r>
          </a:p>
          <a:p>
            <a:pPr>
              <a:buFont typeface="Arial" panose="020B0604020202020204" pitchFamily="34" charset="0"/>
              <a:buNone/>
            </a:pPr>
            <a:r>
              <a:rPr lang="en-US" altLang="en-US" sz="1800" dirty="0">
                <a:solidFill>
                  <a:srgbClr val="FFFF00"/>
                </a:solidFill>
                <a:latin typeface="Times New Roman" panose="02020603050405020304" pitchFamily="18" charset="0"/>
                <a:cs typeface="Times New Roman" panose="02020603050405020304" pitchFamily="18" charset="0"/>
              </a:rPr>
              <a:t>Thick PE insert</a:t>
            </a:r>
          </a:p>
          <a:p>
            <a:pPr>
              <a:buFont typeface="Arial" panose="020B0604020202020204" pitchFamily="34" charset="0"/>
              <a:buNone/>
            </a:pPr>
            <a:r>
              <a:rPr lang="en-US" altLang="en-US" sz="1800" dirty="0">
                <a:solidFill>
                  <a:srgbClr val="FFFF00"/>
                </a:solidFill>
                <a:latin typeface="Times New Roman" panose="02020603050405020304" pitchFamily="18" charset="0"/>
                <a:cs typeface="Times New Roman" panose="02020603050405020304" pitchFamily="18" charset="0"/>
              </a:rPr>
              <a:t>Low frictional torque</a:t>
            </a:r>
          </a:p>
        </p:txBody>
      </p:sp>
      <p:pic>
        <p:nvPicPr>
          <p:cNvPr id="28676" name="Picture 2" descr="http://www.coloradohipresurfacing.com/English/Images/BHR_History/history01/h1-2.png">
            <a:extLst>
              <a:ext uri="{FF2B5EF4-FFF2-40B4-BE49-F238E27FC236}">
                <a16:creationId xmlns:a16="http://schemas.microsoft.com/office/drawing/2014/main" id="{4B148279-1A1B-42AA-9182-A483B00AE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273" y="1778794"/>
            <a:ext cx="1429940" cy="215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http://www.coloradohipresurfacing.com/English/Images/BHR_History/history01/h1-4.png">
            <a:extLst>
              <a:ext uri="{FF2B5EF4-FFF2-40B4-BE49-F238E27FC236}">
                <a16:creationId xmlns:a16="http://schemas.microsoft.com/office/drawing/2014/main" id="{0F13A3C1-4345-4FD0-A77A-3A3A2D0FE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8" y="1844279"/>
            <a:ext cx="1537097" cy="20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http://luigigentilemd.com/HipKnee/THE%20CHARNLEY%20TOTAL%20HIP%20REPLACEMENT_files/fig1.jpg">
            <a:extLst>
              <a:ext uri="{FF2B5EF4-FFF2-40B4-BE49-F238E27FC236}">
                <a16:creationId xmlns:a16="http://schemas.microsoft.com/office/drawing/2014/main" id="{250133B7-8D9D-46A2-939C-2C6C0F3F9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832" y="1844279"/>
            <a:ext cx="1364456" cy="206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descr="http://www.coloradohipresurfacing.com/English/Images/BHR_History/history01/h1-3.png">
            <a:extLst>
              <a:ext uri="{FF2B5EF4-FFF2-40B4-BE49-F238E27FC236}">
                <a16:creationId xmlns:a16="http://schemas.microsoft.com/office/drawing/2014/main" id="{EF662B1E-7CD1-4E67-B27D-B50CE982E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9"/>
          <a:stretch>
            <a:fillRect/>
          </a:stretch>
        </p:blipFill>
        <p:spPr bwMode="auto">
          <a:xfrm>
            <a:off x="6246019" y="1778794"/>
            <a:ext cx="165020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Content Placeholder 2">
            <a:extLst>
              <a:ext uri="{FF2B5EF4-FFF2-40B4-BE49-F238E27FC236}">
                <a16:creationId xmlns:a16="http://schemas.microsoft.com/office/drawing/2014/main" id="{05ED798D-491A-4455-84B9-B4AD9F07FDF4}"/>
              </a:ext>
            </a:extLst>
          </p:cNvPr>
          <p:cNvSpPr txBox="1">
            <a:spLocks/>
          </p:cNvSpPr>
          <p:nvPr/>
        </p:nvSpPr>
        <p:spPr bwMode="auto">
          <a:xfrm>
            <a:off x="5331504" y="3973116"/>
            <a:ext cx="2159059"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n-US" altLang="en-US" sz="2400" dirty="0">
                <a:solidFill>
                  <a:srgbClr val="FFFF00"/>
                </a:solidFill>
                <a:latin typeface="Times New Roman" panose="02020603050405020304" pitchFamily="18" charset="0"/>
                <a:cs typeface="Times New Roman" panose="02020603050405020304" pitchFamily="18" charset="0"/>
              </a:rPr>
              <a:t>McKee</a:t>
            </a:r>
          </a:p>
          <a:p>
            <a:pPr>
              <a:buFont typeface="Arial" panose="020B0604020202020204" pitchFamily="34" charset="0"/>
              <a:buNone/>
            </a:pPr>
            <a:r>
              <a:rPr lang="en-US" altLang="en-US" sz="1800" dirty="0">
                <a:solidFill>
                  <a:srgbClr val="FFFF00"/>
                </a:solidFill>
                <a:latin typeface="Times New Roman" panose="02020603050405020304" pitchFamily="18" charset="0"/>
                <a:cs typeface="Times New Roman" panose="02020603050405020304" pitchFamily="18" charset="0"/>
              </a:rPr>
              <a:t>Large femoral head</a:t>
            </a:r>
          </a:p>
          <a:p>
            <a:pPr>
              <a:buFont typeface="Arial" panose="020B0604020202020204" pitchFamily="34" charset="0"/>
              <a:buNone/>
            </a:pPr>
            <a:r>
              <a:rPr lang="en-US" altLang="en-US" sz="1800" dirty="0">
                <a:solidFill>
                  <a:srgbClr val="FFFF00"/>
                </a:solidFill>
                <a:latin typeface="Times New Roman" panose="02020603050405020304" pitchFamily="18" charset="0"/>
                <a:cs typeface="Times New Roman" panose="02020603050405020304" pitchFamily="18" charset="0"/>
              </a:rPr>
              <a:t>Low dislocation rate</a:t>
            </a:r>
          </a:p>
        </p:txBody>
      </p:sp>
    </p:spTree>
    <p:extLst>
      <p:ext uri="{BB962C8B-B14F-4D97-AF65-F5344CB8AC3E}">
        <p14:creationId xmlns:p14="http://schemas.microsoft.com/office/powerpoint/2010/main" val="304532173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endParaRPr lang="en-US" sz="2800" dirty="0">
              <a:solidFill>
                <a:srgbClr val="FFFF00"/>
              </a:solidFill>
              <a:latin typeface="Times New Roman"/>
              <a:cs typeface="Times New Roman"/>
            </a:endParaRPr>
          </a:p>
          <a:p>
            <a:pPr marL="457200" indent="-457200" algn="just">
              <a:buFont typeface="Wingdings" charset="2"/>
              <a:buChar char="q"/>
            </a:pPr>
            <a:r>
              <a:rPr lang="en-US" sz="2800" dirty="0">
                <a:solidFill>
                  <a:srgbClr val="FFFF00"/>
                </a:solidFill>
                <a:latin typeface="Times New Roman"/>
                <a:cs typeface="Times New Roman"/>
              </a:rPr>
              <a:t>Biomechanics:</a:t>
            </a:r>
          </a:p>
          <a:p>
            <a:pPr marL="457200" indent="-457200" algn="just">
              <a:buFont typeface="Wingdings" charset="2"/>
              <a:buChar char="q"/>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The DMC increases hip range of motion (ROM) until impingement occurs through its two articulations design</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The head-liner complex theoretically functions as a large femoral head, increasing the head-neck ratio and subsequently the jump distance before dislocation </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83431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Percutaneous multiple-screw fixation</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sz="2800" dirty="0">
              <a:solidFill>
                <a:srgbClr val="FFFF00"/>
              </a:solidFill>
              <a:latin typeface="Times New Roman" charset="0"/>
              <a:ea typeface="Times New Roman" charset="0"/>
              <a:cs typeface="Times New Roman" charset="0"/>
            </a:endParaRPr>
          </a:p>
          <a:p>
            <a:pPr marL="457200" indent="-457200" algn="just">
              <a:buFont typeface="Wingdings" charset="2"/>
              <a:buChar char="ü"/>
            </a:pPr>
            <a:r>
              <a:rPr lang="en-US" sz="2800" dirty="0">
                <a:solidFill>
                  <a:srgbClr val="FFFF00"/>
                </a:solidFill>
                <a:latin typeface="Times New Roman" charset="0"/>
                <a:ea typeface="Times New Roman" charset="0"/>
                <a:cs typeface="Times New Roman" charset="0"/>
              </a:rPr>
              <a:t>Percutaneous osteosynthesis by cannulated screws is used to serve as a treatment of </a:t>
            </a:r>
            <a:r>
              <a:rPr lang="en-US" sz="2800" b="1" dirty="0">
                <a:solidFill>
                  <a:srgbClr val="FFFF00"/>
                </a:solidFill>
                <a:latin typeface="Times New Roman" charset="0"/>
                <a:ea typeface="Times New Roman" charset="0"/>
                <a:cs typeface="Times New Roman" charset="0"/>
              </a:rPr>
              <a:t>non-displaced</a:t>
            </a:r>
            <a:r>
              <a:rPr lang="en-US" sz="2800" dirty="0">
                <a:solidFill>
                  <a:srgbClr val="FFFF00"/>
                </a:solidFill>
                <a:latin typeface="Times New Roman" charset="0"/>
                <a:ea typeface="Times New Roman" charset="0"/>
                <a:cs typeface="Times New Roman" charset="0"/>
              </a:rPr>
              <a:t> femoral neck fracture, especially in elderly patient</a:t>
            </a: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376" y="3043818"/>
            <a:ext cx="4885151" cy="3663863"/>
          </a:xfrm>
          <a:prstGeom prst="rect">
            <a:avLst/>
          </a:prstGeom>
        </p:spPr>
      </p:pic>
    </p:spTree>
    <p:extLst>
      <p:ext uri="{BB962C8B-B14F-4D97-AF65-F5344CB8AC3E}">
        <p14:creationId xmlns:p14="http://schemas.microsoft.com/office/powerpoint/2010/main" val="356370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sz="2800" dirty="0">
              <a:solidFill>
                <a:srgbClr val="FFFF00"/>
              </a:solidFill>
              <a:latin typeface="Times New Roman"/>
              <a:cs typeface="Times New Roman"/>
            </a:endParaRPr>
          </a:p>
          <a:p>
            <a:pPr marL="457200" indent="-457200" algn="just">
              <a:buFont typeface="Wingdings" charset="2"/>
              <a:buChar char="q"/>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pic>
        <p:nvPicPr>
          <p:cNvPr id="4" name="Picture 3" descr="WJO-5-180-g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938" y="1024595"/>
            <a:ext cx="5792649" cy="5596564"/>
          </a:xfrm>
          <a:prstGeom prst="rect">
            <a:avLst/>
          </a:prstGeom>
        </p:spPr>
      </p:pic>
    </p:spTree>
    <p:extLst>
      <p:ext uri="{BB962C8B-B14F-4D97-AF65-F5344CB8AC3E}">
        <p14:creationId xmlns:p14="http://schemas.microsoft.com/office/powerpoint/2010/main" val="78179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3BF6AEFC-910F-4027-84EF-160D5CD5497A}"/>
              </a:ext>
            </a:extLst>
          </p:cNvPr>
          <p:cNvSpPr>
            <a:spLocks noGrp="1"/>
          </p:cNvSpPr>
          <p:nvPr>
            <p:ph idx="1"/>
          </p:nvPr>
        </p:nvSpPr>
        <p:spPr>
          <a:xfrm>
            <a:off x="1485900" y="3195638"/>
            <a:ext cx="6172200" cy="2555081"/>
          </a:xfrm>
        </p:spPr>
        <p:txBody>
          <a:bodyPr/>
          <a:lstStyle/>
          <a:p>
            <a:r>
              <a:rPr lang="en-US" altLang="en-US" sz="1800" dirty="0">
                <a:solidFill>
                  <a:srgbClr val="FFFF00"/>
                </a:solidFill>
              </a:rPr>
              <a:t>240 hips from inventor Gilles Bousquet</a:t>
            </a:r>
          </a:p>
          <a:p>
            <a:r>
              <a:rPr lang="en-US" altLang="en-US" sz="1800" dirty="0">
                <a:solidFill>
                  <a:srgbClr val="FFFF00"/>
                </a:solidFill>
              </a:rPr>
              <a:t>First generation</a:t>
            </a:r>
            <a:r>
              <a:rPr lang="en-US" altLang="en-US" sz="1800">
                <a:solidFill>
                  <a:srgbClr val="FFFF00"/>
                </a:solidFill>
              </a:rPr>
              <a:t>, 22.2mm </a:t>
            </a:r>
            <a:r>
              <a:rPr lang="en-US" altLang="en-US" sz="1800" dirty="0">
                <a:solidFill>
                  <a:srgbClr val="FFFF00"/>
                </a:solidFill>
              </a:rPr>
              <a:t>head, conventional PE</a:t>
            </a:r>
          </a:p>
          <a:p>
            <a:r>
              <a:rPr lang="en-US" altLang="en-US" sz="1800" dirty="0">
                <a:solidFill>
                  <a:srgbClr val="FFFF00"/>
                </a:solidFill>
              </a:rPr>
              <a:t>1985-1990</a:t>
            </a:r>
          </a:p>
          <a:p>
            <a:r>
              <a:rPr lang="en-US" altLang="en-US" sz="1800" dirty="0">
                <a:solidFill>
                  <a:srgbClr val="FFFF00"/>
                </a:solidFill>
              </a:rPr>
              <a:t>111 died or lost to follow-up</a:t>
            </a:r>
          </a:p>
          <a:p>
            <a:r>
              <a:rPr lang="en-US" altLang="en-US" sz="1800" dirty="0">
                <a:solidFill>
                  <a:srgbClr val="FFFF00"/>
                </a:solidFill>
              </a:rPr>
              <a:t>Implant survival 81.4% at 20 years</a:t>
            </a:r>
          </a:p>
          <a:p>
            <a:pPr lvl="1"/>
            <a:r>
              <a:rPr lang="en-US" altLang="en-US" sz="1500" dirty="0">
                <a:solidFill>
                  <a:srgbClr val="FFFF00"/>
                </a:solidFill>
              </a:rPr>
              <a:t>Loosening, liner wear, infection</a:t>
            </a:r>
          </a:p>
          <a:p>
            <a:r>
              <a:rPr lang="en-US" altLang="en-US" sz="1800" dirty="0">
                <a:solidFill>
                  <a:srgbClr val="FF0000"/>
                </a:solidFill>
              </a:rPr>
              <a:t>0% dislocation</a:t>
            </a:r>
          </a:p>
          <a:p>
            <a:endParaRPr lang="en-US" altLang="en-US" sz="1800" dirty="0"/>
          </a:p>
        </p:txBody>
      </p:sp>
      <p:pic>
        <p:nvPicPr>
          <p:cNvPr id="43011" name="Picture 6">
            <a:extLst>
              <a:ext uri="{FF2B5EF4-FFF2-40B4-BE49-F238E27FC236}">
                <a16:creationId xmlns:a16="http://schemas.microsoft.com/office/drawing/2014/main" id="{92EF5DBA-B51C-4110-BB02-9876F253B0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919163"/>
            <a:ext cx="65627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a:extLst>
              <a:ext uri="{FF2B5EF4-FFF2-40B4-BE49-F238E27FC236}">
                <a16:creationId xmlns:a16="http://schemas.microsoft.com/office/drawing/2014/main" id="{24B59431-3735-4FD0-A11E-CDB87CB5A6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6666" y="3861198"/>
            <a:ext cx="2065734" cy="17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05463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fontScale="85000" lnSpcReduction="10000"/>
          </a:bodyPr>
          <a:lstStyle/>
          <a:p>
            <a:pPr algn="just"/>
            <a:r>
              <a:rPr lang="en-US" sz="3300" dirty="0">
                <a:solidFill>
                  <a:srgbClr val="FFFF00"/>
                </a:solidFill>
                <a:latin typeface="Times New Roman" panose="02020603050405020304" pitchFamily="18" charset="0"/>
                <a:cs typeface="Times New Roman" panose="02020603050405020304" pitchFamily="18" charset="0"/>
              </a:rPr>
              <a:t>the clinical outcomes with the DMCs were better than those of standard cups, a comparative retrospective study was carried out on two patient cohorts who underwent primary THA between 2000 and 2002. All procedures were performed by the same senior surgeon (</a:t>
            </a:r>
            <a:r>
              <a:rPr lang="en-US" sz="3300" b="1" dirty="0">
                <a:solidFill>
                  <a:srgbClr val="FFFF00"/>
                </a:solidFill>
                <a:latin typeface="Times New Roman" panose="02020603050405020304" pitchFamily="18" charset="0"/>
                <a:cs typeface="Times New Roman" panose="02020603050405020304" pitchFamily="18" charset="0"/>
              </a:rPr>
              <a:t>Dr. </a:t>
            </a:r>
            <a:r>
              <a:rPr lang="en-US" sz="3300" b="1" dirty="0" err="1">
                <a:solidFill>
                  <a:srgbClr val="FFFF00"/>
                </a:solidFill>
                <a:latin typeface="Times New Roman" panose="02020603050405020304" pitchFamily="18" charset="0"/>
                <a:cs typeface="Times New Roman" panose="02020603050405020304" pitchFamily="18" charset="0"/>
              </a:rPr>
              <a:t>Prudhon</a:t>
            </a:r>
            <a:r>
              <a:rPr lang="en-US" sz="3300" dirty="0">
                <a:solidFill>
                  <a:srgbClr val="FFFF00"/>
                </a:solidFill>
                <a:latin typeface="Times New Roman" panose="02020603050405020304" pitchFamily="18" charset="0"/>
                <a:cs typeface="Times New Roman" panose="02020603050405020304" pitchFamily="18" charset="0"/>
              </a:rPr>
              <a:t>) in the same facility with the same cemented femoral stem, the same approach and the same surgical technique [18-21]. The only difference was that a standard </a:t>
            </a:r>
            <a:r>
              <a:rPr lang="en-US" sz="3300" dirty="0" err="1">
                <a:solidFill>
                  <a:srgbClr val="FFFF00"/>
                </a:solidFill>
                <a:latin typeface="Times New Roman" panose="02020603050405020304" pitchFamily="18" charset="0"/>
                <a:cs typeface="Times New Roman" panose="02020603050405020304" pitchFamily="18" charset="0"/>
              </a:rPr>
              <a:t>cementless</a:t>
            </a:r>
            <a:r>
              <a:rPr lang="en-US" sz="3300" dirty="0">
                <a:solidFill>
                  <a:srgbClr val="FFFF00"/>
                </a:solidFill>
                <a:latin typeface="Times New Roman" panose="02020603050405020304" pitchFamily="18" charset="0"/>
                <a:cs typeface="Times New Roman" panose="02020603050405020304" pitchFamily="18" charset="0"/>
              </a:rPr>
              <a:t> cup was used in group 1 (215 patients) and a </a:t>
            </a:r>
            <a:r>
              <a:rPr lang="en-US" sz="3300" dirty="0" err="1">
                <a:solidFill>
                  <a:srgbClr val="FFFF00"/>
                </a:solidFill>
                <a:latin typeface="Times New Roman" panose="02020603050405020304" pitchFamily="18" charset="0"/>
                <a:cs typeface="Times New Roman" panose="02020603050405020304" pitchFamily="18" charset="0"/>
              </a:rPr>
              <a:t>cementless</a:t>
            </a:r>
            <a:r>
              <a:rPr lang="en-US" sz="3300" dirty="0">
                <a:solidFill>
                  <a:srgbClr val="FFFF00"/>
                </a:solidFill>
                <a:latin typeface="Times New Roman" panose="02020603050405020304" pitchFamily="18" charset="0"/>
                <a:cs typeface="Times New Roman" panose="02020603050405020304" pitchFamily="18" charset="0"/>
              </a:rPr>
              <a:t> DMC was used in group 2 (105 patients). The DMC had 95% survival rate after more than 10 years of clinical follow-up (confidence interval 81.5–98.8), proof that this option is safe. The dislocation rate was 12.7% in group 1 (standard cups) and only 0.9% in group 2 (DMCs)</a:t>
            </a:r>
          </a:p>
          <a:p>
            <a:pPr marL="457200" indent="-457200" algn="just">
              <a:buFont typeface="Wingdings" charset="2"/>
              <a:buChar char="q"/>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1693249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r>
              <a:rPr lang="en-US" sz="2800" dirty="0">
                <a:solidFill>
                  <a:srgbClr val="FFFF00"/>
                </a:solidFill>
                <a:latin typeface="Times New Roman"/>
                <a:cs typeface="Times New Roman"/>
              </a:rPr>
              <a:t>Although THA showed better functional result than osteosynthesis in FNF treatment, prosthetic dislocation remains a serious problem</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In a recent meta-analysis by </a:t>
            </a:r>
            <a:r>
              <a:rPr lang="en-US" sz="2800" dirty="0" err="1">
                <a:solidFill>
                  <a:srgbClr val="FFFF00"/>
                </a:solidFill>
                <a:latin typeface="Times New Roman"/>
                <a:cs typeface="Times New Roman"/>
              </a:rPr>
              <a:t>Iorio</a:t>
            </a:r>
            <a:r>
              <a:rPr lang="en-US" sz="2800" dirty="0">
                <a:solidFill>
                  <a:srgbClr val="FFFF00"/>
                </a:solidFill>
                <a:latin typeface="Times New Roman"/>
                <a:cs typeface="Times New Roman"/>
              </a:rPr>
              <a:t> et al, the mean dislocation rate was 10.7% in patients with FNF treated with THA, five times higher than THA for osteoarthritis</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Adam et al reported 3 dislocations (1.4%) at 9 </a:t>
            </a:r>
            <a:r>
              <a:rPr lang="en-US" sz="2800" dirty="0" err="1">
                <a:solidFill>
                  <a:srgbClr val="FFFF00"/>
                </a:solidFill>
                <a:latin typeface="Times New Roman"/>
                <a:cs typeface="Times New Roman"/>
              </a:rPr>
              <a:t>mo</a:t>
            </a:r>
            <a:r>
              <a:rPr lang="en-US" sz="2800" dirty="0">
                <a:solidFill>
                  <a:srgbClr val="FFFF00"/>
                </a:solidFill>
                <a:latin typeface="Times New Roman"/>
                <a:cs typeface="Times New Roman"/>
              </a:rPr>
              <a:t> follow-up in a series of 214 patients with FNF treated with DM implants</a:t>
            </a:r>
          </a:p>
          <a:p>
            <a:pPr algn="just"/>
            <a:endParaRPr lang="en-US" sz="2800" dirty="0">
              <a:solidFill>
                <a:srgbClr val="FFFF00"/>
              </a:solidFill>
              <a:latin typeface="Times New Roman"/>
              <a:cs typeface="Times New Roman"/>
            </a:endParaRPr>
          </a:p>
          <a:p>
            <a:pPr marL="457200" indent="-457200" algn="just">
              <a:buFont typeface="Wingdings" charset="2"/>
              <a:buChar char="q"/>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661106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sz="2800" dirty="0">
              <a:solidFill>
                <a:srgbClr val="FFFF00"/>
              </a:solidFill>
              <a:latin typeface="Times New Roman"/>
              <a:cs typeface="Times New Roman"/>
            </a:endParaRPr>
          </a:p>
          <a:p>
            <a:pPr marL="457200" indent="-457200" algn="just">
              <a:buFont typeface="Wingdings" charset="2"/>
              <a:buChar char="ü"/>
            </a:pPr>
            <a:r>
              <a:rPr lang="en-US" sz="2800" dirty="0" err="1">
                <a:solidFill>
                  <a:srgbClr val="FFFF00"/>
                </a:solidFill>
                <a:latin typeface="Times New Roman"/>
                <a:cs typeface="Times New Roman"/>
              </a:rPr>
              <a:t>Tarasevicius</a:t>
            </a:r>
            <a:r>
              <a:rPr lang="en-US" sz="2800" dirty="0">
                <a:solidFill>
                  <a:srgbClr val="FFFF00"/>
                </a:solidFill>
                <a:latin typeface="Times New Roman"/>
                <a:cs typeface="Times New Roman"/>
              </a:rPr>
              <a:t> et al compared dislocation rates of DMCs with that of conventional cups in patients with FNF treated with THA through a posterior approach. At 1 year follow-up, there were 8 dislocations (14.3%) in the conventional THA group and no dislocations in DM group</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q"/>
            </a:pPr>
            <a:r>
              <a:rPr lang="en-US" sz="2800" dirty="0">
                <a:solidFill>
                  <a:srgbClr val="FFFF00"/>
                </a:solidFill>
                <a:latin typeface="Times New Roman"/>
                <a:cs typeface="Times New Roman"/>
              </a:rPr>
              <a:t>DMC may also be considered as an option to prevent postoperative dislocation when treating FNFs in elderly patients who are candidates for THA</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marL="457200" indent="-457200" algn="just">
              <a:buFont typeface="Wingdings" charset="2"/>
              <a:buChar char="q"/>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063205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endParaRPr lang="en-US" sz="2800" dirty="0">
              <a:solidFill>
                <a:srgbClr val="FFFF00"/>
              </a:solidFill>
              <a:latin typeface="Times New Roman"/>
              <a:cs typeface="Times New Roman"/>
            </a:endParaRPr>
          </a:p>
          <a:p>
            <a:pPr marL="457200" indent="-457200" algn="just">
              <a:buFont typeface="Wingdings" charset="2"/>
              <a:buChar char="q"/>
            </a:pPr>
            <a:endParaRPr lang="en-US" sz="2800" dirty="0">
              <a:solidFill>
                <a:srgbClr val="FFFF00"/>
              </a:solidFill>
              <a:latin typeface="Times New Roman"/>
              <a:cs typeface="Times New Roman"/>
            </a:endParaRPr>
          </a:p>
          <a:p>
            <a:pPr marL="457200" indent="-457200" algn="just">
              <a:buFont typeface="Wingdings" charset="2"/>
              <a:buChar char="q"/>
            </a:pPr>
            <a:r>
              <a:rPr lang="en-US" sz="2800" dirty="0">
                <a:solidFill>
                  <a:srgbClr val="FFFF00"/>
                </a:solidFill>
                <a:latin typeface="Times New Roman"/>
                <a:cs typeface="Times New Roman"/>
              </a:rPr>
              <a:t>Indications:</a:t>
            </a:r>
          </a:p>
          <a:p>
            <a:pPr marL="457200" indent="-457200" algn="just">
              <a:buFont typeface="Wingdings" charset="2"/>
              <a:buChar char="q"/>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Patients at higher risk of dislocation include patients with neuromuscular diseases, cognitive dysfunction, an American Society of Anesthesiologists score of 3 or more, and </a:t>
            </a:r>
            <a:r>
              <a:rPr lang="en-US" sz="2800" dirty="0">
                <a:solidFill>
                  <a:srgbClr val="FF0000"/>
                </a:solidFill>
                <a:latin typeface="Times New Roman"/>
                <a:cs typeface="Times New Roman"/>
              </a:rPr>
              <a:t>all demanding elderly patients</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434878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r>
              <a:rPr lang="en-US" sz="2800" dirty="0">
                <a:solidFill>
                  <a:srgbClr val="FFFF00"/>
                </a:solidFill>
                <a:latin typeface="Times New Roman"/>
                <a:cs typeface="Times New Roman"/>
              </a:rPr>
              <a:t>Warning:</a:t>
            </a:r>
          </a:p>
          <a:p>
            <a:pPr marL="457200" indent="-457200" algn="just">
              <a:buFont typeface="Wingdings" charset="2"/>
              <a:buChar char="ü"/>
            </a:pPr>
            <a:r>
              <a:rPr lang="en-US" sz="2800" dirty="0">
                <a:solidFill>
                  <a:srgbClr val="FFFF00"/>
                </a:solidFill>
                <a:latin typeface="Times New Roman"/>
                <a:cs typeface="Times New Roman"/>
              </a:rPr>
              <a:t>Dislocation</a:t>
            </a:r>
          </a:p>
          <a:p>
            <a:pPr algn="just"/>
            <a:r>
              <a:rPr lang="en-US" sz="2800" dirty="0">
                <a:solidFill>
                  <a:srgbClr val="FFFF00"/>
                </a:solidFill>
                <a:latin typeface="Times New Roman"/>
                <a:cs typeface="Times New Roman"/>
                <a:sym typeface="Wingdings" pitchFamily="2" charset="2"/>
              </a:rPr>
              <a:t> </a:t>
            </a:r>
            <a:r>
              <a:rPr lang="en-US" sz="2800" dirty="0">
                <a:solidFill>
                  <a:srgbClr val="FFFF00"/>
                </a:solidFill>
                <a:latin typeface="Times New Roman"/>
                <a:cs typeface="Times New Roman"/>
              </a:rPr>
              <a:t>Closed reduction rarely successful</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94560" y="3126922"/>
            <a:ext cx="3370430" cy="25278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487" y="2016686"/>
            <a:ext cx="2522430" cy="4484321"/>
          </a:xfrm>
          <a:prstGeom prst="rect">
            <a:avLst/>
          </a:prstGeom>
        </p:spPr>
      </p:pic>
    </p:spTree>
    <p:extLst>
      <p:ext uri="{BB962C8B-B14F-4D97-AF65-F5344CB8AC3E}">
        <p14:creationId xmlns:p14="http://schemas.microsoft.com/office/powerpoint/2010/main" val="2220798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r>
              <a:rPr lang="en-US" sz="2800" dirty="0">
                <a:solidFill>
                  <a:srgbClr val="FFFF00"/>
                </a:solidFill>
                <a:latin typeface="Times New Roman"/>
                <a:cs typeface="Times New Roman"/>
              </a:rPr>
              <a:t>Warning:</a:t>
            </a:r>
          </a:p>
          <a:p>
            <a:pPr marL="457200" indent="-457200" algn="just">
              <a:buFont typeface="Wingdings" charset="2"/>
              <a:buChar char="ü"/>
            </a:pPr>
            <a:r>
              <a:rPr lang="en-US" sz="2800" dirty="0">
                <a:solidFill>
                  <a:srgbClr val="FFFF00"/>
                </a:solidFill>
                <a:latin typeface="Times New Roman"/>
                <a:cs typeface="Times New Roman"/>
              </a:rPr>
              <a:t>Intra-prosthetic dislocation </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pic>
        <p:nvPicPr>
          <p:cNvPr id="7" name="Picture 6">
            <a:extLst>
              <a:ext uri="{FF2B5EF4-FFF2-40B4-BE49-F238E27FC236}">
                <a16:creationId xmlns:a16="http://schemas.microsoft.com/office/drawing/2014/main" id="{9E8EE409-2BE3-C143-A290-8C5539E930A2}"/>
              </a:ext>
            </a:extLst>
          </p:cNvPr>
          <p:cNvPicPr>
            <a:picLocks noChangeAspect="1"/>
          </p:cNvPicPr>
          <p:nvPr/>
        </p:nvPicPr>
        <p:blipFill>
          <a:blip r:embed="rId2"/>
          <a:stretch>
            <a:fillRect/>
          </a:stretch>
        </p:blipFill>
        <p:spPr>
          <a:xfrm>
            <a:off x="2417524" y="2236120"/>
            <a:ext cx="4334005" cy="4412330"/>
          </a:xfrm>
          <a:prstGeom prst="rect">
            <a:avLst/>
          </a:prstGeom>
        </p:spPr>
      </p:pic>
      <p:sp>
        <p:nvSpPr>
          <p:cNvPr id="8" name="Title 1">
            <a:extLst>
              <a:ext uri="{FF2B5EF4-FFF2-40B4-BE49-F238E27FC236}">
                <a16:creationId xmlns:a16="http://schemas.microsoft.com/office/drawing/2014/main" id="{0ACB9D6B-B8BE-0449-BE5B-705FBF31721A}"/>
              </a:ext>
            </a:extLst>
          </p:cNvPr>
          <p:cNvSpPr txBox="1">
            <a:spLocks/>
          </p:cNvSpPr>
          <p:nvPr/>
        </p:nvSpPr>
        <p:spPr>
          <a:xfrm>
            <a:off x="328246" y="60732"/>
            <a:ext cx="8811846" cy="9573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Tree>
    <p:extLst>
      <p:ext uri="{BB962C8B-B14F-4D97-AF65-F5344CB8AC3E}">
        <p14:creationId xmlns:p14="http://schemas.microsoft.com/office/powerpoint/2010/main" val="238816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DMC</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q"/>
            </a:pPr>
            <a:r>
              <a:rPr lang="en-US" sz="2800" dirty="0">
                <a:solidFill>
                  <a:srgbClr val="FFFF00"/>
                </a:solidFill>
                <a:latin typeface="Times New Roman"/>
                <a:cs typeface="Times New Roman"/>
              </a:rPr>
              <a:t>Warning </a:t>
            </a:r>
          </a:p>
          <a:p>
            <a:pPr marL="457200" indent="-457200" algn="just">
              <a:buFont typeface="Wingdings" charset="2"/>
              <a:buChar char="ü"/>
            </a:pPr>
            <a:r>
              <a:rPr lang="en-US" sz="2800" dirty="0">
                <a:solidFill>
                  <a:srgbClr val="FFFF00"/>
                </a:solidFill>
                <a:latin typeface="Times New Roman"/>
                <a:cs typeface="Times New Roman"/>
              </a:rPr>
              <a:t>PE wear </a:t>
            </a:r>
            <a:r>
              <a:rPr lang="en-US" sz="2800" dirty="0">
                <a:solidFill>
                  <a:srgbClr val="FFFF00"/>
                </a:solidFill>
                <a:latin typeface="Times New Roman"/>
                <a:cs typeface="Times New Roman"/>
                <a:sym typeface="Wingdings"/>
              </a:rPr>
              <a:t> As</a:t>
            </a:r>
            <a:r>
              <a:rPr lang="en-US" sz="2800" dirty="0">
                <a:solidFill>
                  <a:srgbClr val="FFFF00"/>
                </a:solidFill>
                <a:latin typeface="Times New Roman"/>
                <a:cs typeface="Times New Roman"/>
              </a:rPr>
              <a:t>eptic loosening</a:t>
            </a: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310" y="2356804"/>
            <a:ext cx="4040688" cy="4051521"/>
          </a:xfrm>
          <a:prstGeom prst="rect">
            <a:avLst/>
          </a:prstGeom>
        </p:spPr>
      </p:pic>
    </p:spTree>
    <p:extLst>
      <p:ext uri="{BB962C8B-B14F-4D97-AF65-F5344CB8AC3E}">
        <p14:creationId xmlns:p14="http://schemas.microsoft.com/office/powerpoint/2010/main" val="1419216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Experience</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r>
              <a:rPr lang="en-US" sz="2800" dirty="0">
                <a:solidFill>
                  <a:srgbClr val="FFFF00"/>
                </a:solidFill>
                <a:latin typeface="Times New Roman"/>
                <a:cs typeface="Times New Roman"/>
              </a:rPr>
              <a:t>Spike-Fin shell: reaming technique </a:t>
            </a:r>
            <a:r>
              <a:rPr lang="mr-IN" sz="2800" dirty="0">
                <a:solidFill>
                  <a:srgbClr val="FFFF00"/>
                </a:solidFill>
                <a:latin typeface="Times New Roman"/>
                <a:cs typeface="Times New Roman"/>
              </a:rPr>
              <a:t>–</a:t>
            </a:r>
            <a:r>
              <a:rPr lang="en-US" sz="2800" dirty="0">
                <a:solidFill>
                  <a:srgbClr val="FFFF00"/>
                </a:solidFill>
                <a:latin typeface="Times New Roman"/>
                <a:cs typeface="Times New Roman"/>
              </a:rPr>
              <a:t> keeping the hard bone under articular cartilage</a:t>
            </a: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r>
              <a:rPr lang="en-US" sz="2800" dirty="0">
                <a:solidFill>
                  <a:srgbClr val="FFFF00"/>
                </a:solidFill>
                <a:latin typeface="Times New Roman"/>
                <a:cs typeface="Times New Roman"/>
              </a:rPr>
              <a:t>Press fit technique on </a:t>
            </a:r>
            <a:r>
              <a:rPr lang="en-US" sz="2800" dirty="0" err="1">
                <a:solidFill>
                  <a:srgbClr val="FFFF00"/>
                </a:solidFill>
                <a:latin typeface="Times New Roman"/>
                <a:cs typeface="Times New Roman"/>
              </a:rPr>
              <a:t>acetabular</a:t>
            </a:r>
            <a:r>
              <a:rPr lang="en-US" sz="2800" dirty="0">
                <a:solidFill>
                  <a:srgbClr val="FFFF00"/>
                </a:solidFill>
                <a:latin typeface="Times New Roman"/>
                <a:cs typeface="Times New Roman"/>
              </a:rPr>
              <a:t> side: feeling “the sound”</a:t>
            </a: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46630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Percutaneous multiple-screw fixation</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4" name="Picture 3" descr="Screen Shot 2017-11-10 at 10.10.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1829794"/>
            <a:ext cx="8642350" cy="1733550"/>
          </a:xfrm>
          <a:prstGeom prst="rect">
            <a:avLst/>
          </a:prstGeom>
        </p:spPr>
      </p:pic>
      <p:pic>
        <p:nvPicPr>
          <p:cNvPr id="5" name="Picture 4" descr="Screen Shot 2017-11-10 at 10.1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4135278"/>
            <a:ext cx="8559800" cy="1752600"/>
          </a:xfrm>
          <a:prstGeom prst="rect">
            <a:avLst/>
          </a:prstGeom>
        </p:spPr>
      </p:pic>
    </p:spTree>
    <p:extLst>
      <p:ext uri="{BB962C8B-B14F-4D97-AF65-F5344CB8AC3E}">
        <p14:creationId xmlns:p14="http://schemas.microsoft.com/office/powerpoint/2010/main" val="85394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Experience</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marL="457200" indent="-457200" algn="just">
              <a:buFont typeface="Wingdings" charset="2"/>
              <a:buChar char="Ø"/>
            </a:pPr>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922" y="1365334"/>
            <a:ext cx="6814159" cy="5110619"/>
          </a:xfrm>
          <a:prstGeom prst="rect">
            <a:avLst/>
          </a:prstGeom>
          <a:ln>
            <a:solidFill>
              <a:srgbClr val="FF0000"/>
            </a:solidFill>
          </a:ln>
        </p:spPr>
      </p:pic>
      <p:pic>
        <p:nvPicPr>
          <p:cNvPr id="6" name="Picture 5">
            <a:extLst>
              <a:ext uri="{FF2B5EF4-FFF2-40B4-BE49-F238E27FC236}">
                <a16:creationId xmlns:a16="http://schemas.microsoft.com/office/drawing/2014/main" id="{ED91D12C-DB12-1641-9365-37259F831BC5}"/>
              </a:ext>
            </a:extLst>
          </p:cNvPr>
          <p:cNvPicPr>
            <a:picLocks noChangeAspect="1"/>
          </p:cNvPicPr>
          <p:nvPr/>
        </p:nvPicPr>
        <p:blipFill>
          <a:blip r:embed="rId3"/>
          <a:stretch>
            <a:fillRect/>
          </a:stretch>
        </p:blipFill>
        <p:spPr>
          <a:xfrm>
            <a:off x="3860800" y="4959954"/>
            <a:ext cx="1422400" cy="1422400"/>
          </a:xfrm>
          <a:prstGeom prst="rect">
            <a:avLst/>
          </a:prstGeom>
        </p:spPr>
      </p:pic>
    </p:spTree>
    <p:extLst>
      <p:ext uri="{BB962C8B-B14F-4D97-AF65-F5344CB8AC3E}">
        <p14:creationId xmlns:p14="http://schemas.microsoft.com/office/powerpoint/2010/main" val="2029162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Conclusion</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algn="just"/>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Instability remains a significant issue after THA for femoral neck fracture in demanding elderly patient</a:t>
            </a:r>
          </a:p>
          <a:p>
            <a:pPr marL="457200" indent="-457200" algn="just">
              <a:buFont typeface="Wingdings" charset="2"/>
              <a:buChar char="ü"/>
            </a:pPr>
            <a:endParaRPr lang="en-US" sz="2800" dirty="0">
              <a:solidFill>
                <a:srgbClr val="FFFF00"/>
              </a:solidFill>
              <a:latin typeface="Times New Roman"/>
              <a:cs typeface="Times New Roman"/>
            </a:endParaRPr>
          </a:p>
          <a:p>
            <a:pPr marL="457200" indent="-457200" algn="just">
              <a:buFont typeface="Wingdings" charset="2"/>
              <a:buChar char="ü"/>
            </a:pPr>
            <a:r>
              <a:rPr lang="en-US" sz="2800" dirty="0">
                <a:solidFill>
                  <a:srgbClr val="FFFF00"/>
                </a:solidFill>
                <a:latin typeface="Times New Roman"/>
                <a:cs typeface="Times New Roman"/>
              </a:rPr>
              <a:t>DMC can provide a WISE </a:t>
            </a:r>
            <a:r>
              <a:rPr lang="en-US" sz="2800" cap="all" dirty="0">
                <a:solidFill>
                  <a:srgbClr val="FFFF00"/>
                </a:solidFill>
                <a:latin typeface="Times New Roman"/>
                <a:cs typeface="Times New Roman"/>
              </a:rPr>
              <a:t>option</a:t>
            </a:r>
            <a:r>
              <a:rPr lang="en-US" sz="2800" dirty="0">
                <a:solidFill>
                  <a:srgbClr val="FFFF00"/>
                </a:solidFill>
                <a:latin typeface="Times New Roman"/>
                <a:cs typeface="Times New Roman"/>
              </a:rPr>
              <a:t> in preventing and treating instability </a:t>
            </a:r>
          </a:p>
          <a:p>
            <a:pPr algn="just"/>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257750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b="1" dirty="0">
                <a:solidFill>
                  <a:srgbClr val="FFFF00"/>
                </a:solidFill>
                <a:latin typeface="Times New Roman"/>
                <a:cs typeface="Times New Roman"/>
              </a:rPr>
              <a:t>THANK YOU!</a:t>
            </a:r>
          </a:p>
        </p:txBody>
      </p:sp>
      <p:sp>
        <p:nvSpPr>
          <p:cNvPr id="3" name="Subtitle 2"/>
          <p:cNvSpPr>
            <a:spLocks noGrp="1"/>
          </p:cNvSpPr>
          <p:nvPr>
            <p:ph type="subTitle" idx="1"/>
          </p:nvPr>
        </p:nvSpPr>
        <p:spPr>
          <a:xfrm>
            <a:off x="175846" y="1016026"/>
            <a:ext cx="8811846" cy="5509787"/>
          </a:xfrm>
        </p:spPr>
        <p:txBody>
          <a:bodyPr/>
          <a:lstStyle/>
          <a:p>
            <a:pPr algn="just"/>
            <a:endParaRPr lang="en-US" dirty="0">
              <a:solidFill>
                <a:srgbClr val="FFFF00"/>
              </a:solidFill>
              <a:latin typeface="Times New Roman"/>
              <a:cs typeface="Times New Roman"/>
            </a:endParaRPr>
          </a:p>
          <a:p>
            <a:pPr algn="just"/>
            <a:endParaRPr lang="en-US" dirty="0">
              <a:solidFill>
                <a:srgbClr val="FFFF00"/>
              </a:solidFill>
              <a:latin typeface="Times New Roman"/>
              <a:cs typeface="Times New Roman"/>
            </a:endParaRPr>
          </a:p>
        </p:txBody>
      </p:sp>
      <p:pic>
        <p:nvPicPr>
          <p:cNvPr id="5" name="Picture 4">
            <a:extLst>
              <a:ext uri="{FF2B5EF4-FFF2-40B4-BE49-F238E27FC236}">
                <a16:creationId xmlns:a16="http://schemas.microsoft.com/office/drawing/2014/main" id="{E188AD69-ED56-B84B-AF8C-F4A1F742BD13}"/>
              </a:ext>
            </a:extLst>
          </p:cNvPr>
          <p:cNvPicPr>
            <a:picLocks noChangeAspect="1"/>
          </p:cNvPicPr>
          <p:nvPr/>
        </p:nvPicPr>
        <p:blipFill>
          <a:blip r:embed="rId2"/>
          <a:stretch>
            <a:fillRect/>
          </a:stretch>
        </p:blipFill>
        <p:spPr>
          <a:xfrm>
            <a:off x="2517732" y="871763"/>
            <a:ext cx="4083485" cy="5986236"/>
          </a:xfrm>
          <a:prstGeom prst="rect">
            <a:avLst/>
          </a:prstGeom>
        </p:spPr>
      </p:pic>
    </p:spTree>
    <p:extLst>
      <p:ext uri="{BB962C8B-B14F-4D97-AF65-F5344CB8AC3E}">
        <p14:creationId xmlns:p14="http://schemas.microsoft.com/office/powerpoint/2010/main" val="181556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a:solidFill>
                  <a:srgbClr val="FFFF00"/>
                </a:solidFill>
                <a:latin typeface="Times New Roman"/>
                <a:cs typeface="Times New Roman"/>
              </a:rPr>
              <a:t>Percutaneous multiple-screw fixation</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marL="571500" indent="-571500" algn="just">
              <a:buFont typeface="Wingdings" charset="2"/>
              <a:buChar char="q"/>
            </a:pPr>
            <a:endParaRPr lang="en-US" sz="4000" dirty="0">
              <a:solidFill>
                <a:srgbClr val="FFFF00"/>
              </a:solidFill>
              <a:latin typeface="Times New Roman"/>
              <a:cs typeface="Times New Roman"/>
            </a:endParaRPr>
          </a:p>
          <a:p>
            <a:pPr marL="571500" indent="-571500" algn="just">
              <a:buFont typeface="Wingdings" charset="2"/>
              <a:buChar char="q"/>
            </a:pPr>
            <a:r>
              <a:rPr lang="en-US" sz="2800" dirty="0">
                <a:solidFill>
                  <a:srgbClr val="FFFF00"/>
                </a:solidFill>
                <a:latin typeface="Times New Roman"/>
                <a:cs typeface="Times New Roman"/>
              </a:rPr>
              <a:t>indications for conversion to Arthroplasty included:</a:t>
            </a:r>
          </a:p>
          <a:p>
            <a:pPr algn="just"/>
            <a:endParaRPr lang="en-US" sz="2800" dirty="0">
              <a:solidFill>
                <a:srgbClr val="FFFF00"/>
              </a:solidFill>
              <a:latin typeface="Times New Roman"/>
              <a:cs typeface="Times New Roman"/>
            </a:endParaRPr>
          </a:p>
          <a:p>
            <a:pPr marL="457200" indent="-457200" algn="just">
              <a:buFont typeface="Wingdings" charset="2"/>
              <a:buChar char="ü"/>
            </a:pPr>
            <a:r>
              <a:rPr lang="en-US" sz="2800" i="1" dirty="0">
                <a:solidFill>
                  <a:srgbClr val="FFFF00"/>
                </a:solidFill>
                <a:latin typeface="Times New Roman"/>
                <a:cs typeface="Times New Roman"/>
              </a:rPr>
              <a:t>Loss of fixation,</a:t>
            </a:r>
          </a:p>
          <a:p>
            <a:pPr marL="457200" indent="-457200" algn="just">
              <a:buFont typeface="Wingdings" charset="2"/>
              <a:buChar char="ü"/>
            </a:pPr>
            <a:endParaRPr lang="en-US" sz="2800" i="1" dirty="0">
              <a:solidFill>
                <a:srgbClr val="FFFF00"/>
              </a:solidFill>
              <a:latin typeface="Times New Roman"/>
              <a:cs typeface="Times New Roman"/>
            </a:endParaRPr>
          </a:p>
          <a:p>
            <a:pPr marL="457200" indent="-457200" algn="just">
              <a:buFont typeface="Wingdings" charset="2"/>
              <a:buChar char="ü"/>
            </a:pPr>
            <a:r>
              <a:rPr lang="en-US" sz="2800" i="1" dirty="0">
                <a:solidFill>
                  <a:srgbClr val="FFFF00"/>
                </a:solidFill>
                <a:latin typeface="Times New Roman"/>
                <a:cs typeface="Times New Roman"/>
              </a:rPr>
              <a:t>Nonunion,</a:t>
            </a:r>
          </a:p>
          <a:p>
            <a:pPr marL="457200" indent="-457200" algn="just">
              <a:buFont typeface="Wingdings" charset="2"/>
              <a:buChar char="ü"/>
            </a:pPr>
            <a:endParaRPr lang="en-US" sz="2800" i="1" dirty="0">
              <a:solidFill>
                <a:srgbClr val="FFFF00"/>
              </a:solidFill>
              <a:latin typeface="Times New Roman"/>
              <a:cs typeface="Times New Roman"/>
            </a:endParaRPr>
          </a:p>
          <a:p>
            <a:pPr marL="457200" indent="-457200" algn="just">
              <a:buFont typeface="Wingdings" charset="2"/>
              <a:buChar char="ü"/>
            </a:pPr>
            <a:r>
              <a:rPr lang="en-US" sz="2800" i="1" dirty="0">
                <a:solidFill>
                  <a:srgbClr val="FFFF00"/>
                </a:solidFill>
                <a:latin typeface="Times New Roman"/>
                <a:cs typeface="Times New Roman"/>
              </a:rPr>
              <a:t>Osteonecrosis</a:t>
            </a:r>
          </a:p>
          <a:p>
            <a:pPr algn="just"/>
            <a:endParaRPr lang="en-US" sz="4100" dirty="0">
              <a:solidFill>
                <a:srgbClr val="FFFF00"/>
              </a:solidFill>
              <a:latin typeface="Times New Roman"/>
              <a:cs typeface="Times New Roman"/>
            </a:endParaRPr>
          </a:p>
          <a:p>
            <a:pPr algn="just"/>
            <a:endParaRPr lang="en-US" dirty="0"/>
          </a:p>
        </p:txBody>
      </p:sp>
      <p:pic>
        <p:nvPicPr>
          <p:cNvPr id="5" name="Picture 4">
            <a:extLst>
              <a:ext uri="{FF2B5EF4-FFF2-40B4-BE49-F238E27FC236}">
                <a16:creationId xmlns:a16="http://schemas.microsoft.com/office/drawing/2014/main" id="{93784BF7-C1D5-4043-A167-4A20914BFAEF}"/>
              </a:ext>
            </a:extLst>
          </p:cNvPr>
          <p:cNvPicPr>
            <a:picLocks noChangeAspect="1"/>
          </p:cNvPicPr>
          <p:nvPr/>
        </p:nvPicPr>
        <p:blipFill>
          <a:blip r:embed="rId2"/>
          <a:stretch>
            <a:fillRect/>
          </a:stretch>
        </p:blipFill>
        <p:spPr>
          <a:xfrm rot="5400000">
            <a:off x="4130849" y="3059085"/>
            <a:ext cx="3729624" cy="2797218"/>
          </a:xfrm>
          <a:prstGeom prst="rect">
            <a:avLst/>
          </a:prstGeom>
        </p:spPr>
      </p:pic>
    </p:spTree>
    <p:extLst>
      <p:ext uri="{BB962C8B-B14F-4D97-AF65-F5344CB8AC3E}">
        <p14:creationId xmlns:p14="http://schemas.microsoft.com/office/powerpoint/2010/main" val="131696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846" y="0"/>
            <a:ext cx="8811846" cy="6525813"/>
          </a:xfrm>
        </p:spPr>
        <p:txBody>
          <a:bodyPr>
            <a:normAutofit/>
          </a:bodyPr>
          <a:lstStyle/>
          <a:p>
            <a:r>
              <a:rPr lang="en-US" sz="7200" dirty="0">
                <a:solidFill>
                  <a:srgbClr val="FFFF00"/>
                </a:solidFill>
                <a:latin typeface="Times New Roman"/>
                <a:cs typeface="Times New Roman"/>
              </a:rPr>
              <a:t>No Quality</a:t>
            </a:r>
          </a:p>
          <a:p>
            <a:r>
              <a:rPr lang="en-US" sz="7200" b="1" dirty="0">
                <a:solidFill>
                  <a:srgbClr val="FF0000"/>
                </a:solidFill>
                <a:latin typeface="Times New Roman"/>
                <a:cs typeface="Times New Roman"/>
              </a:rPr>
              <a:t>No Life</a:t>
            </a:r>
          </a:p>
          <a:p>
            <a:pPr algn="just"/>
            <a:endParaRPr lang="en-US" dirty="0"/>
          </a:p>
        </p:txBody>
      </p:sp>
      <p:pic>
        <p:nvPicPr>
          <p:cNvPr id="4" name="Picture 3">
            <a:extLst>
              <a:ext uri="{FF2B5EF4-FFF2-40B4-BE49-F238E27FC236}">
                <a16:creationId xmlns:a16="http://schemas.microsoft.com/office/drawing/2014/main" id="{8F835395-B0D8-4D48-9380-D9C5C9B0DA61}"/>
              </a:ext>
            </a:extLst>
          </p:cNvPr>
          <p:cNvPicPr>
            <a:picLocks noChangeAspect="1"/>
          </p:cNvPicPr>
          <p:nvPr/>
        </p:nvPicPr>
        <p:blipFill>
          <a:blip r:embed="rId2"/>
          <a:stretch>
            <a:fillRect/>
          </a:stretch>
        </p:blipFill>
        <p:spPr>
          <a:xfrm>
            <a:off x="2508250" y="2447096"/>
            <a:ext cx="4127500" cy="4368800"/>
          </a:xfrm>
          <a:prstGeom prst="rect">
            <a:avLst/>
          </a:prstGeom>
        </p:spPr>
      </p:pic>
    </p:spTree>
    <p:extLst>
      <p:ext uri="{BB962C8B-B14F-4D97-AF65-F5344CB8AC3E}">
        <p14:creationId xmlns:p14="http://schemas.microsoft.com/office/powerpoint/2010/main" val="144838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err="1">
                <a:solidFill>
                  <a:srgbClr val="FFFF00"/>
                </a:solidFill>
                <a:latin typeface="Times New Roman"/>
                <a:cs typeface="Times New Roman"/>
              </a:rPr>
              <a:t>Arthroplasty</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4" name="Picture 3" descr="Screen Shot 2017-11-10 at 10.49.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2347560"/>
            <a:ext cx="5715000" cy="977900"/>
          </a:xfrm>
          <a:prstGeom prst="rect">
            <a:avLst/>
          </a:prstGeom>
        </p:spPr>
      </p:pic>
      <p:pic>
        <p:nvPicPr>
          <p:cNvPr id="5" name="Picture 4" descr="Screen Shot 2017-11-10 at 10.5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13528"/>
            <a:ext cx="9144000" cy="1216721"/>
          </a:xfrm>
          <a:prstGeom prst="rect">
            <a:avLst/>
          </a:prstGeom>
        </p:spPr>
      </p:pic>
    </p:spTree>
    <p:extLst>
      <p:ext uri="{BB962C8B-B14F-4D97-AF65-F5344CB8AC3E}">
        <p14:creationId xmlns:p14="http://schemas.microsoft.com/office/powerpoint/2010/main" val="243185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err="1">
                <a:solidFill>
                  <a:srgbClr val="FFFF00"/>
                </a:solidFill>
                <a:latin typeface="Times New Roman"/>
                <a:cs typeface="Times New Roman"/>
              </a:rPr>
              <a:t>Hemiarthroplasty</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6" name="Picture 5" descr="Screen Shot 2017-11-10 at 11.0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0908"/>
            <a:ext cx="9144000" cy="3562597"/>
          </a:xfrm>
          <a:prstGeom prst="rect">
            <a:avLst/>
          </a:prstGeom>
        </p:spPr>
      </p:pic>
    </p:spTree>
    <p:extLst>
      <p:ext uri="{BB962C8B-B14F-4D97-AF65-F5344CB8AC3E}">
        <p14:creationId xmlns:p14="http://schemas.microsoft.com/office/powerpoint/2010/main" val="409002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err="1">
                <a:solidFill>
                  <a:srgbClr val="FFFF00"/>
                </a:solidFill>
                <a:latin typeface="Times New Roman"/>
                <a:cs typeface="Times New Roman"/>
              </a:rPr>
              <a:t>Hemiarthroplasty</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4" name="Picture 3" descr="Screen Shot 2017-11-10 at 11.10.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293478"/>
            <a:ext cx="8731250" cy="1555750"/>
          </a:xfrm>
          <a:prstGeom prst="rect">
            <a:avLst/>
          </a:prstGeom>
        </p:spPr>
      </p:pic>
      <p:pic>
        <p:nvPicPr>
          <p:cNvPr id="5" name="Picture 4" descr="Screen Shot 2017-11-10 at 11.1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923898"/>
            <a:ext cx="8623300" cy="3765550"/>
          </a:xfrm>
          <a:prstGeom prst="rect">
            <a:avLst/>
          </a:prstGeom>
        </p:spPr>
      </p:pic>
    </p:spTree>
    <p:extLst>
      <p:ext uri="{BB962C8B-B14F-4D97-AF65-F5344CB8AC3E}">
        <p14:creationId xmlns:p14="http://schemas.microsoft.com/office/powerpoint/2010/main" val="188049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58644"/>
            <a:ext cx="8811846" cy="957382"/>
          </a:xfrm>
        </p:spPr>
        <p:txBody>
          <a:bodyPr>
            <a:normAutofit/>
          </a:bodyPr>
          <a:lstStyle/>
          <a:p>
            <a:r>
              <a:rPr lang="en-US" sz="4000" b="1" dirty="0" err="1">
                <a:solidFill>
                  <a:srgbClr val="FFFF00"/>
                </a:solidFill>
                <a:latin typeface="Times New Roman"/>
                <a:cs typeface="Times New Roman"/>
              </a:rPr>
              <a:t>Hemiarthroplasty</a:t>
            </a:r>
            <a:r>
              <a:rPr lang="en-US" dirty="0"/>
              <a:t> </a:t>
            </a:r>
            <a:endParaRPr lang="en-US" dirty="0">
              <a:solidFill>
                <a:srgbClr val="FFFF00"/>
              </a:solidFill>
              <a:latin typeface="Times New Roman"/>
              <a:cs typeface="Times New Roman"/>
            </a:endParaRPr>
          </a:p>
        </p:txBody>
      </p:sp>
      <p:sp>
        <p:nvSpPr>
          <p:cNvPr id="3" name="Subtitle 2"/>
          <p:cNvSpPr>
            <a:spLocks noGrp="1"/>
          </p:cNvSpPr>
          <p:nvPr>
            <p:ph type="subTitle" idx="1"/>
          </p:nvPr>
        </p:nvSpPr>
        <p:spPr>
          <a:xfrm>
            <a:off x="175846" y="1016026"/>
            <a:ext cx="8811846" cy="5509787"/>
          </a:xfrm>
        </p:spPr>
        <p:txBody>
          <a:bodyPr>
            <a:normAutofit/>
          </a:bodyPr>
          <a:lstStyle/>
          <a:p>
            <a:pPr algn="just"/>
            <a:endParaRPr lang="en-US" dirty="0">
              <a:solidFill>
                <a:srgbClr val="FFFF00"/>
              </a:solidFill>
              <a:latin typeface="Times New Roman"/>
              <a:cs typeface="Times New Roman"/>
            </a:endParaRPr>
          </a:p>
          <a:p>
            <a:pPr algn="just"/>
            <a:endParaRPr lang="en-US" sz="4100" dirty="0">
              <a:solidFill>
                <a:srgbClr val="FFFF00"/>
              </a:solidFill>
              <a:latin typeface="Times New Roman"/>
              <a:cs typeface="Times New Roman"/>
            </a:endParaRPr>
          </a:p>
          <a:p>
            <a:pPr algn="just"/>
            <a:br>
              <a:rPr lang="en-US" dirty="0"/>
            </a:br>
            <a:endParaRPr lang="en-US" dirty="0"/>
          </a:p>
          <a:p>
            <a:pPr algn="just"/>
            <a:br>
              <a:rPr lang="en-US" dirty="0"/>
            </a:b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00605" y="2170769"/>
            <a:ext cx="4840149" cy="3630112"/>
          </a:xfrm>
          <a:prstGeom prst="rect">
            <a:avLst/>
          </a:prstGeom>
        </p:spPr>
      </p:pic>
      <p:sp>
        <p:nvSpPr>
          <p:cNvPr id="7" name="TextBox 6"/>
          <p:cNvSpPr txBox="1"/>
          <p:nvPr/>
        </p:nvSpPr>
        <p:spPr>
          <a:xfrm>
            <a:off x="3457185" y="2116899"/>
            <a:ext cx="893643" cy="369332"/>
          </a:xfrm>
          <a:prstGeom prst="rect">
            <a:avLst/>
          </a:prstGeom>
          <a:noFill/>
        </p:spPr>
        <p:txBody>
          <a:bodyPr wrap="none" rtlCol="0">
            <a:spAutoFit/>
          </a:bodyPr>
          <a:lstStyle/>
          <a:p>
            <a:r>
              <a:rPr lang="en-US" b="1" dirty="0">
                <a:solidFill>
                  <a:srgbClr val="FFFF00"/>
                </a:solidFill>
              </a:rPr>
              <a:t>Erosion</a:t>
            </a:r>
          </a:p>
        </p:txBody>
      </p:sp>
      <p:pic>
        <p:nvPicPr>
          <p:cNvPr id="5" name="Picture 4">
            <a:extLst>
              <a:ext uri="{FF2B5EF4-FFF2-40B4-BE49-F238E27FC236}">
                <a16:creationId xmlns:a16="http://schemas.microsoft.com/office/drawing/2014/main" id="{8B793E48-2F33-0443-B6CD-0CB6981BC58D}"/>
              </a:ext>
            </a:extLst>
          </p:cNvPr>
          <p:cNvPicPr>
            <a:picLocks noChangeAspect="1"/>
          </p:cNvPicPr>
          <p:nvPr/>
        </p:nvPicPr>
        <p:blipFill>
          <a:blip r:embed="rId3"/>
          <a:stretch>
            <a:fillRect/>
          </a:stretch>
        </p:blipFill>
        <p:spPr>
          <a:xfrm>
            <a:off x="3594975" y="2462407"/>
            <a:ext cx="615862" cy="615862"/>
          </a:xfrm>
          <a:prstGeom prst="rect">
            <a:avLst/>
          </a:prstGeom>
        </p:spPr>
      </p:pic>
    </p:spTree>
    <p:extLst>
      <p:ext uri="{BB962C8B-B14F-4D97-AF65-F5344CB8AC3E}">
        <p14:creationId xmlns:p14="http://schemas.microsoft.com/office/powerpoint/2010/main" val="281208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765</Words>
  <Application>Microsoft Macintosh PowerPoint</Application>
  <PresentationFormat>On-screen Show (4:3)</PresentationFormat>
  <Paragraphs>173</Paragraphs>
  <Slides>32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MS PGothic</vt:lpstr>
      <vt:lpstr>新細明體</vt:lpstr>
      <vt:lpstr>Arial</vt:lpstr>
      <vt:lpstr>Calibri</vt:lpstr>
      <vt:lpstr>Times New Roman</vt:lpstr>
      <vt:lpstr>Wingdings</vt:lpstr>
      <vt:lpstr>Office Theme</vt:lpstr>
      <vt:lpstr>Dual mobility cup THA for displaced femoral neck fracture in demanding elderly patient</vt:lpstr>
      <vt:lpstr>Percutaneous multiple-screw fixation </vt:lpstr>
      <vt:lpstr>Percutaneous multiple-screw fixation </vt:lpstr>
      <vt:lpstr>Percutaneous multiple-screw fixation </vt:lpstr>
      <vt:lpstr>PowerPoint Presentation</vt:lpstr>
      <vt:lpstr>Arthroplasty </vt:lpstr>
      <vt:lpstr>Hemiarthroplasty </vt:lpstr>
      <vt:lpstr>Hemiarthroplasty </vt:lpstr>
      <vt:lpstr>Hemiarthroplasty </vt:lpstr>
      <vt:lpstr>THA </vt:lpstr>
      <vt:lpstr>BHA vs THA </vt:lpstr>
      <vt:lpstr>Dual Mobility Cup (DMC)</vt:lpstr>
      <vt:lpstr>DMC</vt:lpstr>
      <vt:lpstr>DMC</vt:lpstr>
      <vt:lpstr>PowerPoint Presentation</vt:lpstr>
      <vt:lpstr>PowerPoint Presentation</vt:lpstr>
      <vt:lpstr>DMC </vt:lpstr>
      <vt:lpstr>Dual Mobility Concept</vt:lpstr>
      <vt:lpstr>DMC </vt:lpstr>
      <vt:lpstr>DMC</vt:lpstr>
      <vt:lpstr>PowerPoint Presentation</vt:lpstr>
      <vt:lpstr>DMC</vt:lpstr>
      <vt:lpstr>DMC </vt:lpstr>
      <vt:lpstr>DMC </vt:lpstr>
      <vt:lpstr>DMC </vt:lpstr>
      <vt:lpstr>DMC </vt:lpstr>
      <vt:lpstr>PowerPoint Presentation</vt:lpstr>
      <vt:lpstr>DMC </vt:lpstr>
      <vt:lpstr>Experience </vt:lpstr>
      <vt:lpstr>Experience </vt:lpstr>
      <vt:lpstr>Conclusion </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AAOS evidence based treatment recommendations of Knee Osteoarthritis </dc:title>
  <dc:creator>admin admin</dc:creator>
  <cp:lastModifiedBy>DANGKHOA TRAN MD</cp:lastModifiedBy>
  <cp:revision>86</cp:revision>
  <dcterms:created xsi:type="dcterms:W3CDTF">2017-11-05T10:18:09Z</dcterms:created>
  <dcterms:modified xsi:type="dcterms:W3CDTF">2018-05-01T13:20:39Z</dcterms:modified>
</cp:coreProperties>
</file>