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6"/>
  </p:notesMasterIdLst>
  <p:sldIdLst>
    <p:sldId id="414" r:id="rId2"/>
    <p:sldId id="475" r:id="rId3"/>
    <p:sldId id="478" r:id="rId4"/>
    <p:sldId id="479" r:id="rId5"/>
    <p:sldId id="492" r:id="rId6"/>
    <p:sldId id="463" r:id="rId7"/>
    <p:sldId id="464" r:id="rId8"/>
    <p:sldId id="465" r:id="rId9"/>
    <p:sldId id="466" r:id="rId10"/>
    <p:sldId id="467" r:id="rId11"/>
    <p:sldId id="468" r:id="rId12"/>
    <p:sldId id="481" r:id="rId13"/>
    <p:sldId id="482" r:id="rId14"/>
    <p:sldId id="470" r:id="rId15"/>
    <p:sldId id="471" r:id="rId16"/>
    <p:sldId id="480" r:id="rId17"/>
    <p:sldId id="483" r:id="rId18"/>
    <p:sldId id="473" r:id="rId19"/>
    <p:sldId id="484" r:id="rId20"/>
    <p:sldId id="491" r:id="rId21"/>
    <p:sldId id="485" r:id="rId22"/>
    <p:sldId id="486" r:id="rId23"/>
    <p:sldId id="487" r:id="rId24"/>
    <p:sldId id="4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66FF99"/>
    <a:srgbClr val="99CCFF"/>
    <a:srgbClr val="FF6699"/>
    <a:srgbClr val="EC4484"/>
    <a:srgbClr val="F87338"/>
    <a:srgbClr val="EC4844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94" autoAdjust="0"/>
    <p:restoredTop sz="73609" autoAdjust="0"/>
  </p:normalViewPr>
  <p:slideViewPr>
    <p:cSldViewPr snapToGrid="0">
      <p:cViewPr varScale="1">
        <p:scale>
          <a:sx n="70" d="100"/>
          <a:sy n="70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A3E6B-9416-40C4-A894-5B2953575922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0B1C9-7D2C-4132-B932-CDB31B044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6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92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9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0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stem: 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femoral stem must be long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enough to reach the distal femoral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diaphyseal-metaphyseal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junction, or else to achieve at least 6 cm of prosthesis-shaft contact bypassing the allograft-host junction.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ghép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xương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mấu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xương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ghép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mấu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xương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đùi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Secondly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order to gain a perfect distal fit, the diameter of reaming can be a little smaller than that of the prosthetic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 Thirdly, the host bone should be reamed 2 cm shorter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 the length of the distal prosthetic stem, so that the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 part of the stem can be pressed directly into the host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bone to increase stability.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41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63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5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7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0B1C9-7D2C-4132-B932-CDB31B0448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5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9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5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7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0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2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4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2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7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0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6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F7F92-5F3D-40BB-AA4C-9450E8A97BB7}" type="datetimeFigureOut">
              <a:rPr lang="en-US" smtClean="0"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779E4-CEDC-483D-B61F-9BBC3DDE4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14441" y="5011212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Le Van </a:t>
            </a:r>
            <a:r>
              <a:rPr lang="fr-F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Tho</a:t>
            </a:r>
            <a:r>
              <a:rPr lang="fr-FR" sz="24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, MD, </a:t>
            </a:r>
            <a:r>
              <a:rPr lang="fr-F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PhD</a:t>
            </a:r>
            <a:endParaRPr lang="fr-FR" sz="2400" dirty="0" smtClean="0">
              <a:solidFill>
                <a:srgbClr val="FF00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r>
              <a:rPr lang="fr-FR" sz="2400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Ngo Viet Nhuan, MD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624114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1845" y="2345326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 </a:t>
            </a:r>
            <a:r>
              <a:rPr lang="en-US" sz="4400" dirty="0" smtClean="0"/>
              <a:t>ALLOGRAFT-PROSTHESIS COMPOSITES FOR RECONSTRUCTION AFTER BONE TUMOR RESECTION AT THE PROXIMAL FEMUR – A CASE REPORT</a:t>
            </a:r>
            <a:endParaRPr lang="en-US" sz="4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52" y="176241"/>
            <a:ext cx="1819048" cy="18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55" y="3407155"/>
            <a:ext cx="43689" cy="4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55" y="3407155"/>
            <a:ext cx="43689" cy="43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55" y="3407155"/>
            <a:ext cx="43689" cy="4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55" y="3407155"/>
            <a:ext cx="43689" cy="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Intraoperative images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90600" y="1825625"/>
            <a:ext cx="10258296" cy="3732561"/>
            <a:chOff x="838200" y="1825625"/>
            <a:chExt cx="10258296" cy="3732561"/>
          </a:xfrm>
        </p:grpSpPr>
        <p:pic>
          <p:nvPicPr>
            <p:cNvPr id="2050" name="Picture 2" descr="ch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825625"/>
              <a:ext cx="4976748" cy="373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 descr="ch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9748" y="1825625"/>
              <a:ext cx="4976748" cy="373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Intraoperative images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221" y="1825626"/>
            <a:ext cx="4153729" cy="36188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856" y="1821651"/>
            <a:ext cx="5160946" cy="36188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01108" y="1825625"/>
            <a:ext cx="10266454" cy="3614858"/>
            <a:chOff x="635167" y="1825625"/>
            <a:chExt cx="10266454" cy="36148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167" y="1825625"/>
              <a:ext cx="5092791" cy="36148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7484" y="1825625"/>
              <a:ext cx="4664137" cy="361485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Intraoperative images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92838" y="1583511"/>
            <a:ext cx="9833888" cy="4074803"/>
            <a:chOff x="989154" y="1583513"/>
            <a:chExt cx="9833888" cy="40748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9154" y="1847677"/>
              <a:ext cx="5829089" cy="35464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2621" y="1583513"/>
              <a:ext cx="3250421" cy="40748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38471" y="1583511"/>
            <a:ext cx="9588255" cy="4247790"/>
            <a:chOff x="1355724" y="1550606"/>
            <a:chExt cx="9588255" cy="42477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5724" y="1750481"/>
              <a:ext cx="5159376" cy="37408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3558" y="1550606"/>
              <a:ext cx="3250421" cy="424779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Intraoperative images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621" y="1825625"/>
            <a:ext cx="5087179" cy="3798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9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Postoperative </a:t>
            </a:r>
            <a:r>
              <a:rPr lang="en-US" sz="4000" dirty="0"/>
              <a:t>i</a:t>
            </a:r>
            <a:r>
              <a:rPr lang="en-US" sz="4000" dirty="0" smtClean="0"/>
              <a:t>maging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44944" y="1690688"/>
            <a:ext cx="7882467" cy="4145022"/>
            <a:chOff x="2175933" y="1690688"/>
            <a:chExt cx="7882467" cy="4145022"/>
          </a:xfrm>
        </p:grpSpPr>
        <p:grpSp>
          <p:nvGrpSpPr>
            <p:cNvPr id="5" name="Group 4"/>
            <p:cNvGrpSpPr/>
            <p:nvPr/>
          </p:nvGrpSpPr>
          <p:grpSpPr>
            <a:xfrm>
              <a:off x="2175933" y="1690688"/>
              <a:ext cx="7882467" cy="3744912"/>
              <a:chOff x="2042160" y="1657348"/>
              <a:chExt cx="8118953" cy="408889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-82" r="513"/>
              <a:stretch/>
            </p:blipFill>
            <p:spPr>
              <a:xfrm>
                <a:off x="2042160" y="1657348"/>
                <a:ext cx="3718560" cy="40888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1971" y="1657348"/>
                <a:ext cx="3579142" cy="4088899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7807794" y="5435600"/>
              <a:ext cx="10263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Post-Op</a:t>
              </a:r>
              <a:endParaRPr lang="en-US" sz="20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14609" y="5435600"/>
              <a:ext cx="9328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Pre-Op</a:t>
              </a:r>
              <a:endParaRPr lang="en-US" sz="2000" b="1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5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2,5 months FU 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57500" y="1690688"/>
            <a:ext cx="6432717" cy="4052731"/>
            <a:chOff x="3086100" y="1690688"/>
            <a:chExt cx="6432717" cy="4052731"/>
          </a:xfrm>
        </p:grpSpPr>
        <p:pic>
          <p:nvPicPr>
            <p:cNvPr id="4098" name="Picture 2" descr="ch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100" y="1690688"/>
              <a:ext cx="3038218" cy="4052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 descr="ch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2"/>
            <a:stretch>
              <a:fillRect/>
            </a:stretch>
          </p:blipFill>
          <p:spPr bwMode="auto">
            <a:xfrm>
              <a:off x="6124318" y="1690688"/>
              <a:ext cx="3394499" cy="4052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vlc-record-2018-05-09-10h39m43s-IMG_8557.MOV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758255" y="2402072"/>
            <a:ext cx="4675488" cy="2629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2,5 months FU 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435435" y="1690688"/>
            <a:ext cx="7321130" cy="4094222"/>
            <a:chOff x="2435435" y="1690688"/>
            <a:chExt cx="7321130" cy="4094222"/>
          </a:xfrm>
        </p:grpSpPr>
        <p:grpSp>
          <p:nvGrpSpPr>
            <p:cNvPr id="8" name="Group 7"/>
            <p:cNvGrpSpPr/>
            <p:nvPr/>
          </p:nvGrpSpPr>
          <p:grpSpPr>
            <a:xfrm>
              <a:off x="2435435" y="1690688"/>
              <a:ext cx="7321130" cy="3694112"/>
              <a:chOff x="2857500" y="1690688"/>
              <a:chExt cx="7668924" cy="4088899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528" b="11556"/>
              <a:stretch/>
            </p:blipFill>
            <p:spPr bwMode="auto">
              <a:xfrm>
                <a:off x="7229861" y="1690688"/>
                <a:ext cx="3296563" cy="40888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7500" y="1690688"/>
                <a:ext cx="3579142" cy="4088899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3605882" y="5384800"/>
              <a:ext cx="10759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Post-Op</a:t>
              </a:r>
              <a:endParaRPr lang="en-US" sz="20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09632" y="5384800"/>
              <a:ext cx="17468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2.5 months FU</a:t>
              </a:r>
              <a:endParaRPr lang="en-US" sz="2000" b="1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Discussion – </a:t>
            </a:r>
            <a:r>
              <a:rPr lang="en-US" sz="4000" dirty="0"/>
              <a:t>S</a:t>
            </a:r>
            <a:r>
              <a:rPr lang="en-US" sz="4000" dirty="0" smtClean="0"/>
              <a:t>tability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4937760" cy="4351338"/>
          </a:xfrm>
        </p:spPr>
        <p:txBody>
          <a:bodyPr/>
          <a:lstStyle/>
          <a:p>
            <a:r>
              <a:rPr lang="en-US" dirty="0" smtClean="0"/>
              <a:t>Femoral </a:t>
            </a:r>
            <a:r>
              <a:rPr lang="en-US" dirty="0" smtClean="0"/>
              <a:t>Osteotomy</a:t>
            </a:r>
          </a:p>
          <a:p>
            <a:r>
              <a:rPr lang="en-US" dirty="0" smtClean="0"/>
              <a:t>Cementing</a:t>
            </a:r>
            <a:endParaRPr lang="en-US" dirty="0" smtClean="0"/>
          </a:p>
          <a:p>
            <a:r>
              <a:rPr lang="en-US" dirty="0" smtClean="0"/>
              <a:t>Reaming</a:t>
            </a:r>
          </a:p>
          <a:p>
            <a:r>
              <a:rPr lang="en-US" dirty="0" smtClean="0"/>
              <a:t>Stem </a:t>
            </a:r>
            <a:r>
              <a:rPr lang="en-US" dirty="0"/>
              <a:t>length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71187" y="1824740"/>
            <a:ext cx="6196965" cy="2955650"/>
            <a:chOff x="5434949" y="1118271"/>
            <a:chExt cx="6899916" cy="3619911"/>
          </a:xfrm>
        </p:grpSpPr>
        <p:grpSp>
          <p:nvGrpSpPr>
            <p:cNvPr id="11" name="Group 10"/>
            <p:cNvGrpSpPr/>
            <p:nvPr/>
          </p:nvGrpSpPr>
          <p:grpSpPr>
            <a:xfrm>
              <a:off x="5434949" y="1118271"/>
              <a:ext cx="6899916" cy="3619911"/>
              <a:chOff x="6320891" y="1825625"/>
              <a:chExt cx="6899916" cy="361991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320891" y="4955504"/>
                <a:ext cx="6899916" cy="490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/>
                  <a:t>A: Transverse. B: </a:t>
                </a:r>
                <a:r>
                  <a:rPr lang="en-US" sz="2000" b="1" dirty="0" err="1" smtClean="0"/>
                  <a:t>Intussuception</a:t>
                </a:r>
                <a:r>
                  <a:rPr lang="en-US" sz="2000" b="1" dirty="0" smtClean="0"/>
                  <a:t>. C: Step cut. D: Oblique </a:t>
                </a:r>
                <a:r>
                  <a:rPr lang="en-US" sz="2000" baseline="30000" dirty="0" smtClean="0">
                    <a:solidFill>
                      <a:schemeClr val="tx1">
                        <a:lumMod val="50000"/>
                      </a:schemeClr>
                    </a:solidFill>
                  </a:rPr>
                  <a:t>1</a:t>
                </a:r>
                <a:endParaRPr lang="en-US" sz="2000" b="1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9590" y="1825625"/>
                <a:ext cx="4440194" cy="3135979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3858" b="5209"/>
            <a:stretch/>
          </p:blipFill>
          <p:spPr>
            <a:xfrm>
              <a:off x="10213658" y="1118271"/>
              <a:ext cx="1617791" cy="3129879"/>
            </a:xfrm>
            <a:prstGeom prst="rect">
              <a:avLst/>
            </a:prstGeom>
          </p:spPr>
        </p:pic>
      </p:grpSp>
      <p:sp>
        <p:nvSpPr>
          <p:cNvPr id="20" name="テキスト ボックス 11"/>
          <p:cNvSpPr txBox="1"/>
          <p:nvPr/>
        </p:nvSpPr>
        <p:spPr>
          <a:xfrm>
            <a:off x="0" y="6150114"/>
            <a:ext cx="681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1.</a:t>
            </a:r>
            <a:r>
              <a:rPr lang="en-US" sz="1000" dirty="0"/>
              <a:t> </a:t>
            </a:r>
            <a:r>
              <a:rPr lang="en-US" sz="1000" dirty="0" err="1"/>
              <a:t>Sim</a:t>
            </a:r>
            <a:r>
              <a:rPr lang="en-US" sz="1000" dirty="0"/>
              <a:t>, F. H., </a:t>
            </a:r>
            <a:r>
              <a:rPr lang="en-US" sz="1000" dirty="0" err="1"/>
              <a:t>Choong</a:t>
            </a:r>
            <a:r>
              <a:rPr lang="en-US" sz="1000" dirty="0"/>
              <a:t>, P. F., &amp; Weber, K. L. (2011). </a:t>
            </a:r>
            <a:r>
              <a:rPr lang="en-US" sz="1000" i="1" dirty="0"/>
              <a:t>Master Techniques in </a:t>
            </a:r>
            <a:r>
              <a:rPr lang="en-US" sz="1000" i="1" dirty="0" err="1"/>
              <a:t>Orthopaedic</a:t>
            </a:r>
            <a:r>
              <a:rPr lang="en-US" sz="1000" i="1" dirty="0"/>
              <a:t> Surgery: </a:t>
            </a:r>
            <a:r>
              <a:rPr lang="en-US" sz="1000" i="1" dirty="0" err="1"/>
              <a:t>Orthopaedic</a:t>
            </a:r>
            <a:r>
              <a:rPr lang="en-US" sz="1000" i="1" dirty="0"/>
              <a:t> Oncology </a:t>
            </a:r>
            <a:r>
              <a:rPr lang="en-US" sz="1000" i="1" dirty="0" smtClean="0"/>
              <a:t>and Complex </a:t>
            </a:r>
            <a:r>
              <a:rPr lang="en-US" sz="1000" i="1" dirty="0"/>
              <a:t>Reconstruction</a:t>
            </a:r>
            <a:r>
              <a:rPr lang="en-US" sz="1000" dirty="0"/>
              <a:t>. Lippincott Williams &amp; Wilkins.</a:t>
            </a:r>
          </a:p>
          <a:p>
            <a:r>
              <a:rPr lang="en-US" sz="1000" dirty="0" smtClean="0">
                <a:effectLst/>
              </a:rPr>
              <a:t>2.</a:t>
            </a:r>
            <a:r>
              <a:rPr lang="en-US" sz="1000" dirty="0"/>
              <a:t> Min, L., </a:t>
            </a:r>
            <a:r>
              <a:rPr lang="en-US" sz="1000" dirty="0" err="1"/>
              <a:t>Peng</a:t>
            </a:r>
            <a:r>
              <a:rPr lang="en-US" sz="1000" dirty="0"/>
              <a:t>, J., </a:t>
            </a:r>
            <a:r>
              <a:rPr lang="en-US" sz="1000" dirty="0" err="1"/>
              <a:t>Duan</a:t>
            </a:r>
            <a:r>
              <a:rPr lang="en-US" sz="1000" dirty="0"/>
              <a:t>, H., Zhang, W., Zhou, Y., &amp; </a:t>
            </a:r>
            <a:r>
              <a:rPr lang="en-US" sz="1000" dirty="0" err="1"/>
              <a:t>Tu</a:t>
            </a:r>
            <a:r>
              <a:rPr lang="en-US" sz="1000" dirty="0"/>
              <a:t>, C. (2014). </a:t>
            </a:r>
            <a:r>
              <a:rPr lang="en-US" sz="1000" dirty="0" err="1"/>
              <a:t>Uncemented</a:t>
            </a:r>
            <a:r>
              <a:rPr lang="en-US" sz="1000" dirty="0"/>
              <a:t> allograft–prosthetic composite reconstruction of the proximal femur. </a:t>
            </a:r>
            <a:r>
              <a:rPr lang="en-US" sz="1000" i="1" dirty="0"/>
              <a:t>Indian journal of </a:t>
            </a:r>
            <a:r>
              <a:rPr lang="en-US" sz="1000" i="1" dirty="0" err="1"/>
              <a:t>orthopaedics</a:t>
            </a:r>
            <a:r>
              <a:rPr lang="en-US" sz="1000" dirty="0"/>
              <a:t>, </a:t>
            </a:r>
            <a:r>
              <a:rPr lang="en-US" sz="1000" i="1" dirty="0"/>
              <a:t>48</a:t>
            </a:r>
            <a:r>
              <a:rPr lang="en-US" sz="1000" dirty="0"/>
              <a:t>(3), 289.</a:t>
            </a:r>
            <a:endParaRPr lang="en-US" sz="10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6312654" y="1827785"/>
            <a:ext cx="5265468" cy="2492608"/>
            <a:chOff x="3060641" y="1547690"/>
            <a:chExt cx="5265468" cy="2492608"/>
          </a:xfrm>
        </p:grpSpPr>
        <p:grpSp>
          <p:nvGrpSpPr>
            <p:cNvPr id="21" name="Group 20"/>
            <p:cNvGrpSpPr/>
            <p:nvPr/>
          </p:nvGrpSpPr>
          <p:grpSpPr>
            <a:xfrm>
              <a:off x="3060641" y="1547690"/>
              <a:ext cx="1874787" cy="2492608"/>
              <a:chOff x="7828616" y="1825625"/>
              <a:chExt cx="2195278" cy="3795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28616" y="1825625"/>
                <a:ext cx="2195278" cy="3795777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9829424" y="4174692"/>
                <a:ext cx="4689" cy="105300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5191279" y="1841835"/>
              <a:ext cx="31348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Press fit is considered to be safe </a:t>
              </a:r>
              <a:r>
                <a:rPr lang="en-US" sz="2000" dirty="0" smtClean="0"/>
                <a:t>when there </a:t>
              </a:r>
              <a:r>
                <a:rPr lang="en-US" sz="2000" dirty="0"/>
                <a:t>is at least </a:t>
              </a:r>
              <a:endParaRPr lang="en-US" sz="2000" dirty="0" smtClean="0"/>
            </a:p>
            <a:p>
              <a:r>
                <a:rPr lang="en-US" sz="2000" dirty="0" smtClean="0"/>
                <a:t>6 </a:t>
              </a:r>
              <a:r>
                <a:rPr lang="en-US" sz="2000" dirty="0"/>
                <a:t>c</a:t>
              </a:r>
              <a:r>
                <a:rPr lang="en-US" sz="2000" dirty="0" smtClean="0"/>
                <a:t>m of </a:t>
              </a:r>
              <a:r>
                <a:rPr lang="en-US" sz="2000" dirty="0"/>
                <a:t>prosthesis-shaft contact bypassing the </a:t>
              </a:r>
              <a:r>
                <a:rPr lang="en-US" sz="2000" dirty="0" smtClean="0"/>
                <a:t>allograft host</a:t>
              </a:r>
              <a:r>
                <a:rPr lang="en-US" sz="2000" dirty="0"/>
                <a:t> </a:t>
              </a:r>
              <a:r>
                <a:rPr lang="en-US" sz="2000" dirty="0" smtClean="0"/>
                <a:t>junction</a:t>
              </a:r>
              <a:r>
                <a:rPr lang="en-US" sz="2000" dirty="0"/>
                <a:t> 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1</a:t>
              </a:r>
              <a:r>
                <a:rPr lang="en-US" sz="2000" dirty="0"/>
                <a:t/>
              </a:r>
              <a:br>
                <a:rPr lang="en-US" sz="2000" dirty="0"/>
              </a:br>
              <a:endParaRPr lang="en-US" sz="20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14713" y="1827785"/>
            <a:ext cx="3101383" cy="3589521"/>
            <a:chOff x="5186073" y="368162"/>
            <a:chExt cx="3401712" cy="40785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6073" y="368162"/>
              <a:ext cx="3401712" cy="292449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650075" y="3292656"/>
              <a:ext cx="2682268" cy="11540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A: Cemented </a:t>
              </a:r>
            </a:p>
            <a:p>
              <a:r>
                <a:rPr lang="en-US" sz="2000" b="1" dirty="0" smtClean="0"/>
                <a:t>B: Partially </a:t>
              </a:r>
              <a:r>
                <a:rPr lang="en-US" sz="2000" b="1" dirty="0"/>
                <a:t>c</a:t>
              </a:r>
              <a:r>
                <a:rPr lang="en-US" sz="2000" b="1" dirty="0" smtClean="0"/>
                <a:t>emented</a:t>
              </a:r>
            </a:p>
            <a:p>
              <a:r>
                <a:rPr lang="en-US" sz="2000" b="1" dirty="0" smtClean="0"/>
                <a:t>C: </a:t>
              </a:r>
              <a:r>
                <a:rPr lang="en-US" sz="2000" b="1" dirty="0" err="1" smtClean="0"/>
                <a:t>Cementless</a:t>
              </a:r>
              <a:endParaRPr lang="en-US" sz="2000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40653" y="1358914"/>
            <a:ext cx="6658032" cy="3800770"/>
            <a:chOff x="1686230" y="2073418"/>
            <a:chExt cx="6658032" cy="380077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86230" y="2073418"/>
              <a:ext cx="6590476" cy="196190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686230" y="4345564"/>
              <a:ext cx="6658032" cy="1528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1. The </a:t>
              </a:r>
              <a:r>
                <a:rPr lang="en-US" sz="2000" dirty="0"/>
                <a:t>diameter of reaming can be a little smaller than that of the prosthetic </a:t>
              </a:r>
              <a:r>
                <a:rPr lang="en-US" sz="2000" dirty="0" smtClean="0"/>
                <a:t>stem </a:t>
              </a:r>
            </a:p>
            <a:p>
              <a:r>
                <a:rPr lang="en-US" sz="2000" dirty="0" smtClean="0"/>
                <a:t>2</a:t>
              </a:r>
              <a:r>
                <a:rPr lang="en-US" sz="2000" b="1" dirty="0" smtClean="0"/>
                <a:t>.</a:t>
              </a:r>
              <a:r>
                <a:rPr lang="en-US" sz="2000" baseline="30000" dirty="0" smtClean="0">
                  <a:solidFill>
                    <a:schemeClr val="tx1">
                      <a:lumMod val="50000"/>
                    </a:schemeClr>
                  </a:solidFill>
                </a:rPr>
                <a:t>. </a:t>
              </a:r>
              <a:r>
                <a:rPr lang="en-US" sz="2000" dirty="0" smtClean="0"/>
                <a:t>The </a:t>
              </a:r>
              <a:r>
                <a:rPr lang="en-US" sz="2000" dirty="0"/>
                <a:t>host bone should be reamed 2 cm shorter than the length of the distal prosthetic </a:t>
              </a:r>
              <a:r>
                <a:rPr lang="en-US" sz="2000" dirty="0" smtClean="0"/>
                <a:t>stem </a:t>
              </a:r>
              <a:r>
                <a:rPr lang="en-US" sz="2000" baseline="30000" dirty="0" smtClean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</a:p>
            <a:p>
              <a:endParaRPr lang="en-US" sz="2000" baseline="30000" dirty="0" smtClean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12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Discussion – Soft tissue reconstruction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Oval 19"/>
          <p:cNvSpPr/>
          <p:nvPr/>
        </p:nvSpPr>
        <p:spPr bwMode="auto">
          <a:xfrm>
            <a:off x="847173" y="2481376"/>
            <a:ext cx="2206580" cy="23043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kern="0" dirty="0" smtClean="0">
                <a:ea typeface="メイリオ" panose="020B0604030504040204" pitchFamily="50" charset="-128"/>
                <a:cs typeface="Arial" panose="020B0604020202020204" pitchFamily="34" charset="0"/>
              </a:rPr>
              <a:t>Wide Resection</a:t>
            </a:r>
            <a:endParaRPr lang="en-US" sz="2200" b="1" kern="0" dirty="0"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Oval 19"/>
          <p:cNvSpPr/>
          <p:nvPr/>
        </p:nvSpPr>
        <p:spPr bwMode="auto">
          <a:xfrm>
            <a:off x="4804805" y="2481376"/>
            <a:ext cx="2230757" cy="23043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kern="0" dirty="0" smtClean="0">
                <a:ea typeface="メイリオ" panose="020B0604030504040204" pitchFamily="50" charset="-128"/>
                <a:cs typeface="Arial" panose="020B0604020202020204" pitchFamily="34" charset="0"/>
              </a:rPr>
              <a:t>Instability</a:t>
            </a:r>
            <a:endParaRPr lang="en-US" sz="2200" b="1" kern="0" dirty="0"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200" b="1" kern="0" dirty="0" smtClean="0"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200" b="1" kern="0" dirty="0" smtClean="0">
                <a:ea typeface="メイリオ" panose="020B0604030504040204" pitchFamily="50" charset="-128"/>
                <a:cs typeface="Arial" panose="020B0604020202020204" pitchFamily="34" charset="0"/>
              </a:rPr>
              <a:t>Impaired function</a:t>
            </a:r>
            <a:endParaRPr lang="en-US" sz="2200" b="1" kern="0" dirty="0"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Oval 19"/>
          <p:cNvSpPr/>
          <p:nvPr/>
        </p:nvSpPr>
        <p:spPr bwMode="auto">
          <a:xfrm>
            <a:off x="8738749" y="2333100"/>
            <a:ext cx="2515398" cy="26008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kern="0" dirty="0" smtClean="0">
                <a:ea typeface="メイリオ" panose="020B0604030504040204" pitchFamily="50" charset="-128"/>
                <a:cs typeface="Arial" panose="020B0604020202020204" pitchFamily="34" charset="0"/>
              </a:rPr>
              <a:t>Soft tissue Reconstruction</a:t>
            </a:r>
            <a:endParaRPr lang="en-US" sz="2200" b="1" kern="0" dirty="0"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545672" y="3492849"/>
            <a:ext cx="977075" cy="29905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7311748" y="3437110"/>
            <a:ext cx="1161731" cy="3547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sp>
        <p:nvSpPr>
          <p:cNvPr id="14" name="テキスト ボックス 11"/>
          <p:cNvSpPr txBox="1"/>
          <p:nvPr/>
        </p:nvSpPr>
        <p:spPr>
          <a:xfrm>
            <a:off x="5963" y="6458189"/>
            <a:ext cx="6812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Malawer</a:t>
            </a:r>
            <a:r>
              <a:rPr lang="en-US" sz="1000" dirty="0"/>
              <a:t>, M. M., &amp; </a:t>
            </a:r>
            <a:r>
              <a:rPr lang="en-US" sz="1000" dirty="0" err="1"/>
              <a:t>Sugarbaker</a:t>
            </a:r>
            <a:r>
              <a:rPr lang="en-US" sz="1000" dirty="0"/>
              <a:t>, P. H. (2001). </a:t>
            </a:r>
            <a:r>
              <a:rPr lang="en-US" sz="1000" i="1" dirty="0"/>
              <a:t>Musculoskeletal cancer surgery: treatment of sarcomas and allied diseases</a:t>
            </a:r>
            <a:r>
              <a:rPr lang="en-US" sz="1000" dirty="0"/>
              <a:t>. Springer Science &amp; Business Media.</a:t>
            </a:r>
            <a:r>
              <a:rPr lang="en-US" sz="1000" dirty="0" smtClean="0"/>
              <a:t>.</a:t>
            </a:r>
          </a:p>
        </p:txBody>
      </p:sp>
      <p:sp>
        <p:nvSpPr>
          <p:cNvPr id="5" name="Down Arrow 4"/>
          <p:cNvSpPr/>
          <p:nvPr/>
        </p:nvSpPr>
        <p:spPr>
          <a:xfrm>
            <a:off x="6524073" y="2903710"/>
            <a:ext cx="303143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524073" y="3695917"/>
            <a:ext cx="303143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8" grpId="0" animBg="1"/>
      <p:bldP spid="5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Discussion – </a:t>
            </a:r>
            <a:r>
              <a:rPr lang="en-US" sz="4000" dirty="0"/>
              <a:t>Soft tissue reconstruction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1825625"/>
            <a:ext cx="4695238" cy="3495238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41381" y="1825625"/>
            <a:ext cx="493776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Reconstruction of the Hip Capsule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Reconstruction of the </a:t>
            </a:r>
            <a:r>
              <a:rPr lang="en-US" dirty="0" smtClean="0"/>
              <a:t>Abductors &amp; </a:t>
            </a:r>
            <a:r>
              <a:rPr lang="en-US" dirty="0" err="1" smtClean="0"/>
              <a:t>Iliopsoas</a:t>
            </a:r>
            <a:endParaRPr lang="en-US" dirty="0"/>
          </a:p>
          <a:p>
            <a:pPr lvl="1"/>
            <a:r>
              <a:rPr lang="en-US" dirty="0"/>
              <a:t>Gluteus </a:t>
            </a:r>
            <a:r>
              <a:rPr lang="en-US" dirty="0" err="1"/>
              <a:t>medius</a:t>
            </a:r>
            <a:endParaRPr lang="en-US" dirty="0"/>
          </a:p>
          <a:p>
            <a:pPr lvl="1"/>
            <a:r>
              <a:rPr lang="en-US" dirty="0" err="1"/>
              <a:t>Vastus</a:t>
            </a:r>
            <a:r>
              <a:rPr lang="en-US" dirty="0"/>
              <a:t> </a:t>
            </a:r>
            <a:r>
              <a:rPr lang="en-US" dirty="0" err="1" smtClean="0"/>
              <a:t>laterallis</a:t>
            </a:r>
            <a:endParaRPr lang="en-US" dirty="0" smtClean="0"/>
          </a:p>
          <a:p>
            <a:pPr lvl="1"/>
            <a:r>
              <a:rPr lang="en-US" dirty="0" err="1" smtClean="0"/>
              <a:t>Iliopsoas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034" y="1824381"/>
            <a:ext cx="4047370" cy="20733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288875" y="1824381"/>
            <a:ext cx="6724340" cy="2257471"/>
            <a:chOff x="5461909" y="1820985"/>
            <a:chExt cx="7115404" cy="25298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1909" y="1825625"/>
              <a:ext cx="3552381" cy="25238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4289" y="1820985"/>
              <a:ext cx="3563024" cy="252984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673" y="1808279"/>
            <a:ext cx="4704665" cy="3512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7804" y="1799246"/>
            <a:ext cx="3040402" cy="3521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1698" y="1808279"/>
            <a:ext cx="5987338" cy="34964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sp>
        <p:nvSpPr>
          <p:cNvPr id="15" name="テキスト ボックス 11"/>
          <p:cNvSpPr txBox="1"/>
          <p:nvPr/>
        </p:nvSpPr>
        <p:spPr>
          <a:xfrm>
            <a:off x="0" y="6150114"/>
            <a:ext cx="681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1.</a:t>
            </a:r>
            <a:r>
              <a:rPr lang="en-US" sz="1000" dirty="0"/>
              <a:t> </a:t>
            </a:r>
            <a:r>
              <a:rPr lang="en-US" sz="1000" dirty="0" err="1"/>
              <a:t>Sim</a:t>
            </a:r>
            <a:r>
              <a:rPr lang="en-US" sz="1000" dirty="0"/>
              <a:t>, F. H., </a:t>
            </a:r>
            <a:r>
              <a:rPr lang="en-US" sz="1000" dirty="0" err="1"/>
              <a:t>Choong</a:t>
            </a:r>
            <a:r>
              <a:rPr lang="en-US" sz="1000" dirty="0"/>
              <a:t>, P. F., &amp; Weber, K. L. (2011). </a:t>
            </a:r>
            <a:r>
              <a:rPr lang="en-US" sz="1000" i="1" dirty="0"/>
              <a:t>Master Techniques in </a:t>
            </a:r>
            <a:r>
              <a:rPr lang="en-US" sz="1000" i="1" dirty="0" err="1"/>
              <a:t>Orthopaedic</a:t>
            </a:r>
            <a:r>
              <a:rPr lang="en-US" sz="1000" i="1" dirty="0"/>
              <a:t> Surgery: </a:t>
            </a:r>
            <a:r>
              <a:rPr lang="en-US" sz="1000" i="1" dirty="0" err="1"/>
              <a:t>Orthopaedic</a:t>
            </a:r>
            <a:r>
              <a:rPr lang="en-US" sz="1000" i="1" dirty="0"/>
              <a:t> Oncology </a:t>
            </a:r>
            <a:r>
              <a:rPr lang="en-US" sz="1000" i="1" dirty="0" smtClean="0"/>
              <a:t>and Complex </a:t>
            </a:r>
            <a:r>
              <a:rPr lang="en-US" sz="1000" i="1" dirty="0"/>
              <a:t>Reconstruction</a:t>
            </a:r>
            <a:r>
              <a:rPr lang="en-US" sz="1000" dirty="0"/>
              <a:t>. Lippincott Williams &amp; Wilkins.</a:t>
            </a:r>
          </a:p>
          <a:p>
            <a:r>
              <a:rPr lang="en-US" sz="1000" dirty="0" smtClean="0">
                <a:effectLst/>
              </a:rPr>
              <a:t>2.</a:t>
            </a:r>
            <a:r>
              <a:rPr lang="en-US" sz="1000" dirty="0"/>
              <a:t> </a:t>
            </a:r>
            <a:r>
              <a:rPr lang="en-US" sz="1000" dirty="0" err="1"/>
              <a:t>Malawer</a:t>
            </a:r>
            <a:r>
              <a:rPr lang="en-US" sz="1000" dirty="0"/>
              <a:t>, M. M., &amp; </a:t>
            </a:r>
            <a:r>
              <a:rPr lang="en-US" sz="1000" dirty="0" err="1"/>
              <a:t>Sugarbaker</a:t>
            </a:r>
            <a:r>
              <a:rPr lang="en-US" sz="1000" dirty="0"/>
              <a:t>, P. H. (2001). </a:t>
            </a:r>
            <a:r>
              <a:rPr lang="en-US" sz="1000" i="1" dirty="0"/>
              <a:t>Musculoskeletal cancer surgery: treatment of sarcomas and allied diseases</a:t>
            </a:r>
            <a:r>
              <a:rPr lang="en-US" sz="1000" dirty="0"/>
              <a:t>. Springer Science &amp; Business Media..</a:t>
            </a:r>
          </a:p>
        </p:txBody>
      </p:sp>
    </p:spTree>
    <p:extLst>
      <p:ext uri="{BB962C8B-B14F-4D97-AF65-F5344CB8AC3E}">
        <p14:creationId xmlns:p14="http://schemas.microsoft.com/office/powerpoint/2010/main" val="34686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60 years old woman</a:t>
            </a:r>
          </a:p>
          <a:p>
            <a:r>
              <a:rPr lang="en-US" dirty="0" smtClean="0"/>
              <a:t>Chief complaint: Left hip pain</a:t>
            </a:r>
          </a:p>
          <a:p>
            <a:r>
              <a:rPr lang="en-US" dirty="0" smtClean="0"/>
              <a:t>History of present illness</a:t>
            </a:r>
          </a:p>
          <a:p>
            <a:pPr lvl="1"/>
            <a:r>
              <a:rPr lang="en-US" dirty="0"/>
              <a:t>The patient had suffered from left hip </a:t>
            </a:r>
            <a:r>
              <a:rPr lang="en-US" dirty="0" smtClean="0"/>
              <a:t>pain </a:t>
            </a:r>
            <a:r>
              <a:rPr lang="en-US" dirty="0" smtClean="0"/>
              <a:t>6 </a:t>
            </a:r>
            <a:r>
              <a:rPr lang="en-US" dirty="0" smtClean="0"/>
              <a:t>months ago, </a:t>
            </a:r>
            <a:r>
              <a:rPr lang="en-US" dirty="0"/>
              <a:t>which had not improved with </a:t>
            </a:r>
            <a:r>
              <a:rPr lang="en-US" dirty="0" smtClean="0"/>
              <a:t>medications</a:t>
            </a:r>
            <a:endParaRPr lang="en-US" dirty="0"/>
          </a:p>
          <a:p>
            <a:pPr lvl="1"/>
            <a:r>
              <a:rPr lang="en-US" dirty="0"/>
              <a:t>On the day before hospitalization, she fell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increasing </a:t>
            </a:r>
            <a:r>
              <a:rPr lang="en-US" dirty="0" smtClean="0">
                <a:sym typeface="Wingdings" panose="05000000000000000000" pitchFamily="2" charset="2"/>
              </a:rPr>
              <a:t>pain</a:t>
            </a:r>
            <a:endParaRPr lang="en-US" dirty="0" smtClean="0"/>
          </a:p>
          <a:p>
            <a:r>
              <a:rPr lang="en-US" dirty="0" smtClean="0"/>
              <a:t>Physical examination</a:t>
            </a:r>
          </a:p>
          <a:p>
            <a:pPr lvl="1"/>
            <a:r>
              <a:rPr lang="en-US" dirty="0"/>
              <a:t>Pain and swelling around the left </a:t>
            </a:r>
            <a:r>
              <a:rPr lang="en-US" dirty="0" smtClean="0"/>
              <a:t>hip</a:t>
            </a:r>
            <a:endParaRPr lang="en-US" dirty="0"/>
          </a:p>
          <a:p>
            <a:pPr lvl="1"/>
            <a:r>
              <a:rPr lang="en-US" dirty="0"/>
              <a:t>Shortening of the left </a:t>
            </a:r>
            <a:r>
              <a:rPr lang="en-US" dirty="0" smtClean="0"/>
              <a:t>leg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Discussion – </a:t>
            </a:r>
            <a:r>
              <a:rPr lang="en-US" sz="4000" dirty="0" err="1"/>
              <a:t>Megaprostheses</a:t>
            </a:r>
            <a:r>
              <a:rPr lang="en-US" sz="4000" dirty="0"/>
              <a:t> </a:t>
            </a:r>
            <a:r>
              <a:rPr lang="en-US" sz="4000" dirty="0" err="1"/>
              <a:t>VS</a:t>
            </a:r>
            <a:r>
              <a:rPr lang="en-US" sz="4000" dirty="0"/>
              <a:t> </a:t>
            </a:r>
            <a:r>
              <a:rPr lang="en-US" sz="4000" dirty="0" err="1"/>
              <a:t>APC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Oval 19"/>
          <p:cNvSpPr/>
          <p:nvPr/>
        </p:nvSpPr>
        <p:spPr bwMode="auto">
          <a:xfrm>
            <a:off x="1047750" y="2650817"/>
            <a:ext cx="2206580" cy="23043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200" b="1" kern="0" dirty="0" smtClean="0">
                <a:ea typeface="メイリオ" panose="020B0604030504040204" pitchFamily="50" charset="-128"/>
                <a:cs typeface="Arial" panose="020B0604020202020204" pitchFamily="34" charset="0"/>
              </a:rPr>
              <a:t>Wide Resection</a:t>
            </a:r>
            <a:endParaRPr lang="en-US" sz="2200" b="1" kern="0" dirty="0"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537145" y="3653452"/>
            <a:ext cx="977075" cy="29905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9"/>
          <p:cNvSpPr/>
          <p:nvPr/>
        </p:nvSpPr>
        <p:spPr bwMode="auto">
          <a:xfrm>
            <a:off x="4797035" y="2579028"/>
            <a:ext cx="2525660" cy="244790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b="1" kern="0" dirty="0" smtClean="0">
                <a:ea typeface="メイリオ" panose="020B0604030504040204" pitchFamily="50" charset="-128"/>
                <a:cs typeface="Arial" panose="020B0604020202020204" pitchFamily="34" charset="0"/>
              </a:rPr>
              <a:t>Reconstruction Bone Defect</a:t>
            </a:r>
            <a:endParaRPr lang="en-US" sz="2000" b="1" kern="0" dirty="0"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46885" y="1366838"/>
            <a:ext cx="2283374" cy="893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Resection 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Arthrodesis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45303" y="5219729"/>
            <a:ext cx="2284956" cy="893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Distraction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Osteogenesis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45303" y="3973532"/>
            <a:ext cx="2284956" cy="893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APC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345304" y="2727335"/>
            <a:ext cx="2284955" cy="8931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Endoprosthesis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endCxn id="9" idx="1"/>
          </p:cNvCxnSpPr>
          <p:nvPr/>
        </p:nvCxnSpPr>
        <p:spPr>
          <a:xfrm flipV="1">
            <a:off x="7322695" y="1813434"/>
            <a:ext cx="1024190" cy="1989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321904" y="3059631"/>
            <a:ext cx="1023400" cy="743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22299" y="3802978"/>
            <a:ext cx="1023004" cy="502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20323" y="3802978"/>
            <a:ext cx="1024980" cy="1749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sp>
        <p:nvSpPr>
          <p:cNvPr id="18" name="テキスト ボックス 11"/>
          <p:cNvSpPr txBox="1"/>
          <p:nvPr/>
        </p:nvSpPr>
        <p:spPr>
          <a:xfrm>
            <a:off x="5963" y="6458189"/>
            <a:ext cx="6812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Malawer</a:t>
            </a:r>
            <a:r>
              <a:rPr lang="en-US" sz="1000" dirty="0"/>
              <a:t>, M. M., &amp; </a:t>
            </a:r>
            <a:r>
              <a:rPr lang="en-US" sz="1000" dirty="0" err="1"/>
              <a:t>Sugarbaker</a:t>
            </a:r>
            <a:r>
              <a:rPr lang="en-US" sz="1000" dirty="0"/>
              <a:t>, P. H. (2001). </a:t>
            </a:r>
            <a:r>
              <a:rPr lang="en-US" sz="1000" i="1" dirty="0"/>
              <a:t>Musculoskeletal cancer surgery: treatment of sarcomas and allied diseases</a:t>
            </a:r>
            <a:r>
              <a:rPr lang="en-US" sz="1000" dirty="0"/>
              <a:t>. Springer Science &amp; Business Media.</a:t>
            </a:r>
            <a:r>
              <a:rPr lang="en-US" sz="1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3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Discussion – </a:t>
            </a:r>
            <a:r>
              <a:rPr lang="en-US" sz="4000" dirty="0" err="1" smtClean="0"/>
              <a:t>Megaprostheses</a:t>
            </a:r>
            <a:endParaRPr lang="en-US" sz="40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38829"/>
              </p:ext>
            </p:extLst>
          </p:nvPr>
        </p:nvGraphicFramePr>
        <p:xfrm>
          <a:off x="838200" y="1897722"/>
          <a:ext cx="6656925" cy="332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589"/>
                <a:gridCol w="1255585"/>
                <a:gridCol w="1245425"/>
                <a:gridCol w="2999326"/>
              </a:tblGrid>
              <a:tr h="1037384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No of</a:t>
                      </a:r>
                    </a:p>
                    <a:p>
                      <a:pPr algn="ctr"/>
                      <a:r>
                        <a:rPr lang="en-US" sz="2200" dirty="0" smtClean="0"/>
                        <a:t> patients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Average</a:t>
                      </a:r>
                      <a:r>
                        <a:rPr lang="en-US" sz="22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200" baseline="0" dirty="0" smtClean="0"/>
                        <a:t>FU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Complications</a:t>
                      </a:r>
                      <a:endParaRPr lang="en-US" sz="2200" dirty="0"/>
                    </a:p>
                  </a:txBody>
                  <a:tcPr/>
                </a:tc>
              </a:tr>
              <a:tr h="71818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Ilyas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15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78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 smtClean="0"/>
                        <a:t>2 infections, 3 dislocations</a:t>
                      </a:r>
                      <a:endParaRPr lang="en-US" sz="2200" dirty="0"/>
                    </a:p>
                  </a:txBody>
                  <a:tcPr/>
                </a:tc>
              </a:tr>
              <a:tr h="71818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Ueda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25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163 m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</a:t>
                      </a:r>
                      <a:r>
                        <a:rPr lang="en-US" sz="2200" baseline="0" dirty="0" smtClean="0"/>
                        <a:t> infections, 4 dislocations</a:t>
                      </a:r>
                      <a:endParaRPr lang="en-US" sz="2200" dirty="0"/>
                    </a:p>
                  </a:txBody>
                  <a:tcPr/>
                </a:tc>
              </a:tr>
              <a:tr h="71818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Donati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25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12 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 infections, 17 stress</a:t>
                      </a:r>
                      <a:r>
                        <a:rPr lang="en-US" sz="2200" baseline="0" dirty="0" smtClean="0"/>
                        <a:t> shielding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テキスト ボックス 11"/>
          <p:cNvSpPr txBox="1"/>
          <p:nvPr/>
        </p:nvSpPr>
        <p:spPr>
          <a:xfrm>
            <a:off x="0" y="5842337"/>
            <a:ext cx="6812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1.Ilyas</a:t>
            </a:r>
            <a:r>
              <a:rPr lang="en-US" sz="1000" dirty="0" smtClean="0"/>
              <a:t> </a:t>
            </a:r>
            <a:r>
              <a:rPr lang="en-US" sz="1000" dirty="0"/>
              <a:t>I, Pant R, </a:t>
            </a:r>
            <a:r>
              <a:rPr lang="en-US" sz="1000" dirty="0" err="1"/>
              <a:t>Kurar</a:t>
            </a:r>
            <a:r>
              <a:rPr lang="en-US" sz="1000" dirty="0"/>
              <a:t> A, Moreau PG, </a:t>
            </a:r>
            <a:r>
              <a:rPr lang="en-US" sz="1000" dirty="0" err="1"/>
              <a:t>Younge</a:t>
            </a:r>
            <a:r>
              <a:rPr lang="en-US" sz="1000" dirty="0"/>
              <a:t> DA. Modular </a:t>
            </a:r>
            <a:r>
              <a:rPr lang="en-US" sz="1000" dirty="0" err="1"/>
              <a:t>megaprosthesis</a:t>
            </a:r>
            <a:r>
              <a:rPr lang="en-US" sz="1000" dirty="0"/>
              <a:t> </a:t>
            </a:r>
            <a:r>
              <a:rPr lang="en-US" sz="1000" dirty="0" smtClean="0"/>
              <a:t>for proximal </a:t>
            </a:r>
            <a:r>
              <a:rPr lang="en-US" sz="1000" dirty="0"/>
              <a:t>femoral tumors. </a:t>
            </a:r>
            <a:r>
              <a:rPr lang="en-US" sz="1000" dirty="0" err="1"/>
              <a:t>Int</a:t>
            </a:r>
            <a:r>
              <a:rPr lang="en-US" sz="1000" dirty="0"/>
              <a:t> </a:t>
            </a:r>
            <a:r>
              <a:rPr lang="en-US" sz="1000" dirty="0" err="1"/>
              <a:t>Orthop</a:t>
            </a:r>
            <a:r>
              <a:rPr lang="en-US" sz="1000" dirty="0"/>
              <a:t>. </a:t>
            </a:r>
            <a:r>
              <a:rPr lang="en-US" sz="1000" dirty="0" smtClean="0"/>
              <a:t>2002;26(3)170–173</a:t>
            </a:r>
            <a:endParaRPr lang="en-US" sz="1000" dirty="0"/>
          </a:p>
          <a:p>
            <a:r>
              <a:rPr lang="en-US" sz="1000" dirty="0" err="1" smtClean="0">
                <a:effectLst/>
              </a:rPr>
              <a:t>2.</a:t>
            </a:r>
            <a:r>
              <a:rPr lang="en-US" sz="1000" dirty="0" err="1" smtClean="0"/>
              <a:t>Ueda</a:t>
            </a:r>
            <a:r>
              <a:rPr lang="en-US" sz="1000" dirty="0" smtClean="0"/>
              <a:t> </a:t>
            </a:r>
            <a:r>
              <a:rPr lang="en-US" sz="1000" dirty="0"/>
              <a:t>T, </a:t>
            </a:r>
            <a:r>
              <a:rPr lang="en-US" sz="1000" dirty="0" err="1"/>
              <a:t>Kakunaga</a:t>
            </a:r>
            <a:r>
              <a:rPr lang="en-US" sz="1000" dirty="0"/>
              <a:t> S, </a:t>
            </a:r>
            <a:r>
              <a:rPr lang="en-US" sz="1000" dirty="0" err="1"/>
              <a:t>Takenaka</a:t>
            </a:r>
            <a:r>
              <a:rPr lang="en-US" sz="1000" dirty="0"/>
              <a:t> S, Araki N, Yoshikawa H. Constrained total </a:t>
            </a:r>
            <a:r>
              <a:rPr lang="en-US" sz="1000" dirty="0" smtClean="0"/>
              <a:t>hip </a:t>
            </a:r>
            <a:r>
              <a:rPr lang="en-US" sz="1000" dirty="0" err="1" smtClean="0"/>
              <a:t>megaprosthesis</a:t>
            </a:r>
            <a:r>
              <a:rPr lang="en-US" sz="1000" dirty="0" smtClean="0"/>
              <a:t> </a:t>
            </a:r>
            <a:r>
              <a:rPr lang="en-US" sz="1000" dirty="0"/>
              <a:t>for primary </a:t>
            </a:r>
            <a:r>
              <a:rPr lang="en-US" sz="1000" dirty="0" err="1"/>
              <a:t>periacetabular</a:t>
            </a:r>
            <a:r>
              <a:rPr lang="en-US" sz="1000" dirty="0"/>
              <a:t> tumors. 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Orthop</a:t>
            </a:r>
            <a:r>
              <a:rPr lang="en-US" sz="1000" dirty="0"/>
              <a:t> </a:t>
            </a:r>
            <a:r>
              <a:rPr lang="en-US" sz="1000" dirty="0" err="1"/>
              <a:t>Relat</a:t>
            </a:r>
            <a:r>
              <a:rPr lang="en-US" sz="1000" dirty="0"/>
              <a:t> </a:t>
            </a:r>
            <a:r>
              <a:rPr lang="en-US" sz="1000" dirty="0" smtClean="0"/>
              <a:t>Res. 2013;471(3</a:t>
            </a:r>
            <a:r>
              <a:rPr lang="en-US" sz="1000" dirty="0"/>
              <a:t>):741–74910.1007/</a:t>
            </a:r>
            <a:r>
              <a:rPr lang="en-US" sz="1000" dirty="0" err="1"/>
              <a:t>s11999</a:t>
            </a:r>
            <a:r>
              <a:rPr lang="en-US" sz="1000" dirty="0"/>
              <a:t>-012-2625-8</a:t>
            </a:r>
            <a:r>
              <a:rPr lang="en-US" sz="1000" dirty="0" smtClean="0"/>
              <a:t>.</a:t>
            </a:r>
          </a:p>
          <a:p>
            <a:r>
              <a:rPr lang="en-US" sz="1000" dirty="0" err="1"/>
              <a:t>3.Donati</a:t>
            </a:r>
            <a:r>
              <a:rPr lang="en-US" sz="1000" dirty="0"/>
              <a:t> D, </a:t>
            </a:r>
            <a:r>
              <a:rPr lang="en-US" sz="1000" dirty="0" err="1"/>
              <a:t>Zavatta</a:t>
            </a:r>
            <a:r>
              <a:rPr lang="en-US" sz="1000" dirty="0"/>
              <a:t> M, </a:t>
            </a:r>
            <a:r>
              <a:rPr lang="en-US" sz="1000" dirty="0" err="1"/>
              <a:t>Gozzi</a:t>
            </a:r>
            <a:r>
              <a:rPr lang="en-US" sz="1000" dirty="0"/>
              <a:t> E, </a:t>
            </a:r>
            <a:r>
              <a:rPr lang="en-US" sz="1000" dirty="0" err="1"/>
              <a:t>Giacomini</a:t>
            </a:r>
            <a:r>
              <a:rPr lang="en-US" sz="1000" dirty="0"/>
              <a:t> S, </a:t>
            </a:r>
            <a:r>
              <a:rPr lang="en-US" sz="1000" dirty="0" err="1"/>
              <a:t>Campanacci</a:t>
            </a:r>
            <a:r>
              <a:rPr lang="en-US" sz="1000" dirty="0"/>
              <a:t> L, </a:t>
            </a:r>
            <a:r>
              <a:rPr lang="en-US" sz="1000" dirty="0" err="1"/>
              <a:t>Mercuri</a:t>
            </a:r>
            <a:r>
              <a:rPr lang="en-US" sz="1000" dirty="0"/>
              <a:t> M. Modular prosthetic replacement of the proximal femur after resection of a bone </a:t>
            </a:r>
            <a:r>
              <a:rPr lang="en-US" sz="1000" dirty="0" err="1"/>
              <a:t>tumour</a:t>
            </a:r>
            <a:r>
              <a:rPr lang="en-US" sz="1000" dirty="0"/>
              <a:t> a long-term follow-up. J Bone Joint </a:t>
            </a:r>
            <a:r>
              <a:rPr lang="en-US" sz="1000" dirty="0" err="1"/>
              <a:t>Surg</a:t>
            </a:r>
            <a:r>
              <a:rPr lang="en-US" sz="1000" dirty="0"/>
              <a:t> Br. 2001;83(8):1156–1160</a:t>
            </a:r>
            <a:r>
              <a:rPr lang="en-US" sz="1000" dirty="0" smtClean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035653" y="1897724"/>
            <a:ext cx="3316710" cy="3716820"/>
            <a:chOff x="8035653" y="1690688"/>
            <a:chExt cx="3316710" cy="37168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5653" y="1690688"/>
              <a:ext cx="3316710" cy="33167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877218" y="5007398"/>
              <a:ext cx="19299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Stress shielding</a:t>
              </a:r>
              <a:endParaRPr lang="en-US" sz="20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979957" y="1897724"/>
            <a:ext cx="1724498" cy="3702466"/>
            <a:chOff x="5950031" y="1904704"/>
            <a:chExt cx="1724498" cy="37024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0031" y="1904704"/>
              <a:ext cx="1724498" cy="330274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130084" y="5207453"/>
              <a:ext cx="1364391" cy="399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Dislocation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810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Discussion – </a:t>
            </a:r>
            <a:r>
              <a:rPr lang="en-US" sz="4000" dirty="0" err="1" smtClean="0"/>
              <a:t>APC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40596"/>
              </p:ext>
            </p:extLst>
          </p:nvPr>
        </p:nvGraphicFramePr>
        <p:xfrm>
          <a:off x="838200" y="2015318"/>
          <a:ext cx="6791958" cy="3005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067"/>
                <a:gridCol w="1255585"/>
                <a:gridCol w="1245425"/>
                <a:gridCol w="2988881"/>
              </a:tblGrid>
              <a:tr h="914579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No of</a:t>
                      </a:r>
                    </a:p>
                    <a:p>
                      <a:pPr algn="ctr"/>
                      <a:r>
                        <a:rPr lang="en-US" sz="2200" dirty="0" smtClean="0"/>
                        <a:t> patients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Average</a:t>
                      </a:r>
                      <a:r>
                        <a:rPr lang="en-US" sz="2200" baseline="0" dirty="0" smtClean="0"/>
                        <a:t> </a:t>
                      </a:r>
                    </a:p>
                    <a:p>
                      <a:pPr algn="ctr"/>
                      <a:r>
                        <a:rPr lang="en-US" sz="2200" baseline="0" dirty="0" smtClean="0"/>
                        <a:t>FU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Complications</a:t>
                      </a:r>
                      <a:endParaRPr lang="en-US" sz="2200" dirty="0"/>
                    </a:p>
                  </a:txBody>
                  <a:tcPr/>
                </a:tc>
              </a:tr>
              <a:tr h="76002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Biau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18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83 m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 infections, 1 loosening</a:t>
                      </a:r>
                      <a:endParaRPr lang="en-US" sz="2200" dirty="0"/>
                    </a:p>
                  </a:txBody>
                  <a:tcPr/>
                </a:tc>
              </a:tr>
              <a:tr h="65518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Eid</a:t>
                      </a:r>
                      <a:r>
                        <a:rPr lang="en-US" sz="2200" dirty="0" smtClean="0"/>
                        <a:t> </a:t>
                      </a:r>
                      <a:r>
                        <a:rPr lang="en-US" sz="2200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18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93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 infections, 1 loosening</a:t>
                      </a:r>
                      <a:endParaRPr lang="en-US" sz="2200" dirty="0"/>
                    </a:p>
                  </a:txBody>
                  <a:tcPr/>
                </a:tc>
              </a:tr>
              <a:tr h="67573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Langlias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21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10 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4 loosening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テキスト ボックス 11"/>
          <p:cNvSpPr txBox="1"/>
          <p:nvPr/>
        </p:nvSpPr>
        <p:spPr>
          <a:xfrm>
            <a:off x="0" y="5842337"/>
            <a:ext cx="6812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1.Biau</a:t>
            </a:r>
            <a:r>
              <a:rPr lang="en-US" sz="1000" dirty="0" smtClean="0"/>
              <a:t> </a:t>
            </a:r>
            <a:r>
              <a:rPr lang="en-US" sz="1000" dirty="0"/>
              <a:t>DJ, Davis A, </a:t>
            </a:r>
            <a:r>
              <a:rPr lang="en-US" sz="1000" dirty="0" err="1"/>
              <a:t>Vastel</a:t>
            </a:r>
            <a:r>
              <a:rPr lang="en-US" sz="1000" dirty="0"/>
              <a:t> L, </a:t>
            </a:r>
            <a:r>
              <a:rPr lang="en-US" sz="1000" dirty="0" err="1"/>
              <a:t>Tomeno</a:t>
            </a:r>
            <a:r>
              <a:rPr lang="en-US" sz="1000" dirty="0"/>
              <a:t> B, </a:t>
            </a:r>
            <a:r>
              <a:rPr lang="en-US" sz="1000" dirty="0" err="1"/>
              <a:t>Anract</a:t>
            </a:r>
            <a:r>
              <a:rPr lang="en-US" sz="1000" dirty="0"/>
              <a:t> P. Function, disability, and </a:t>
            </a:r>
            <a:r>
              <a:rPr lang="en-US" sz="1000" dirty="0" err="1"/>
              <a:t>healthrelated</a:t>
            </a:r>
            <a:r>
              <a:rPr lang="en-US" sz="1000" dirty="0"/>
              <a:t> quality of life after </a:t>
            </a:r>
            <a:r>
              <a:rPr lang="en-US" sz="1000" dirty="0" smtClean="0"/>
              <a:t>allograft-prosthesis composite </a:t>
            </a:r>
            <a:r>
              <a:rPr lang="en-US" sz="1000" dirty="0"/>
              <a:t>reconstructions </a:t>
            </a:r>
            <a:r>
              <a:rPr lang="en-US" sz="1000" dirty="0" smtClean="0"/>
              <a:t>of the </a:t>
            </a:r>
            <a:r>
              <a:rPr lang="en-US" sz="1000" dirty="0"/>
              <a:t>proximal femur. J </a:t>
            </a:r>
            <a:r>
              <a:rPr lang="en-US" sz="1000" dirty="0" err="1"/>
              <a:t>Surg</a:t>
            </a:r>
            <a:r>
              <a:rPr lang="en-US" sz="1000" dirty="0"/>
              <a:t> </a:t>
            </a:r>
            <a:r>
              <a:rPr lang="en-US" sz="1000" dirty="0" err="1"/>
              <a:t>Oncol</a:t>
            </a:r>
            <a:r>
              <a:rPr lang="en-US" sz="1000" dirty="0"/>
              <a:t>. 2008;97(3):210–215.</a:t>
            </a:r>
            <a:br>
              <a:rPr lang="en-US" sz="1000" dirty="0"/>
            </a:br>
            <a:r>
              <a:rPr lang="en-US" sz="1000" dirty="0" err="1" smtClean="0"/>
              <a:t>2.Eid</a:t>
            </a:r>
            <a:r>
              <a:rPr lang="en-US" sz="1000" dirty="0" smtClean="0"/>
              <a:t> </a:t>
            </a:r>
            <a:r>
              <a:rPr lang="en-US" sz="1000" dirty="0"/>
              <a:t>AS, </a:t>
            </a:r>
            <a:r>
              <a:rPr lang="en-US" sz="1000" dirty="0" err="1"/>
              <a:t>Jeon</a:t>
            </a:r>
            <a:r>
              <a:rPr lang="en-US" sz="1000" dirty="0"/>
              <a:t> DG, Song </a:t>
            </a:r>
            <a:r>
              <a:rPr lang="en-US" sz="1000" dirty="0" err="1"/>
              <a:t>WS</a:t>
            </a:r>
            <a:r>
              <a:rPr lang="en-US" sz="1000" dirty="0"/>
              <a:t>, Lee </a:t>
            </a:r>
            <a:r>
              <a:rPr lang="en-US" sz="1000" dirty="0" err="1"/>
              <a:t>SY</a:t>
            </a:r>
            <a:r>
              <a:rPr lang="en-US" sz="1000" dirty="0"/>
              <a:t>, Cho WH. Pasteurized </a:t>
            </a:r>
            <a:r>
              <a:rPr lang="en-US" sz="1000" dirty="0" err="1" smtClean="0"/>
              <a:t>autograft</a:t>
            </a:r>
            <a:r>
              <a:rPr lang="en-US" sz="1000" dirty="0" smtClean="0"/>
              <a:t>–prosthesis composite </a:t>
            </a:r>
            <a:r>
              <a:rPr lang="en-US" sz="1000" dirty="0"/>
              <a:t>for proximal femoral reconstruction: an alternative to </a:t>
            </a:r>
            <a:r>
              <a:rPr lang="en-US" sz="1000" dirty="0" smtClean="0"/>
              <a:t>allograft composite</a:t>
            </a:r>
            <a:r>
              <a:rPr lang="en-US" sz="1000" dirty="0"/>
              <a:t>. Arch </a:t>
            </a:r>
            <a:r>
              <a:rPr lang="en-US" sz="1000" dirty="0" err="1"/>
              <a:t>Orthop</a:t>
            </a:r>
            <a:r>
              <a:rPr lang="en-US" sz="1000" dirty="0"/>
              <a:t> Trauma Surg. 2011;131(6):729–737.</a:t>
            </a:r>
            <a:br>
              <a:rPr lang="en-US" sz="1000" dirty="0"/>
            </a:br>
            <a:r>
              <a:rPr lang="en-US" sz="1000" dirty="0" err="1" smtClean="0"/>
              <a:t>3.Langlais</a:t>
            </a:r>
            <a:r>
              <a:rPr lang="en-US" sz="1000" dirty="0" smtClean="0"/>
              <a:t> </a:t>
            </a:r>
            <a:r>
              <a:rPr lang="en-US" sz="1000" dirty="0"/>
              <a:t>F, </a:t>
            </a:r>
            <a:r>
              <a:rPr lang="en-US" sz="1000" dirty="0" err="1"/>
              <a:t>Lambotte</a:t>
            </a:r>
            <a:r>
              <a:rPr lang="en-US" sz="1000" dirty="0"/>
              <a:t> </a:t>
            </a:r>
            <a:r>
              <a:rPr lang="en-US" sz="1000" dirty="0" err="1"/>
              <a:t>JC</a:t>
            </a:r>
            <a:r>
              <a:rPr lang="en-US" sz="1000" dirty="0"/>
              <a:t>, Collin P, </a:t>
            </a:r>
            <a:r>
              <a:rPr lang="en-US" sz="1000" dirty="0" err="1"/>
              <a:t>Thomazeau</a:t>
            </a:r>
            <a:r>
              <a:rPr lang="en-US" sz="1000" dirty="0"/>
              <a:t> H. Long-term results of </a:t>
            </a:r>
            <a:r>
              <a:rPr lang="en-US" sz="1000" dirty="0" smtClean="0"/>
              <a:t>allograft composite </a:t>
            </a:r>
            <a:r>
              <a:rPr lang="en-US" sz="1000" dirty="0"/>
              <a:t>total hip prostheses for tumors. 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Orthop</a:t>
            </a:r>
            <a:r>
              <a:rPr lang="en-US" sz="1000" dirty="0"/>
              <a:t> </a:t>
            </a:r>
            <a:r>
              <a:rPr lang="en-US" sz="1000" dirty="0" err="1"/>
              <a:t>Relat</a:t>
            </a:r>
            <a:r>
              <a:rPr lang="en-US" sz="1000" dirty="0"/>
              <a:t> </a:t>
            </a:r>
            <a:r>
              <a:rPr lang="en-US" sz="1000" dirty="0" smtClean="0"/>
              <a:t>Res. 2003;414:197–211.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264317" y="1973561"/>
            <a:ext cx="3588379" cy="3412243"/>
            <a:chOff x="8264317" y="1818284"/>
            <a:chExt cx="3588379" cy="3412243"/>
          </a:xfrm>
        </p:grpSpPr>
        <p:grpSp>
          <p:nvGrpSpPr>
            <p:cNvPr id="9" name="Group 8"/>
            <p:cNvGrpSpPr/>
            <p:nvPr/>
          </p:nvGrpSpPr>
          <p:grpSpPr>
            <a:xfrm>
              <a:off x="8264317" y="1818284"/>
              <a:ext cx="3588379" cy="3012133"/>
              <a:chOff x="8264317" y="1818284"/>
              <a:chExt cx="3588379" cy="301213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64317" y="1825625"/>
                <a:ext cx="1826266" cy="300479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11354" y="1818284"/>
                <a:ext cx="1641342" cy="3012133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9559484" y="4830417"/>
              <a:ext cx="13037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Loosening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05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Discussion – </a:t>
            </a:r>
            <a:r>
              <a:rPr lang="en-US" sz="4000" dirty="0" err="1" smtClean="0"/>
              <a:t>Megaprostheses</a:t>
            </a:r>
            <a:r>
              <a:rPr lang="en-US" sz="4000" dirty="0" smtClean="0"/>
              <a:t> </a:t>
            </a:r>
            <a:r>
              <a:rPr lang="en-US" sz="4000" dirty="0" err="1" smtClean="0"/>
              <a:t>VS</a:t>
            </a:r>
            <a:r>
              <a:rPr lang="en-US" sz="4000" dirty="0" smtClean="0"/>
              <a:t> </a:t>
            </a:r>
            <a:r>
              <a:rPr lang="en-US" sz="4000" dirty="0" err="1" smtClean="0"/>
              <a:t>APC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985415"/>
              </p:ext>
            </p:extLst>
          </p:nvPr>
        </p:nvGraphicFramePr>
        <p:xfrm>
          <a:off x="1338529" y="1756524"/>
          <a:ext cx="9702166" cy="353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069"/>
                <a:gridCol w="4055555"/>
                <a:gridCol w="3312542"/>
              </a:tblGrid>
              <a:tr h="72479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Megaprostheses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APC</a:t>
                      </a:r>
                      <a:endParaRPr lang="en-US" sz="2800" dirty="0"/>
                    </a:p>
                  </a:txBody>
                  <a:tcPr/>
                </a:tc>
              </a:tr>
              <a:tr h="701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Advantages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Easy to reconstruct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Restore</a:t>
                      </a:r>
                      <a:r>
                        <a:rPr lang="en-US" sz="2800" baseline="0" dirty="0" smtClean="0"/>
                        <a:t> bone stock</a:t>
                      </a:r>
                      <a:endParaRPr lang="en-US" sz="2800" dirty="0"/>
                    </a:p>
                  </a:txBody>
                  <a:tcPr/>
                </a:tc>
              </a:tr>
              <a:tr h="701983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Immediate</a:t>
                      </a:r>
                      <a:r>
                        <a:rPr lang="en-US" sz="2800" baseline="0" dirty="0" smtClean="0"/>
                        <a:t> weight bearing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/>
                    </a:p>
                  </a:txBody>
                  <a:tcPr/>
                </a:tc>
              </a:tr>
              <a:tr h="7019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Disadvantages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Dislocation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Loosening</a:t>
                      </a:r>
                      <a:endParaRPr lang="en-US" sz="2800" dirty="0"/>
                    </a:p>
                  </a:txBody>
                  <a:tcPr/>
                </a:tc>
              </a:tr>
              <a:tr h="701983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Revision</a:t>
                      </a:r>
                      <a:r>
                        <a:rPr lang="en-US" sz="2800" baseline="0" dirty="0" smtClean="0"/>
                        <a:t> difficulty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Nonunion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 stable allograft-host junction is essential</a:t>
            </a:r>
          </a:p>
          <a:p>
            <a:r>
              <a:rPr lang="en-US" sz="4000" dirty="0" smtClean="0"/>
              <a:t>Soft tissue reconstruction is important for good functional outcome</a:t>
            </a:r>
          </a:p>
          <a:p>
            <a:r>
              <a:rPr lang="en-US" sz="4000" dirty="0" smtClean="0"/>
              <a:t>Allograft Prosthesis Composites (</a:t>
            </a:r>
            <a:r>
              <a:rPr lang="en-US" sz="4000" dirty="0" err="1" smtClean="0"/>
              <a:t>APC</a:t>
            </a:r>
            <a:r>
              <a:rPr lang="en-US" sz="4000" dirty="0" smtClean="0"/>
              <a:t>) </a:t>
            </a:r>
            <a:r>
              <a:rPr lang="en-US" sz="4000" dirty="0" smtClean="0"/>
              <a:t>should be a limb salvage procedure of choice in cases with good life expectancy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452" y="1569542"/>
            <a:ext cx="4127791" cy="4353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86519" y="1733961"/>
            <a:ext cx="9184681" cy="4377917"/>
            <a:chOff x="2891898" y="2270747"/>
            <a:chExt cx="7308288" cy="2693516"/>
          </a:xfrm>
        </p:grpSpPr>
        <p:grpSp>
          <p:nvGrpSpPr>
            <p:cNvPr id="20" name="Group 19"/>
            <p:cNvGrpSpPr/>
            <p:nvPr/>
          </p:nvGrpSpPr>
          <p:grpSpPr>
            <a:xfrm>
              <a:off x="3955154" y="4537326"/>
              <a:ext cx="5223983" cy="426937"/>
              <a:chOff x="3636262" y="5715726"/>
              <a:chExt cx="5223983" cy="42693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636262" y="5742553"/>
                <a:ext cx="15882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/>
                  <a:t>Coronal -MRI</a:t>
                </a:r>
                <a:endParaRPr lang="en-US" sz="2000" b="1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529617" y="5715726"/>
                <a:ext cx="133062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/>
                  <a:t>Axial - MRI</a:t>
                </a:r>
                <a:endParaRPr lang="en-US" sz="2000" b="1" dirty="0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0143" y="2270747"/>
              <a:ext cx="3320043" cy="22665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1898" y="2294687"/>
              <a:ext cx="3468044" cy="225319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05257" y="1733961"/>
            <a:ext cx="7525709" cy="4130249"/>
            <a:chOff x="759125" y="1016241"/>
            <a:chExt cx="6749695" cy="3534859"/>
          </a:xfrm>
        </p:grpSpPr>
        <p:grpSp>
          <p:nvGrpSpPr>
            <p:cNvPr id="17" name="Group 16"/>
            <p:cNvGrpSpPr/>
            <p:nvPr/>
          </p:nvGrpSpPr>
          <p:grpSpPr>
            <a:xfrm>
              <a:off x="759125" y="1027906"/>
              <a:ext cx="3755340" cy="3523194"/>
              <a:chOff x="4527098" y="1889656"/>
              <a:chExt cx="3755340" cy="352319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6840"/>
              <a:stretch/>
            </p:blipFill>
            <p:spPr>
              <a:xfrm>
                <a:off x="4527098" y="1889656"/>
                <a:ext cx="3386429" cy="312345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7317161" y="5012740"/>
                <a:ext cx="96527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err="1" smtClean="0"/>
                  <a:t>CTscan</a:t>
                </a:r>
                <a:endParaRPr lang="en-US" sz="2000" b="1" dirty="0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1119" y="1016241"/>
              <a:ext cx="3117701" cy="3135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5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98857" y="1944159"/>
            <a:ext cx="8594286" cy="3286368"/>
            <a:chOff x="1798857" y="1944159"/>
            <a:chExt cx="8594286" cy="3286368"/>
          </a:xfrm>
        </p:grpSpPr>
        <p:grpSp>
          <p:nvGrpSpPr>
            <p:cNvPr id="6" name="Group 5"/>
            <p:cNvGrpSpPr/>
            <p:nvPr/>
          </p:nvGrpSpPr>
          <p:grpSpPr>
            <a:xfrm>
              <a:off x="1798857" y="1944159"/>
              <a:ext cx="8594286" cy="2886258"/>
              <a:chOff x="590550" y="1825625"/>
              <a:chExt cx="10191751" cy="3720295"/>
            </a:xfrm>
          </p:grpSpPr>
          <p:pic>
            <p:nvPicPr>
              <p:cNvPr id="8" name="Picture 2" descr="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550" y="1825625"/>
                <a:ext cx="4991100" cy="3697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9301" y="1825625"/>
                <a:ext cx="4953000" cy="37202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3903252" y="4830417"/>
              <a:ext cx="44309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Pathological diagnosis: </a:t>
              </a:r>
              <a:r>
                <a:rPr lang="en-US" sz="2000" b="1" dirty="0" err="1" smtClean="0"/>
                <a:t>Chondrosarcoma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727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7603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Pathological fracture of Left femoral neck - </a:t>
            </a:r>
            <a:r>
              <a:rPr lang="en-US" dirty="0" err="1"/>
              <a:t>C</a:t>
            </a:r>
            <a:r>
              <a:rPr lang="en-US" dirty="0" err="1" smtClean="0"/>
              <a:t>hondrosarcoma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26757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998208"/>
            <a:ext cx="11353800" cy="676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 smtClean="0"/>
              <a:t>Wide resection and reconstruction with Allograft – </a:t>
            </a:r>
            <a:r>
              <a:rPr lang="en-US" sz="2600" dirty="0" smtClean="0"/>
              <a:t>Prosthesis </a:t>
            </a:r>
            <a:r>
              <a:rPr lang="en-US" sz="2600" dirty="0" smtClean="0"/>
              <a:t>Composites (</a:t>
            </a:r>
            <a:r>
              <a:rPr lang="en-US" sz="2600" dirty="0" err="1" smtClean="0"/>
              <a:t>APC</a:t>
            </a:r>
            <a:r>
              <a:rPr lang="en-US" sz="2600" dirty="0" smtClean="0"/>
              <a:t>) 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Preoperative planning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Tumor resection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Allograft – Prosthesis Composites reconstruction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Soft tissue reconstruction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2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961" y="1825625"/>
            <a:ext cx="3366008" cy="2659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Preoperative </a:t>
            </a:r>
            <a:r>
              <a:rPr lang="en-US" dirty="0" smtClean="0"/>
              <a:t>planning </a:t>
            </a:r>
            <a:r>
              <a:rPr lang="en-US" dirty="0"/>
              <a:t>- Tumor r</a:t>
            </a:r>
            <a:r>
              <a:rPr lang="en-US" dirty="0" smtClean="0"/>
              <a:t>esection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4665453" cy="345374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Gluteus Maximus and </a:t>
            </a:r>
            <a:r>
              <a:rPr lang="en-US" sz="2400" dirty="0" err="1" smtClean="0"/>
              <a:t>Medius</a:t>
            </a:r>
            <a:r>
              <a:rPr lang="en-US" sz="2400" dirty="0"/>
              <a:t> </a:t>
            </a:r>
            <a:r>
              <a:rPr lang="en-US" sz="2400" dirty="0" smtClean="0"/>
              <a:t>Detachment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Vastus</a:t>
            </a:r>
            <a:r>
              <a:rPr lang="en-US" sz="2400" dirty="0" smtClean="0"/>
              <a:t> </a:t>
            </a:r>
            <a:r>
              <a:rPr lang="en-US" sz="2400" dirty="0" err="1" smtClean="0"/>
              <a:t>Lateralis</a:t>
            </a:r>
            <a:r>
              <a:rPr lang="en-US" sz="2400" dirty="0" smtClean="0"/>
              <a:t> Reflection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Detachment of Posterior Hip Musculature and Capsule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Distal Femur </a:t>
            </a:r>
            <a:r>
              <a:rPr lang="en-US" sz="2400" dirty="0" smtClean="0"/>
              <a:t>Osteotomy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Dislocation of the Femur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Release of Medial Structure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8695426" y="3435279"/>
            <a:ext cx="483079" cy="524806"/>
          </a:xfrm>
          <a:custGeom>
            <a:avLst/>
            <a:gdLst>
              <a:gd name="connsiteX0" fmla="*/ 60090 w 543169"/>
              <a:gd name="connsiteY0" fmla="*/ 0 h 603453"/>
              <a:gd name="connsiteX1" fmla="*/ 42837 w 543169"/>
              <a:gd name="connsiteY1" fmla="*/ 586596 h 603453"/>
              <a:gd name="connsiteX2" fmla="*/ 543169 w 543169"/>
              <a:gd name="connsiteY2" fmla="*/ 431320 h 60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3169" h="603453">
                <a:moveTo>
                  <a:pt x="60090" y="0"/>
                </a:moveTo>
                <a:cubicBezTo>
                  <a:pt x="11207" y="257354"/>
                  <a:pt x="-37676" y="514709"/>
                  <a:pt x="42837" y="586596"/>
                </a:cubicBezTo>
                <a:cubicBezTo>
                  <a:pt x="123350" y="658483"/>
                  <a:pt x="402271" y="480203"/>
                  <a:pt x="543169" y="43132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9161252" y="3182994"/>
            <a:ext cx="814002" cy="652803"/>
          </a:xfrm>
          <a:custGeom>
            <a:avLst/>
            <a:gdLst>
              <a:gd name="connsiteX0" fmla="*/ 0 w 814002"/>
              <a:gd name="connsiteY0" fmla="*/ 638354 h 652803"/>
              <a:gd name="connsiteX1" fmla="*/ 741872 w 814002"/>
              <a:gd name="connsiteY1" fmla="*/ 569343 h 652803"/>
              <a:gd name="connsiteX2" fmla="*/ 810883 w 814002"/>
              <a:gd name="connsiteY2" fmla="*/ 0 h 65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002" h="652803">
                <a:moveTo>
                  <a:pt x="0" y="638354"/>
                </a:moveTo>
                <a:cubicBezTo>
                  <a:pt x="303362" y="657044"/>
                  <a:pt x="606725" y="675735"/>
                  <a:pt x="741872" y="569343"/>
                </a:cubicBezTo>
                <a:cubicBezTo>
                  <a:pt x="877019" y="462951"/>
                  <a:pt x="773502" y="143774"/>
                  <a:pt x="810883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471804" y="2570672"/>
            <a:ext cx="510527" cy="629575"/>
          </a:xfrm>
          <a:custGeom>
            <a:avLst/>
            <a:gdLst>
              <a:gd name="connsiteX0" fmla="*/ 0 w 552792"/>
              <a:gd name="connsiteY0" fmla="*/ 0 h 655607"/>
              <a:gd name="connsiteX1" fmla="*/ 396815 w 552792"/>
              <a:gd name="connsiteY1" fmla="*/ 155275 h 655607"/>
              <a:gd name="connsiteX2" fmla="*/ 552090 w 552792"/>
              <a:gd name="connsiteY2" fmla="*/ 655607 h 65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792" h="655607">
                <a:moveTo>
                  <a:pt x="0" y="0"/>
                </a:moveTo>
                <a:cubicBezTo>
                  <a:pt x="152400" y="23003"/>
                  <a:pt x="304800" y="46007"/>
                  <a:pt x="396815" y="155275"/>
                </a:cubicBezTo>
                <a:cubicBezTo>
                  <a:pt x="488830" y="264543"/>
                  <a:pt x="560717" y="529086"/>
                  <a:pt x="552090" y="65560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8572554" y="2518932"/>
            <a:ext cx="949560" cy="933600"/>
          </a:xfrm>
          <a:custGeom>
            <a:avLst/>
            <a:gdLst>
              <a:gd name="connsiteX0" fmla="*/ 949560 w 949560"/>
              <a:gd name="connsiteY0" fmla="*/ 50786 h 844416"/>
              <a:gd name="connsiteX1" fmla="*/ 52413 w 949560"/>
              <a:gd name="connsiteY1" fmla="*/ 85291 h 844416"/>
              <a:gd name="connsiteX2" fmla="*/ 155930 w 949560"/>
              <a:gd name="connsiteY2" fmla="*/ 844416 h 84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560" h="844416">
                <a:moveTo>
                  <a:pt x="949560" y="50786"/>
                </a:moveTo>
                <a:cubicBezTo>
                  <a:pt x="567122" y="1902"/>
                  <a:pt x="184685" y="-46981"/>
                  <a:pt x="52413" y="85291"/>
                </a:cubicBezTo>
                <a:cubicBezTo>
                  <a:pt x="-79859" y="217563"/>
                  <a:pt x="69666" y="706393"/>
                  <a:pt x="155930" y="844416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Preoperative </a:t>
            </a:r>
            <a:r>
              <a:rPr lang="en-US" dirty="0" smtClean="0"/>
              <a:t>planning – </a:t>
            </a:r>
            <a:r>
              <a:rPr lang="en-US" dirty="0" err="1" smtClean="0"/>
              <a:t>APC</a:t>
            </a:r>
            <a:r>
              <a:rPr lang="en-US" dirty="0" smtClean="0"/>
              <a:t> reconstruction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5630638" y="1825625"/>
            <a:ext cx="213261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763" y="1690688"/>
            <a:ext cx="3123549" cy="4085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525"/>
          <a:stretch/>
        </p:blipFill>
        <p:spPr>
          <a:xfrm>
            <a:off x="6698559" y="1654674"/>
            <a:ext cx="3284769" cy="4085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559" y="1690688"/>
            <a:ext cx="3266667" cy="4085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891" y="1701433"/>
            <a:ext cx="2582103" cy="4074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5176" y="1654674"/>
            <a:ext cx="2331534" cy="4085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1525" y="1667308"/>
            <a:ext cx="2478834" cy="41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Preoperative </a:t>
            </a:r>
            <a:r>
              <a:rPr lang="en-US" sz="4000" dirty="0" smtClean="0"/>
              <a:t>planning – Soft Tissue reconstruction</a:t>
            </a:r>
            <a:endParaRPr lang="en-US" sz="4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980043" cy="300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Reconstruction of the Hip Capsule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Reconstruction of the Abductor Mechanism and </a:t>
            </a:r>
            <a:r>
              <a:rPr lang="en-US" dirty="0" err="1" smtClean="0"/>
              <a:t>Iliopsoas</a:t>
            </a:r>
            <a:endParaRPr lang="en-US" dirty="0" smtClean="0"/>
          </a:p>
          <a:p>
            <a:pPr lvl="1"/>
            <a:r>
              <a:rPr lang="en-US" dirty="0" smtClean="0"/>
              <a:t>Gluteus </a:t>
            </a:r>
            <a:r>
              <a:rPr lang="en-US" dirty="0" err="1" smtClean="0"/>
              <a:t>medius</a:t>
            </a:r>
            <a:endParaRPr lang="en-US" dirty="0" smtClean="0"/>
          </a:p>
          <a:p>
            <a:pPr lvl="1"/>
            <a:r>
              <a:rPr lang="en-US" dirty="0" err="1" smtClean="0"/>
              <a:t>Vastus</a:t>
            </a:r>
            <a:r>
              <a:rPr lang="en-US" dirty="0" smtClean="0"/>
              <a:t> </a:t>
            </a:r>
            <a:r>
              <a:rPr lang="en-US" dirty="0" err="1" smtClean="0"/>
              <a:t>laterallis</a:t>
            </a:r>
            <a:endParaRPr lang="en-US" dirty="0" smtClean="0"/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liopsoas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6234546"/>
            <a:ext cx="2857500" cy="6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10606</TotalTime>
  <Words>832</Words>
  <Application>Microsoft Office PowerPoint</Application>
  <PresentationFormat>Widescreen</PresentationFormat>
  <Paragraphs>163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メイリオ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Case presentation</vt:lpstr>
      <vt:lpstr>Imaging</vt:lpstr>
      <vt:lpstr>Pathology</vt:lpstr>
      <vt:lpstr>Diagnosis</vt:lpstr>
      <vt:lpstr>Preoperative planning</vt:lpstr>
      <vt:lpstr>Preoperative planning - Tumor resection</vt:lpstr>
      <vt:lpstr>Preoperative planning – APC reconstruction</vt:lpstr>
      <vt:lpstr>Preoperative planning – Soft Tissue reconstruction</vt:lpstr>
      <vt:lpstr>Intraoperative images</vt:lpstr>
      <vt:lpstr>Intraoperative images</vt:lpstr>
      <vt:lpstr>Intraoperative images</vt:lpstr>
      <vt:lpstr>Intraoperative images</vt:lpstr>
      <vt:lpstr>Postoperative imaging</vt:lpstr>
      <vt:lpstr>2,5 months FU </vt:lpstr>
      <vt:lpstr>2,5 months FU </vt:lpstr>
      <vt:lpstr>Discussion – Stability</vt:lpstr>
      <vt:lpstr>Discussion – Soft tissue reconstruction</vt:lpstr>
      <vt:lpstr>Discussion – Soft tissue reconstruction</vt:lpstr>
      <vt:lpstr>Discussion – Megaprostheses VS APC</vt:lpstr>
      <vt:lpstr>Discussion – Megaprostheses</vt:lpstr>
      <vt:lpstr>Discussion – APC</vt:lpstr>
      <vt:lpstr>Discussion – Megaprostheses VS APC</vt:lpstr>
      <vt:lpstr>Take home messages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BIOPSY</dc:title>
  <dc:creator>nhuan ngo</dc:creator>
  <cp:lastModifiedBy>nhuan ngo</cp:lastModifiedBy>
  <cp:revision>445</cp:revision>
  <dcterms:created xsi:type="dcterms:W3CDTF">2014-12-19T20:52:13Z</dcterms:created>
  <dcterms:modified xsi:type="dcterms:W3CDTF">2018-05-12T01:00:50Z</dcterms:modified>
</cp:coreProperties>
</file>