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8" r:id="rId3"/>
    <p:sldId id="259" r:id="rId4"/>
    <p:sldId id="323" r:id="rId5"/>
    <p:sldId id="261" r:id="rId6"/>
    <p:sldId id="288" r:id="rId7"/>
    <p:sldId id="262" r:id="rId8"/>
    <p:sldId id="268" r:id="rId9"/>
    <p:sldId id="270" r:id="rId10"/>
    <p:sldId id="271" r:id="rId11"/>
    <p:sldId id="272" r:id="rId12"/>
    <p:sldId id="273" r:id="rId13"/>
    <p:sldId id="274" r:id="rId14"/>
    <p:sldId id="289" r:id="rId15"/>
    <p:sldId id="290" r:id="rId16"/>
    <p:sldId id="275" r:id="rId17"/>
    <p:sldId id="276" r:id="rId18"/>
    <p:sldId id="277" r:id="rId19"/>
    <p:sldId id="278" r:id="rId20"/>
    <p:sldId id="325" r:id="rId21"/>
    <p:sldId id="324" r:id="rId22"/>
    <p:sldId id="326" r:id="rId23"/>
    <p:sldId id="327" r:id="rId24"/>
    <p:sldId id="279" r:id="rId25"/>
    <p:sldId id="260" r:id="rId26"/>
    <p:sldId id="285" r:id="rId27"/>
    <p:sldId id="280" r:id="rId28"/>
    <p:sldId id="281" r:id="rId29"/>
    <p:sldId id="283" r:id="rId30"/>
    <p:sldId id="284" r:id="rId31"/>
    <p:sldId id="282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20" r:id="rId60"/>
    <p:sldId id="322" r:id="rId61"/>
    <p:sldId id="287" r:id="rId6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0"/>
    <p:restoredTop sz="94662"/>
  </p:normalViewPr>
  <p:slideViewPr>
    <p:cSldViewPr snapToGrid="0" snapToObjects="1">
      <p:cViewPr varScale="1">
        <p:scale>
          <a:sx n="93" d="100"/>
          <a:sy n="93" d="100"/>
        </p:scale>
        <p:origin x="22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D322E-4CEA-A34E-8F4B-BF441CAA07C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358F1-1740-3A43-BA5C-F34BADE0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1C65F-A276-4829-A31C-835D04DBBF95}" type="slidenum">
              <a:rPr lang="en-GB"/>
              <a:pPr/>
              <a:t>49</a:t>
            </a:fld>
            <a:endParaRPr lang="en-GB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Generally 8,9 or 10 hole</a:t>
            </a:r>
          </a:p>
          <a:p>
            <a:endParaRPr lang="en-US"/>
          </a:p>
          <a:p>
            <a:r>
              <a:rPr lang="en-US"/>
              <a:t>Over contoured	-pushes the quadrilateral plate back and acts as a buttress</a:t>
            </a:r>
          </a:p>
          <a:p>
            <a:endParaRPr lang="en-US"/>
          </a:p>
          <a:p>
            <a:r>
              <a:rPr lang="en-US"/>
              <a:t>P Col suplements through or separate to a  plate above the pelvic brim, and through the iliac window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4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4EC4B-38D1-482C-9D2A-CE215308007D}" type="slidenum">
              <a:rPr lang="en-GB"/>
              <a:pPr/>
              <a:t>50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 8,9 or 10 hole</a:t>
            </a:r>
          </a:p>
          <a:p>
            <a:endParaRPr lang="en-US" dirty="0"/>
          </a:p>
          <a:p>
            <a:r>
              <a:rPr lang="en-US" dirty="0"/>
              <a:t>Over contoured	-pushes the quadrilateral plate back and acts as a buttress</a:t>
            </a:r>
          </a:p>
          <a:p>
            <a:endParaRPr lang="en-US" dirty="0"/>
          </a:p>
          <a:p>
            <a:r>
              <a:rPr lang="en-US" dirty="0"/>
              <a:t>P Col </a:t>
            </a:r>
            <a:r>
              <a:rPr lang="en-US" dirty="0" err="1"/>
              <a:t>suplements</a:t>
            </a:r>
            <a:r>
              <a:rPr lang="en-US" dirty="0"/>
              <a:t> through or separate to a  plate above the pelvic brim, and through the iliac window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18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0071D-3BD6-514F-B081-3CF21D63AA4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28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EEF46-DDA0-354F-BC54-6CB4CEF4167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413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751D3-2F25-EF4A-A508-39A82AA1A17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530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42B175-DD2D-4390-A1DF-8401B447C4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C1F282-B402-4662-BF09-6E925DFC30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808A4F-7967-4D30-A577-6416853D7C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A4C18-14A5-464A-9783-114B98F10CB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73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4994C-44F8-FB44-BD02-4D2854F2D04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95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E1DDB-2861-894D-A9EF-3B690E0A74D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079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9B1F9-6A01-F345-A256-E2BBB9FF9A2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7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598A1-E04D-D94B-A06B-0011740EC79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46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858BE-769A-2944-8AE2-5D510996010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6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B1D4C-27D2-064B-BE4F-41A7390DA62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55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74F9F-8551-1043-92A4-BA08B4E8962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52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923088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32480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1">
                <a:solidFill>
                  <a:srgbClr val="00547E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4D6AE5-B0F7-604A-A81A-111F51B73C73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800" y="260350"/>
            <a:ext cx="161925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file://localhost/Users/tontran/Pictures/iPhoto%20Library/Modified/2010/18:02:2010/IMG_0408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file://localhost/Volumes/TON%20TRAN/pics%20for%20talks/9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file://localhost/Volumes/TON%20TRAN/pics%20for%20talks/unstable%20ladder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tontran/Desktop/da_021678.jpg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file://localhost/Volumes/TON%20TRAN/pics%20for%20talks/unstable%20ladder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file://localhost/Volumes/TON%20TRAN/pics%20for%20talks/MrBean%20faces/pic51633.gif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eg"/><Relationship Id="rId3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3" Type="http://schemas.openxmlformats.org/officeDocument/2006/relationships/image" Target="file://localhost/Users/tontran/Pictures/iPhoto%20Library/Originals/2009/10:04:2009_4/IMG_0345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file://localhost/Volumes/TON%20TRAN/pics%20for%20talks/bomb%20school.gi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file://localhost/Users/tontran/Pictures/iPhoto%20Library/Originals/2009/10:04:2009_3/IMG_034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tontran/Pictures/iPhoto%20Library/Originals/2009/10:04:2009_4/IMG_0345.JPG" TargetMode="External"/><Relationship Id="rId4" Type="http://schemas.openxmlformats.org/officeDocument/2006/relationships/image" Target="../media/image10.jpeg"/><Relationship Id="rId5" Type="http://schemas.openxmlformats.org/officeDocument/2006/relationships/image" Target="file://localhost/Users/tontran/Pictures/iPhoto%20Library/Modified/2009/10:04:2009/IMG_0351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438861"/>
            <a:ext cx="7772400" cy="368300"/>
          </a:xfrm>
        </p:spPr>
        <p:txBody>
          <a:bodyPr/>
          <a:lstStyle/>
          <a:p>
            <a:pPr algn="ctr"/>
            <a:r>
              <a:rPr lang="en-US" sz="1400" dirty="0" smtClean="0"/>
              <a:t>Advanced Fracture Management course</a:t>
            </a: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07773" y="1185715"/>
            <a:ext cx="8328454" cy="2573104"/>
          </a:xfrm>
        </p:spPr>
        <p:txBody>
          <a:bodyPr/>
          <a:lstStyle/>
          <a:p>
            <a:pPr algn="ctr"/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Gãy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ổ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cối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khung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chậu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366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Chiến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lược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nắn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chỉnh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kết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hợp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xương</a:t>
            </a:r>
            <a:endParaRPr lang="en-U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366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6200" y="4893799"/>
            <a:ext cx="3911600" cy="1323439"/>
          </a:xfrm>
          <a:prstGeom prst="rect">
            <a:avLst/>
          </a:prstGeom>
          <a:solidFill>
            <a:srgbClr val="B3B3B3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Mr</a:t>
            </a:r>
            <a:r>
              <a:rPr lang="en-US" sz="1600" dirty="0" smtClean="0"/>
              <a:t> </a:t>
            </a:r>
            <a:r>
              <a:rPr lang="en-US" sz="1600" dirty="0"/>
              <a:t>T Tran</a:t>
            </a:r>
          </a:p>
          <a:p>
            <a:pPr algn="ctr"/>
            <a:r>
              <a:rPr lang="en-US" sz="1600" dirty="0" smtClean="0"/>
              <a:t>Director of </a:t>
            </a:r>
            <a:r>
              <a:rPr lang="en-US" sz="1600" dirty="0" err="1" smtClean="0"/>
              <a:t>Orthopaedic</a:t>
            </a:r>
            <a:r>
              <a:rPr lang="en-US" sz="1600" dirty="0" smtClean="0"/>
              <a:t> Surgery</a:t>
            </a:r>
            <a:endParaRPr lang="en-US" sz="1600" dirty="0"/>
          </a:p>
          <a:p>
            <a:pPr algn="ctr"/>
            <a:r>
              <a:rPr lang="en-US" sz="1600" dirty="0" err="1">
                <a:solidFill>
                  <a:srgbClr val="0000FF"/>
                </a:solidFill>
              </a:rPr>
              <a:t>Monash</a:t>
            </a:r>
            <a:r>
              <a:rPr lang="en-US" sz="1600" b="1" dirty="0" err="1">
                <a:solidFill>
                  <a:srgbClr val="0000FF"/>
                </a:solidFill>
              </a:rPr>
              <a:t>Health</a:t>
            </a:r>
            <a:endParaRPr lang="en-US" sz="1600" b="1" dirty="0">
              <a:solidFill>
                <a:srgbClr val="0000FF"/>
              </a:solidFill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Melbourne, Australia</a:t>
            </a:r>
          </a:p>
          <a:p>
            <a:pPr algn="ctr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hoạch</a:t>
            </a:r>
            <a:r>
              <a:rPr lang="en-US" dirty="0" smtClean="0"/>
              <a:t> can </a:t>
            </a:r>
            <a:r>
              <a:rPr lang="en-US" dirty="0" err="1" smtClean="0"/>
              <a:t>thiệp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can </a:t>
            </a:r>
            <a:r>
              <a:rPr lang="en-US" dirty="0" err="1" smtClean="0"/>
              <a:t>thiệp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Damage control surgery</a:t>
            </a:r>
          </a:p>
          <a:p>
            <a:pPr algn="ctr"/>
            <a:r>
              <a:rPr lang="en-US" dirty="0" smtClean="0"/>
              <a:t>“</a:t>
            </a:r>
            <a:r>
              <a:rPr lang="en-US" dirty="0" err="1" smtClean="0"/>
              <a:t>Cứu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”</a:t>
            </a:r>
          </a:p>
          <a:p>
            <a:pPr algn="ctr"/>
            <a:r>
              <a:rPr lang="en-US" dirty="0" smtClean="0"/>
              <a:t>“BN </a:t>
            </a:r>
            <a:r>
              <a:rPr lang="en-US" dirty="0" err="1" smtClean="0"/>
              <a:t>được</a:t>
            </a:r>
            <a:r>
              <a:rPr lang="en-US" dirty="0" smtClean="0"/>
              <a:t> an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”</a:t>
            </a:r>
          </a:p>
          <a:p>
            <a:pPr algn="ctr"/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sẵn</a:t>
            </a:r>
            <a:r>
              <a:rPr lang="en-US" dirty="0" smtClean="0"/>
              <a:t> </a:t>
            </a:r>
            <a:r>
              <a:rPr lang="en-US" dirty="0" err="1" smtClean="0"/>
              <a:t>sàng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ngờ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chậu</a:t>
            </a:r>
            <a:endParaRPr lang="en-US" dirty="0" smtClean="0"/>
          </a:p>
          <a:p>
            <a:pPr algn="ctr"/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ở</a:t>
            </a:r>
            <a:r>
              <a:rPr lang="en-US" dirty="0" smtClean="0"/>
              <a:t> </a:t>
            </a:r>
            <a:r>
              <a:rPr lang="en-US" dirty="0" err="1" smtClean="0"/>
              <a:t>cối</a:t>
            </a:r>
            <a:endParaRPr lang="en-US" dirty="0" smtClean="0"/>
          </a:p>
          <a:p>
            <a:pPr algn="ctr"/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</a:t>
            </a:r>
            <a:r>
              <a:rPr lang="en-US" dirty="0" err="1" smtClean="0"/>
              <a:t>quang</a:t>
            </a:r>
            <a:r>
              <a:rPr lang="en-US" dirty="0" smtClean="0"/>
              <a:t> –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</a:t>
            </a:r>
          </a:p>
          <a:p>
            <a:r>
              <a:rPr lang="en-US" dirty="0" smtClean="0"/>
              <a:t>CT – </a:t>
            </a:r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3D</a:t>
            </a:r>
          </a:p>
          <a:p>
            <a:pPr lvl="1"/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 smtClean="0"/>
          </a:p>
          <a:p>
            <a:pPr lvl="1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mảnh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endParaRPr lang="en-US" dirty="0" smtClean="0"/>
          </a:p>
          <a:p>
            <a:pPr lvl="1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nắn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KHX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/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2" y="2095500"/>
            <a:ext cx="4495800" cy="3371850"/>
          </a:xfrm>
          <a:noFill/>
          <a:ln/>
        </p:spPr>
      </p:pic>
      <p:pic>
        <p:nvPicPr>
          <p:cNvPr id="1239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6432" y="2164588"/>
            <a:ext cx="4495800" cy="3251962"/>
          </a:xfrm>
          <a:noFill/>
          <a:ln/>
        </p:spPr>
      </p:pic>
      <p:sp>
        <p:nvSpPr>
          <p:cNvPr id="2" name="Freeform 1"/>
          <p:cNvSpPr/>
          <p:nvPr/>
        </p:nvSpPr>
        <p:spPr>
          <a:xfrm>
            <a:off x="5806035" y="3531618"/>
            <a:ext cx="897027" cy="1009982"/>
          </a:xfrm>
          <a:custGeom>
            <a:avLst/>
            <a:gdLst>
              <a:gd name="connsiteX0" fmla="*/ 33115 w 897027"/>
              <a:gd name="connsiteY0" fmla="*/ 0 h 1009982"/>
              <a:gd name="connsiteX1" fmla="*/ 48603 w 897027"/>
              <a:gd name="connsiteY1" fmla="*/ 340770 h 1009982"/>
              <a:gd name="connsiteX2" fmla="*/ 497769 w 897027"/>
              <a:gd name="connsiteY2" fmla="*/ 882905 h 1009982"/>
              <a:gd name="connsiteX3" fmla="*/ 869492 w 897027"/>
              <a:gd name="connsiteY3" fmla="*/ 1006821 h 1009982"/>
              <a:gd name="connsiteX4" fmla="*/ 869492 w 897027"/>
              <a:gd name="connsiteY4" fmla="*/ 975842 h 100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027" h="1009982">
                <a:moveTo>
                  <a:pt x="33115" y="0"/>
                </a:moveTo>
                <a:cubicBezTo>
                  <a:pt x="2138" y="96809"/>
                  <a:pt x="-28839" y="193619"/>
                  <a:pt x="48603" y="340770"/>
                </a:cubicBezTo>
                <a:cubicBezTo>
                  <a:pt x="126045" y="487921"/>
                  <a:pt x="360954" y="771897"/>
                  <a:pt x="497769" y="882905"/>
                </a:cubicBezTo>
                <a:cubicBezTo>
                  <a:pt x="634584" y="993913"/>
                  <a:pt x="807538" y="991331"/>
                  <a:pt x="869492" y="1006821"/>
                </a:cubicBezTo>
                <a:cubicBezTo>
                  <a:pt x="931446" y="1022311"/>
                  <a:pt x="869492" y="975842"/>
                  <a:pt x="869492" y="97584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916188" y="3915901"/>
            <a:ext cx="155289" cy="1056246"/>
          </a:xfrm>
          <a:custGeom>
            <a:avLst/>
            <a:gdLst>
              <a:gd name="connsiteX0" fmla="*/ 155289 w 155289"/>
              <a:gd name="connsiteY0" fmla="*/ 1056246 h 1056246"/>
              <a:gd name="connsiteX1" fmla="*/ 46869 w 155289"/>
              <a:gd name="connsiteY1" fmla="*/ 653517 h 1056246"/>
              <a:gd name="connsiteX2" fmla="*/ 15892 w 155289"/>
              <a:gd name="connsiteY2" fmla="*/ 80404 h 1056246"/>
              <a:gd name="connsiteX3" fmla="*/ 404 w 155289"/>
              <a:gd name="connsiteY3" fmla="*/ 2956 h 1056246"/>
              <a:gd name="connsiteX4" fmla="*/ 31381 w 155289"/>
              <a:gd name="connsiteY4" fmla="*/ 64914 h 10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89" h="1056246">
                <a:moveTo>
                  <a:pt x="155289" y="1056246"/>
                </a:moveTo>
                <a:cubicBezTo>
                  <a:pt x="112695" y="936201"/>
                  <a:pt x="70102" y="816157"/>
                  <a:pt x="46869" y="653517"/>
                </a:cubicBezTo>
                <a:cubicBezTo>
                  <a:pt x="23636" y="490877"/>
                  <a:pt x="23636" y="188831"/>
                  <a:pt x="15892" y="80404"/>
                </a:cubicBezTo>
                <a:cubicBezTo>
                  <a:pt x="8148" y="-28023"/>
                  <a:pt x="-2177" y="5538"/>
                  <a:pt x="404" y="2956"/>
                </a:cubicBezTo>
                <a:cubicBezTo>
                  <a:pt x="2985" y="374"/>
                  <a:pt x="31381" y="64914"/>
                  <a:pt x="31381" y="6491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204123" y="3918857"/>
            <a:ext cx="929307" cy="635072"/>
          </a:xfrm>
          <a:custGeom>
            <a:avLst/>
            <a:gdLst>
              <a:gd name="connsiteX0" fmla="*/ 929307 w 929307"/>
              <a:gd name="connsiteY0" fmla="*/ 635072 h 635072"/>
              <a:gd name="connsiteX1" fmla="*/ 727957 w 929307"/>
              <a:gd name="connsiteY1" fmla="*/ 557624 h 635072"/>
              <a:gd name="connsiteX2" fmla="*/ 371723 w 929307"/>
              <a:gd name="connsiteY2" fmla="*/ 294302 h 635072"/>
              <a:gd name="connsiteX3" fmla="*/ 0 w 929307"/>
              <a:gd name="connsiteY3" fmla="*/ 0 h 635072"/>
              <a:gd name="connsiteX4" fmla="*/ 0 w 929307"/>
              <a:gd name="connsiteY4" fmla="*/ 0 h 63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307" h="635072">
                <a:moveTo>
                  <a:pt x="929307" y="635072"/>
                </a:moveTo>
                <a:cubicBezTo>
                  <a:pt x="875097" y="624745"/>
                  <a:pt x="820888" y="614419"/>
                  <a:pt x="727957" y="557624"/>
                </a:cubicBezTo>
                <a:cubicBezTo>
                  <a:pt x="635026" y="500829"/>
                  <a:pt x="493049" y="387239"/>
                  <a:pt x="371723" y="294302"/>
                </a:cubicBezTo>
                <a:cubicBezTo>
                  <a:pt x="250397" y="20136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204123" y="3918857"/>
            <a:ext cx="484661" cy="1053290"/>
          </a:xfrm>
          <a:custGeom>
            <a:avLst/>
            <a:gdLst>
              <a:gd name="connsiteX0" fmla="*/ 433677 w 484661"/>
              <a:gd name="connsiteY0" fmla="*/ 1053290 h 1053290"/>
              <a:gd name="connsiteX1" fmla="*/ 449165 w 484661"/>
              <a:gd name="connsiteY1" fmla="*/ 712520 h 1053290"/>
              <a:gd name="connsiteX2" fmla="*/ 30977 w 484661"/>
              <a:gd name="connsiteY2" fmla="*/ 0 h 1053290"/>
              <a:gd name="connsiteX3" fmla="*/ 30977 w 484661"/>
              <a:gd name="connsiteY3" fmla="*/ 0 h 1053290"/>
              <a:gd name="connsiteX4" fmla="*/ 0 w 484661"/>
              <a:gd name="connsiteY4" fmla="*/ 0 h 105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61" h="1053290">
                <a:moveTo>
                  <a:pt x="433677" y="1053290"/>
                </a:moveTo>
                <a:cubicBezTo>
                  <a:pt x="474979" y="970679"/>
                  <a:pt x="516282" y="888068"/>
                  <a:pt x="449165" y="712520"/>
                </a:cubicBezTo>
                <a:cubicBezTo>
                  <a:pt x="382048" y="536972"/>
                  <a:pt x="30977" y="0"/>
                  <a:pt x="30977" y="0"/>
                </a:cubicBezTo>
                <a:lnTo>
                  <a:pt x="30977" y="0"/>
                </a:lnTo>
                <a:lnTo>
                  <a:pt x="0" y="0"/>
                </a:ln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204123" y="3915901"/>
            <a:ext cx="601912" cy="18883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7465438" y="4213159"/>
            <a:ext cx="77443" cy="267355"/>
          </a:xfrm>
          <a:custGeom>
            <a:avLst/>
            <a:gdLst>
              <a:gd name="connsiteX0" fmla="*/ 0 w 77443"/>
              <a:gd name="connsiteY0" fmla="*/ 15489 h 267355"/>
              <a:gd name="connsiteX1" fmla="*/ 15489 w 77443"/>
              <a:gd name="connsiteY1" fmla="*/ 263322 h 267355"/>
              <a:gd name="connsiteX2" fmla="*/ 46465 w 77443"/>
              <a:gd name="connsiteY2" fmla="*/ 216853 h 267355"/>
              <a:gd name="connsiteX3" fmla="*/ 61954 w 77443"/>
              <a:gd name="connsiteY3" fmla="*/ 170385 h 267355"/>
              <a:gd name="connsiteX4" fmla="*/ 77442 w 77443"/>
              <a:gd name="connsiteY4" fmla="*/ 0 h 26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43" h="267355">
                <a:moveTo>
                  <a:pt x="0" y="15489"/>
                </a:moveTo>
                <a:cubicBezTo>
                  <a:pt x="5163" y="98100"/>
                  <a:pt x="-3122" y="182669"/>
                  <a:pt x="15489" y="263322"/>
                </a:cubicBezTo>
                <a:cubicBezTo>
                  <a:pt x="19675" y="281461"/>
                  <a:pt x="38140" y="233504"/>
                  <a:pt x="46465" y="216853"/>
                </a:cubicBezTo>
                <a:cubicBezTo>
                  <a:pt x="53766" y="202249"/>
                  <a:pt x="56791" y="185874"/>
                  <a:pt x="61954" y="170385"/>
                </a:cubicBezTo>
                <a:cubicBezTo>
                  <a:pt x="77956" y="10352"/>
                  <a:pt x="77442" y="67378"/>
                  <a:pt x="77442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Scan</a:t>
            </a:r>
          </a:p>
        </p:txBody>
      </p:sp>
      <p:pic>
        <p:nvPicPr>
          <p:cNvPr id="142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1000" y="2743200"/>
            <a:ext cx="4800600" cy="2871788"/>
          </a:xfrm>
          <a:noFill/>
          <a:ln/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609600" y="17526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1500188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kern="0" dirty="0" smtClean="0"/>
              <a:t>5 x 3 x 5mms </a:t>
            </a:r>
            <a:r>
              <a:rPr lang="en-US" sz="2800" kern="0" dirty="0" err="1" smtClean="0"/>
              <a:t>hình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ảnh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trục</a:t>
            </a:r>
            <a:endParaRPr lang="en-US" sz="2800" kern="0" dirty="0" smtClean="0"/>
          </a:p>
          <a:p>
            <a:pPr>
              <a:lnSpc>
                <a:spcPct val="90000"/>
              </a:lnSpc>
            </a:pPr>
            <a:r>
              <a:rPr lang="en-US" sz="2800" kern="0" dirty="0" smtClean="0"/>
              <a:t>Chi </a:t>
            </a:r>
            <a:r>
              <a:rPr lang="en-US" sz="2800" kern="0" dirty="0" err="1" smtClean="0"/>
              <a:t>tiết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kiểu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gãy</a:t>
            </a:r>
            <a:endParaRPr lang="en-US" sz="2800" kern="0" dirty="0" smtClean="0"/>
          </a:p>
          <a:p>
            <a:pPr>
              <a:lnSpc>
                <a:spcPct val="90000"/>
              </a:lnSpc>
            </a:pPr>
            <a:r>
              <a:rPr lang="en-US" sz="2800" kern="0" dirty="0" err="1" smtClean="0"/>
              <a:t>Gãy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nát</a:t>
            </a:r>
            <a:r>
              <a:rPr lang="en-US" sz="2800" kern="0" dirty="0" smtClean="0"/>
              <a:t> &amp; </a:t>
            </a:r>
            <a:r>
              <a:rPr lang="en-US" sz="2800" kern="0" dirty="0" err="1" smtClean="0"/>
              <a:t>các</a:t>
            </a:r>
            <a:r>
              <a:rPr lang="en-US" sz="2800" kern="0" dirty="0" smtClean="0"/>
              <a:t> di </a:t>
            </a:r>
            <a:r>
              <a:rPr lang="en-US" sz="2800" kern="0" dirty="0" err="1" smtClean="0"/>
              <a:t>lệch</a:t>
            </a:r>
            <a:endParaRPr lang="en-US" sz="2800" kern="0" dirty="0" smtClean="0"/>
          </a:p>
          <a:p>
            <a:pPr>
              <a:lnSpc>
                <a:spcPct val="90000"/>
              </a:lnSpc>
            </a:pPr>
            <a:r>
              <a:rPr lang="en-US" sz="2800" kern="0" dirty="0" err="1" smtClean="0"/>
              <a:t>Các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mảnh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nhỏ</a:t>
            </a:r>
            <a:r>
              <a:rPr lang="en-US" sz="2800" kern="0" dirty="0" smtClean="0"/>
              <a:t> </a:t>
            </a:r>
            <a:r>
              <a:rPr lang="en-US" sz="2800" kern="0" dirty="0" smtClean="0"/>
              <a:t>&amp; </a:t>
            </a:r>
            <a:r>
              <a:rPr lang="en-US" sz="2800" kern="0" dirty="0" err="1" smtClean="0"/>
              <a:t>tác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động</a:t>
            </a:r>
            <a:endParaRPr lang="en-US" sz="2800" kern="0" dirty="0" smtClean="0"/>
          </a:p>
          <a:p>
            <a:pPr>
              <a:lnSpc>
                <a:spcPct val="90000"/>
              </a:lnSpc>
            </a:pPr>
            <a:r>
              <a:rPr lang="en-US" sz="2800" kern="0" dirty="0" err="1" smtClean="0"/>
              <a:t>Tổn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thương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phần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mềm</a:t>
            </a:r>
            <a:endParaRPr lang="en-US" sz="2800" kern="0" dirty="0" smtClean="0"/>
          </a:p>
          <a:p>
            <a:pPr>
              <a:lnSpc>
                <a:spcPct val="90000"/>
              </a:lnSpc>
            </a:pPr>
            <a:r>
              <a:rPr lang="en-US" sz="2800" kern="0" dirty="0" err="1" smtClean="0"/>
              <a:t>Chất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lượng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xương</a:t>
            </a:r>
            <a:endParaRPr lang="en-US" sz="2800" kern="0" dirty="0" smtClean="0"/>
          </a:p>
          <a:p>
            <a:pPr>
              <a:lnSpc>
                <a:spcPct val="90000"/>
              </a:lnSpc>
            </a:pPr>
            <a:r>
              <a:rPr lang="en-US" sz="2800" kern="0" dirty="0" err="1" smtClean="0"/>
              <a:t>Khung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chậu</a:t>
            </a:r>
            <a:r>
              <a:rPr lang="en-US" sz="2800" kern="0" dirty="0"/>
              <a:t> </a:t>
            </a:r>
            <a:r>
              <a:rPr lang="en-US" sz="2800" kern="0" dirty="0" smtClean="0"/>
              <a:t>– </a:t>
            </a:r>
            <a:r>
              <a:rPr lang="en-US" sz="2800" kern="0" dirty="0" err="1" smtClean="0"/>
              <a:t>cung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sau</a:t>
            </a:r>
            <a:endParaRPr lang="en-US" sz="2800" kern="0" dirty="0" smtClean="0"/>
          </a:p>
          <a:p>
            <a:pPr>
              <a:lnSpc>
                <a:spcPct val="90000"/>
              </a:lnSpc>
            </a:pPr>
            <a:endParaRPr lang="en-US" sz="2800" kern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Hình</a:t>
            </a:r>
            <a:r>
              <a:rPr lang="en-US" dirty="0" smtClean="0"/>
              <a:t> dung </a:t>
            </a:r>
            <a:r>
              <a:rPr lang="en-US" dirty="0" err="1" smtClean="0"/>
              <a:t>kiểu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chậu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MG_0408.jpg" descr="/Users/tontran/Pictures/iPhoto Library/Modified/2010/18:02:2010/IMG_0408.jpg"/>
          <p:cNvPicPr>
            <a:picLocks noChangeAspect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445" y="2344245"/>
            <a:ext cx="5029200" cy="37719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948029" y="4259627"/>
            <a:ext cx="311298" cy="464687"/>
          </a:xfrm>
          <a:custGeom>
            <a:avLst/>
            <a:gdLst>
              <a:gd name="connsiteX0" fmla="*/ 311298 w 311298"/>
              <a:gd name="connsiteY0" fmla="*/ 0 h 464687"/>
              <a:gd name="connsiteX1" fmla="*/ 249344 w 311298"/>
              <a:gd name="connsiteY1" fmla="*/ 92938 h 464687"/>
              <a:gd name="connsiteX2" fmla="*/ 202878 w 311298"/>
              <a:gd name="connsiteY2" fmla="*/ 123917 h 464687"/>
              <a:gd name="connsiteX3" fmla="*/ 187390 w 311298"/>
              <a:gd name="connsiteY3" fmla="*/ 170385 h 464687"/>
              <a:gd name="connsiteX4" fmla="*/ 109948 w 311298"/>
              <a:gd name="connsiteY4" fmla="*/ 247833 h 464687"/>
              <a:gd name="connsiteX5" fmla="*/ 78971 w 311298"/>
              <a:gd name="connsiteY5" fmla="*/ 294302 h 464687"/>
              <a:gd name="connsiteX6" fmla="*/ 47994 w 311298"/>
              <a:gd name="connsiteY6" fmla="*/ 356260 h 464687"/>
              <a:gd name="connsiteX7" fmla="*/ 1528 w 311298"/>
              <a:gd name="connsiteY7" fmla="*/ 464687 h 46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298" h="464687">
                <a:moveTo>
                  <a:pt x="311298" y="0"/>
                </a:moveTo>
                <a:cubicBezTo>
                  <a:pt x="290647" y="30979"/>
                  <a:pt x="273860" y="64917"/>
                  <a:pt x="249344" y="92938"/>
                </a:cubicBezTo>
                <a:cubicBezTo>
                  <a:pt x="237086" y="106948"/>
                  <a:pt x="214507" y="109381"/>
                  <a:pt x="202878" y="123917"/>
                </a:cubicBezTo>
                <a:cubicBezTo>
                  <a:pt x="192679" y="136667"/>
                  <a:pt x="197186" y="157323"/>
                  <a:pt x="187390" y="170385"/>
                </a:cubicBezTo>
                <a:cubicBezTo>
                  <a:pt x="165486" y="199592"/>
                  <a:pt x="130198" y="217456"/>
                  <a:pt x="109948" y="247833"/>
                </a:cubicBezTo>
                <a:cubicBezTo>
                  <a:pt x="99622" y="263323"/>
                  <a:pt x="88207" y="278139"/>
                  <a:pt x="78971" y="294302"/>
                </a:cubicBezTo>
                <a:cubicBezTo>
                  <a:pt x="67516" y="314350"/>
                  <a:pt x="61414" y="337470"/>
                  <a:pt x="47994" y="356260"/>
                </a:cubicBezTo>
                <a:cubicBezTo>
                  <a:pt x="-13075" y="441762"/>
                  <a:pt x="1528" y="357792"/>
                  <a:pt x="1528" y="464687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299042" y="3609066"/>
            <a:ext cx="944796" cy="621129"/>
          </a:xfrm>
          <a:custGeom>
            <a:avLst/>
            <a:gdLst>
              <a:gd name="connsiteX0" fmla="*/ 0 w 944796"/>
              <a:gd name="connsiteY0" fmla="*/ 0 h 621129"/>
              <a:gd name="connsiteX1" fmla="*/ 92931 w 944796"/>
              <a:gd name="connsiteY1" fmla="*/ 30979 h 621129"/>
              <a:gd name="connsiteX2" fmla="*/ 123908 w 944796"/>
              <a:gd name="connsiteY2" fmla="*/ 77448 h 621129"/>
              <a:gd name="connsiteX3" fmla="*/ 170373 w 944796"/>
              <a:gd name="connsiteY3" fmla="*/ 108427 h 621129"/>
              <a:gd name="connsiteX4" fmla="*/ 201350 w 944796"/>
              <a:gd name="connsiteY4" fmla="*/ 154896 h 621129"/>
              <a:gd name="connsiteX5" fmla="*/ 247816 w 944796"/>
              <a:gd name="connsiteY5" fmla="*/ 185875 h 621129"/>
              <a:gd name="connsiteX6" fmla="*/ 371723 w 944796"/>
              <a:gd name="connsiteY6" fmla="*/ 232343 h 621129"/>
              <a:gd name="connsiteX7" fmla="*/ 418189 w 944796"/>
              <a:gd name="connsiteY7" fmla="*/ 325281 h 621129"/>
              <a:gd name="connsiteX8" fmla="*/ 681492 w 944796"/>
              <a:gd name="connsiteY8" fmla="*/ 387239 h 621129"/>
              <a:gd name="connsiteX9" fmla="*/ 758935 w 944796"/>
              <a:gd name="connsiteY9" fmla="*/ 464687 h 621129"/>
              <a:gd name="connsiteX10" fmla="*/ 805400 w 944796"/>
              <a:gd name="connsiteY10" fmla="*/ 495666 h 621129"/>
              <a:gd name="connsiteX11" fmla="*/ 882842 w 944796"/>
              <a:gd name="connsiteY11" fmla="*/ 573114 h 621129"/>
              <a:gd name="connsiteX12" fmla="*/ 944796 w 944796"/>
              <a:gd name="connsiteY12" fmla="*/ 619582 h 62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4796" h="621129">
                <a:moveTo>
                  <a:pt x="0" y="0"/>
                </a:moveTo>
                <a:cubicBezTo>
                  <a:pt x="30977" y="10326"/>
                  <a:pt x="65242" y="13672"/>
                  <a:pt x="92931" y="30979"/>
                </a:cubicBezTo>
                <a:cubicBezTo>
                  <a:pt x="108717" y="40846"/>
                  <a:pt x="110745" y="64284"/>
                  <a:pt x="123908" y="77448"/>
                </a:cubicBezTo>
                <a:cubicBezTo>
                  <a:pt x="137070" y="90611"/>
                  <a:pt x="154885" y="98101"/>
                  <a:pt x="170373" y="108427"/>
                </a:cubicBezTo>
                <a:cubicBezTo>
                  <a:pt x="180699" y="123917"/>
                  <a:pt x="188187" y="141732"/>
                  <a:pt x="201350" y="154896"/>
                </a:cubicBezTo>
                <a:cubicBezTo>
                  <a:pt x="214513" y="168059"/>
                  <a:pt x="231654" y="176639"/>
                  <a:pt x="247816" y="185875"/>
                </a:cubicBezTo>
                <a:cubicBezTo>
                  <a:pt x="310812" y="221875"/>
                  <a:pt x="303961" y="215402"/>
                  <a:pt x="371723" y="232343"/>
                </a:cubicBezTo>
                <a:cubicBezTo>
                  <a:pt x="380162" y="257661"/>
                  <a:pt x="392905" y="309477"/>
                  <a:pt x="418189" y="325281"/>
                </a:cubicBezTo>
                <a:cubicBezTo>
                  <a:pt x="468681" y="356841"/>
                  <a:pt x="650816" y="381661"/>
                  <a:pt x="681492" y="387239"/>
                </a:cubicBezTo>
                <a:cubicBezTo>
                  <a:pt x="805396" y="469846"/>
                  <a:pt x="655682" y="361426"/>
                  <a:pt x="758935" y="464687"/>
                </a:cubicBezTo>
                <a:cubicBezTo>
                  <a:pt x="772097" y="477850"/>
                  <a:pt x="791391" y="483407"/>
                  <a:pt x="805400" y="495666"/>
                </a:cubicBezTo>
                <a:cubicBezTo>
                  <a:pt x="832874" y="519708"/>
                  <a:pt x="882842" y="573114"/>
                  <a:pt x="882842" y="573114"/>
                </a:cubicBezTo>
                <a:cubicBezTo>
                  <a:pt x="903229" y="634276"/>
                  <a:pt x="882004" y="619582"/>
                  <a:pt x="944796" y="6195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713881" y="3531618"/>
            <a:ext cx="280153" cy="278812"/>
          </a:xfrm>
          <a:custGeom>
            <a:avLst/>
            <a:gdLst>
              <a:gd name="connsiteX0" fmla="*/ 280153 w 280153"/>
              <a:gd name="connsiteY0" fmla="*/ 0 h 278812"/>
              <a:gd name="connsiteX1" fmla="*/ 202711 w 280153"/>
              <a:gd name="connsiteY1" fmla="*/ 30979 h 278812"/>
              <a:gd name="connsiteX2" fmla="*/ 171734 w 280153"/>
              <a:gd name="connsiteY2" fmla="*/ 61959 h 278812"/>
              <a:gd name="connsiteX3" fmla="*/ 109780 w 280153"/>
              <a:gd name="connsiteY3" fmla="*/ 92938 h 278812"/>
              <a:gd name="connsiteX4" fmla="*/ 16849 w 280153"/>
              <a:gd name="connsiteY4" fmla="*/ 154896 h 278812"/>
              <a:gd name="connsiteX5" fmla="*/ 1361 w 280153"/>
              <a:gd name="connsiteY5" fmla="*/ 278812 h 27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53" h="278812">
                <a:moveTo>
                  <a:pt x="280153" y="0"/>
                </a:moveTo>
                <a:cubicBezTo>
                  <a:pt x="254339" y="10326"/>
                  <a:pt x="226850" y="17184"/>
                  <a:pt x="202711" y="30979"/>
                </a:cubicBezTo>
                <a:cubicBezTo>
                  <a:pt x="190032" y="38225"/>
                  <a:pt x="183884" y="53858"/>
                  <a:pt x="171734" y="61959"/>
                </a:cubicBezTo>
                <a:cubicBezTo>
                  <a:pt x="152523" y="74767"/>
                  <a:pt x="129578" y="81058"/>
                  <a:pt x="109780" y="92938"/>
                </a:cubicBezTo>
                <a:cubicBezTo>
                  <a:pt x="77856" y="112094"/>
                  <a:pt x="16849" y="154896"/>
                  <a:pt x="16849" y="154896"/>
                </a:cubicBezTo>
                <a:cubicBezTo>
                  <a:pt x="-6802" y="225855"/>
                  <a:pt x="1361" y="185037"/>
                  <a:pt x="1361" y="27881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117773" y="3268296"/>
            <a:ext cx="728127" cy="1320995"/>
          </a:xfrm>
          <a:custGeom>
            <a:avLst/>
            <a:gdLst>
              <a:gd name="connsiteX0" fmla="*/ 728127 w 728127"/>
              <a:gd name="connsiteY0" fmla="*/ 0 h 1320995"/>
              <a:gd name="connsiteX1" fmla="*/ 650684 w 728127"/>
              <a:gd name="connsiteY1" fmla="*/ 15489 h 1320995"/>
              <a:gd name="connsiteX2" fmla="*/ 588730 w 728127"/>
              <a:gd name="connsiteY2" fmla="*/ 30979 h 1320995"/>
              <a:gd name="connsiteX3" fmla="*/ 371892 w 728127"/>
              <a:gd name="connsiteY3" fmla="*/ 77448 h 1320995"/>
              <a:gd name="connsiteX4" fmla="*/ 309938 w 728127"/>
              <a:gd name="connsiteY4" fmla="*/ 92937 h 1320995"/>
              <a:gd name="connsiteX5" fmla="*/ 217007 w 728127"/>
              <a:gd name="connsiteY5" fmla="*/ 123916 h 1320995"/>
              <a:gd name="connsiteX6" fmla="*/ 139565 w 728127"/>
              <a:gd name="connsiteY6" fmla="*/ 185875 h 1320995"/>
              <a:gd name="connsiteX7" fmla="*/ 124077 w 728127"/>
              <a:gd name="connsiteY7" fmla="*/ 232343 h 1320995"/>
              <a:gd name="connsiteX8" fmla="*/ 93100 w 728127"/>
              <a:gd name="connsiteY8" fmla="*/ 294301 h 1320995"/>
              <a:gd name="connsiteX9" fmla="*/ 46634 w 728127"/>
              <a:gd name="connsiteY9" fmla="*/ 387239 h 1320995"/>
              <a:gd name="connsiteX10" fmla="*/ 15657 w 728127"/>
              <a:gd name="connsiteY10" fmla="*/ 573113 h 1320995"/>
              <a:gd name="connsiteX11" fmla="*/ 169 w 728127"/>
              <a:gd name="connsiteY11" fmla="*/ 635072 h 1320995"/>
              <a:gd name="connsiteX12" fmla="*/ 15657 w 728127"/>
              <a:gd name="connsiteY12" fmla="*/ 851925 h 1320995"/>
              <a:gd name="connsiteX13" fmla="*/ 108588 w 728127"/>
              <a:gd name="connsiteY13" fmla="*/ 913884 h 1320995"/>
              <a:gd name="connsiteX14" fmla="*/ 170542 w 728127"/>
              <a:gd name="connsiteY14" fmla="*/ 960352 h 1320995"/>
              <a:gd name="connsiteX15" fmla="*/ 186031 w 728127"/>
              <a:gd name="connsiteY15" fmla="*/ 1006821 h 1320995"/>
              <a:gd name="connsiteX16" fmla="*/ 294450 w 728127"/>
              <a:gd name="connsiteY16" fmla="*/ 1068779 h 1320995"/>
              <a:gd name="connsiteX17" fmla="*/ 325427 w 728127"/>
              <a:gd name="connsiteY17" fmla="*/ 1115248 h 1320995"/>
              <a:gd name="connsiteX18" fmla="*/ 387381 w 728127"/>
              <a:gd name="connsiteY18" fmla="*/ 1270143 h 1320995"/>
              <a:gd name="connsiteX19" fmla="*/ 418357 w 728127"/>
              <a:gd name="connsiteY19" fmla="*/ 1301122 h 132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8127" h="1320995">
                <a:moveTo>
                  <a:pt x="728127" y="0"/>
                </a:moveTo>
                <a:cubicBezTo>
                  <a:pt x="702313" y="5163"/>
                  <a:pt x="676383" y="9778"/>
                  <a:pt x="650684" y="15489"/>
                </a:cubicBezTo>
                <a:cubicBezTo>
                  <a:pt x="629904" y="20107"/>
                  <a:pt x="609604" y="26804"/>
                  <a:pt x="588730" y="30979"/>
                </a:cubicBezTo>
                <a:cubicBezTo>
                  <a:pt x="363829" y="75964"/>
                  <a:pt x="648246" y="8356"/>
                  <a:pt x="371892" y="77448"/>
                </a:cubicBezTo>
                <a:cubicBezTo>
                  <a:pt x="351241" y="82611"/>
                  <a:pt x="330132" y="86205"/>
                  <a:pt x="309938" y="92937"/>
                </a:cubicBezTo>
                <a:lnTo>
                  <a:pt x="217007" y="123916"/>
                </a:lnTo>
                <a:cubicBezTo>
                  <a:pt x="195900" y="137988"/>
                  <a:pt x="154279" y="161350"/>
                  <a:pt x="139565" y="185875"/>
                </a:cubicBezTo>
                <a:cubicBezTo>
                  <a:pt x="131165" y="199876"/>
                  <a:pt x="130508" y="217336"/>
                  <a:pt x="124077" y="232343"/>
                </a:cubicBezTo>
                <a:cubicBezTo>
                  <a:pt x="114982" y="253566"/>
                  <a:pt x="102195" y="273078"/>
                  <a:pt x="93100" y="294301"/>
                </a:cubicBezTo>
                <a:cubicBezTo>
                  <a:pt x="54625" y="384082"/>
                  <a:pt x="106164" y="297938"/>
                  <a:pt x="46634" y="387239"/>
                </a:cubicBezTo>
                <a:cubicBezTo>
                  <a:pt x="12049" y="491002"/>
                  <a:pt x="45299" y="380427"/>
                  <a:pt x="15657" y="573113"/>
                </a:cubicBezTo>
                <a:cubicBezTo>
                  <a:pt x="12420" y="594154"/>
                  <a:pt x="5332" y="614419"/>
                  <a:pt x="169" y="635072"/>
                </a:cubicBezTo>
                <a:cubicBezTo>
                  <a:pt x="5332" y="707356"/>
                  <a:pt x="-10607" y="784383"/>
                  <a:pt x="15657" y="851925"/>
                </a:cubicBezTo>
                <a:cubicBezTo>
                  <a:pt x="29150" y="886624"/>
                  <a:pt x="78804" y="891545"/>
                  <a:pt x="108588" y="913884"/>
                </a:cubicBezTo>
                <a:lnTo>
                  <a:pt x="170542" y="960352"/>
                </a:lnTo>
                <a:cubicBezTo>
                  <a:pt x="175705" y="975842"/>
                  <a:pt x="175832" y="994071"/>
                  <a:pt x="186031" y="1006821"/>
                </a:cubicBezTo>
                <a:cubicBezTo>
                  <a:pt x="200626" y="1025066"/>
                  <a:pt x="279204" y="1061156"/>
                  <a:pt x="294450" y="1068779"/>
                </a:cubicBezTo>
                <a:cubicBezTo>
                  <a:pt x="304776" y="1084269"/>
                  <a:pt x="317867" y="1098236"/>
                  <a:pt x="325427" y="1115248"/>
                </a:cubicBezTo>
                <a:cubicBezTo>
                  <a:pt x="388898" y="1258068"/>
                  <a:pt x="323987" y="1159194"/>
                  <a:pt x="387381" y="1270143"/>
                </a:cubicBezTo>
                <a:cubicBezTo>
                  <a:pt x="421221" y="1329368"/>
                  <a:pt x="418357" y="1332881"/>
                  <a:pt x="418357" y="1301122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822176" y="3980815"/>
            <a:ext cx="249301" cy="588603"/>
          </a:xfrm>
          <a:custGeom>
            <a:avLst/>
            <a:gdLst>
              <a:gd name="connsiteX0" fmla="*/ 249301 w 249301"/>
              <a:gd name="connsiteY0" fmla="*/ 0 h 588603"/>
              <a:gd name="connsiteX1" fmla="*/ 171858 w 249301"/>
              <a:gd name="connsiteY1" fmla="*/ 77448 h 588603"/>
              <a:gd name="connsiteX2" fmla="*/ 94416 w 249301"/>
              <a:gd name="connsiteY2" fmla="*/ 170385 h 588603"/>
              <a:gd name="connsiteX3" fmla="*/ 47951 w 249301"/>
              <a:gd name="connsiteY3" fmla="*/ 185875 h 588603"/>
              <a:gd name="connsiteX4" fmla="*/ 16974 w 249301"/>
              <a:gd name="connsiteY4" fmla="*/ 232344 h 588603"/>
              <a:gd name="connsiteX5" fmla="*/ 16974 w 249301"/>
              <a:gd name="connsiteY5" fmla="*/ 402729 h 588603"/>
              <a:gd name="connsiteX6" fmla="*/ 32462 w 249301"/>
              <a:gd name="connsiteY6" fmla="*/ 449197 h 588603"/>
              <a:gd name="connsiteX7" fmla="*/ 63439 w 249301"/>
              <a:gd name="connsiteY7" fmla="*/ 480177 h 588603"/>
              <a:gd name="connsiteX8" fmla="*/ 63439 w 249301"/>
              <a:gd name="connsiteY8" fmla="*/ 588603 h 58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301" h="588603">
                <a:moveTo>
                  <a:pt x="249301" y="0"/>
                </a:moveTo>
                <a:cubicBezTo>
                  <a:pt x="223487" y="25816"/>
                  <a:pt x="195898" y="49972"/>
                  <a:pt x="171858" y="77448"/>
                </a:cubicBezTo>
                <a:cubicBezTo>
                  <a:pt x="131857" y="123166"/>
                  <a:pt x="150366" y="133082"/>
                  <a:pt x="94416" y="170385"/>
                </a:cubicBezTo>
                <a:cubicBezTo>
                  <a:pt x="80832" y="179442"/>
                  <a:pt x="63439" y="180712"/>
                  <a:pt x="47951" y="185875"/>
                </a:cubicBezTo>
                <a:cubicBezTo>
                  <a:pt x="37625" y="201365"/>
                  <a:pt x="25299" y="215693"/>
                  <a:pt x="16974" y="232344"/>
                </a:cubicBezTo>
                <a:cubicBezTo>
                  <a:pt x="-13209" y="292713"/>
                  <a:pt x="3362" y="327855"/>
                  <a:pt x="16974" y="402729"/>
                </a:cubicBezTo>
                <a:cubicBezTo>
                  <a:pt x="19894" y="418793"/>
                  <a:pt x="24062" y="435196"/>
                  <a:pt x="32462" y="449197"/>
                </a:cubicBezTo>
                <a:cubicBezTo>
                  <a:pt x="39975" y="461720"/>
                  <a:pt x="60271" y="465921"/>
                  <a:pt x="63439" y="480177"/>
                </a:cubicBezTo>
                <a:cubicBezTo>
                  <a:pt x="71279" y="515458"/>
                  <a:pt x="63439" y="552461"/>
                  <a:pt x="63439" y="588603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– </a:t>
            </a:r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chậu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1. Di </a:t>
            </a:r>
            <a:r>
              <a:rPr lang="en-US" b="1" u="sng" dirty="0" err="1" smtClean="0"/>
              <a:t>lệch</a:t>
            </a:r>
            <a:r>
              <a:rPr lang="en-US" b="1" u="sng" dirty="0" smtClean="0"/>
              <a:t>/ </a:t>
            </a:r>
            <a:r>
              <a:rPr lang="en-US" b="1" u="sng" dirty="0" err="1" smtClean="0"/>
              <a:t>Mất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vững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cung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sau</a:t>
            </a:r>
            <a:endParaRPr lang="en-US" b="1" u="sng" dirty="0" smtClean="0"/>
          </a:p>
          <a:p>
            <a:pPr lvl="1"/>
            <a:r>
              <a:rPr lang="en-US" dirty="0" err="1" smtClean="0"/>
              <a:t>Xương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endParaRPr lang="en-US" dirty="0" smtClean="0"/>
          </a:p>
          <a:p>
            <a:pPr lvl="1"/>
            <a:r>
              <a:rPr lang="en-US" dirty="0" err="1" smtClean="0"/>
              <a:t>Tổn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chậu</a:t>
            </a:r>
            <a:endParaRPr lang="en-US" dirty="0" smtClean="0"/>
          </a:p>
          <a:p>
            <a:pPr lvl="1"/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chậu</a:t>
            </a:r>
            <a:endParaRPr lang="en-US" sz="3600" dirty="0" smtClean="0"/>
          </a:p>
          <a:p>
            <a:r>
              <a:rPr lang="en-US" sz="4000" b="1" u="sng" dirty="0" smtClean="0"/>
              <a:t>2. </a:t>
            </a:r>
            <a:r>
              <a:rPr lang="en-US" sz="4000" b="1" u="sng" dirty="0" err="1" smtClean="0"/>
              <a:t>Tổn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thương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khớp</a:t>
            </a:r>
            <a:r>
              <a:rPr lang="en-US" sz="4000" b="1" u="sng" dirty="0" smtClean="0"/>
              <a:t> mu</a:t>
            </a:r>
          </a:p>
          <a:p>
            <a:r>
              <a:rPr lang="en-US" sz="4000" b="1" u="sng" dirty="0" smtClean="0"/>
              <a:t>3. </a:t>
            </a:r>
            <a:r>
              <a:rPr lang="en-US" sz="4000" b="1" u="sng" dirty="0" err="1" smtClean="0"/>
              <a:t>Gãy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xương</a:t>
            </a:r>
            <a:r>
              <a:rPr lang="en-US" sz="4000" b="1" u="sng" dirty="0" smtClean="0"/>
              <a:t> mu di </a:t>
            </a:r>
            <a:r>
              <a:rPr lang="en-US" sz="4000" b="1" u="sng" dirty="0" err="1" smtClean="0"/>
              <a:t>lệch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nhiều</a:t>
            </a:r>
            <a:endParaRPr lang="en-US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Cố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định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vững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cung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sau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quan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trọng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nhất</a:t>
            </a:r>
            <a:endParaRPr lang="en-US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vững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Nguyên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tắc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vàng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457200" lvl="1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định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tổn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phía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trước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chậu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tổn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vững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tổn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Nắn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=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định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dễ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dàng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9.jpg" descr="/Volumes/TON TRAN/pics for talks/9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905000" y="1539648"/>
            <a:ext cx="5562600" cy="402295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gẫy</a:t>
            </a:r>
            <a:r>
              <a:rPr lang="en-US" dirty="0" smtClean="0"/>
              <a:t> </a:t>
            </a:r>
            <a:r>
              <a:rPr lang="en-US" dirty="0" err="1" smtClean="0"/>
              <a:t>ổ</a:t>
            </a:r>
            <a:r>
              <a:rPr lang="en-US" dirty="0" smtClean="0"/>
              <a:t> </a:t>
            </a:r>
            <a:r>
              <a:rPr lang="en-US" dirty="0" err="1" smtClean="0"/>
              <a:t>cối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X </a:t>
            </a:r>
            <a:r>
              <a:rPr lang="en-US" dirty="0" err="1" smtClean="0">
                <a:solidFill>
                  <a:srgbClr val="FF0000"/>
                </a:solidFill>
              </a:rPr>
              <a:t>quang</a:t>
            </a:r>
            <a:r>
              <a:rPr lang="en-US" dirty="0" smtClean="0">
                <a:solidFill>
                  <a:srgbClr val="FF0000"/>
                </a:solidFill>
              </a:rPr>
              <a:t> -&gt; </a:t>
            </a:r>
            <a:r>
              <a:rPr lang="en-US" dirty="0" err="1" smtClean="0">
                <a:solidFill>
                  <a:srgbClr val="FF0000"/>
                </a:solidFill>
              </a:rPr>
              <a:t>Phân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loại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Di </a:t>
            </a:r>
            <a:r>
              <a:rPr lang="en-US" dirty="0" err="1" smtClean="0">
                <a:solidFill>
                  <a:srgbClr val="FF0000"/>
                </a:solidFill>
              </a:rPr>
              <a:t>lệch</a:t>
            </a:r>
            <a:r>
              <a:rPr lang="en-US" dirty="0" smtClean="0">
                <a:solidFill>
                  <a:srgbClr val="FF0000"/>
                </a:solidFill>
              </a:rPr>
              <a:t> -&gt; </a:t>
            </a:r>
            <a:r>
              <a:rPr lang="en-US" dirty="0" err="1" smtClean="0">
                <a:solidFill>
                  <a:srgbClr val="FF0000"/>
                </a:solidFill>
              </a:rPr>
              <a:t>cần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phẫu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thuật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Kiểu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gãy</a:t>
            </a:r>
            <a:r>
              <a:rPr lang="en-US" dirty="0" smtClean="0">
                <a:solidFill>
                  <a:srgbClr val="FF0000"/>
                </a:solidFill>
              </a:rPr>
              <a:t> -&gt; </a:t>
            </a:r>
            <a:r>
              <a:rPr lang="en-US" dirty="0" err="1" smtClean="0">
                <a:solidFill>
                  <a:srgbClr val="FF0000"/>
                </a:solidFill>
              </a:rPr>
              <a:t>Đường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mổ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Advanced Fracture Management Course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3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Gãy</a:t>
            </a:r>
            <a:r>
              <a:rPr lang="en-US" sz="3200" dirty="0" smtClean="0"/>
              <a:t> </a:t>
            </a:r>
            <a:r>
              <a:rPr lang="en-US" sz="3200" dirty="0" err="1" smtClean="0"/>
              <a:t>ổ</a:t>
            </a:r>
            <a:r>
              <a:rPr lang="en-US" sz="3200" dirty="0" smtClean="0"/>
              <a:t> </a:t>
            </a:r>
            <a:r>
              <a:rPr lang="en-US" sz="3200" dirty="0" err="1" smtClean="0"/>
              <a:t>cối</a:t>
            </a:r>
            <a:r>
              <a:rPr lang="en-US" sz="3200" dirty="0" smtClean="0"/>
              <a:t> – </a:t>
            </a:r>
            <a:r>
              <a:rPr lang="en-US" sz="3200" dirty="0" err="1" smtClean="0"/>
              <a:t>Đường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mổ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giản</a:t>
            </a:r>
            <a:r>
              <a:rPr lang="en-US" dirty="0" smtClean="0"/>
              <a:t> –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endParaRPr lang="en-US" dirty="0" smtClean="0"/>
          </a:p>
          <a:p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phức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tạp</a:t>
            </a:r>
            <a:r>
              <a:rPr lang="en-US" dirty="0" smtClean="0"/>
              <a:t> –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di </a:t>
            </a:r>
            <a:r>
              <a:rPr lang="en-US" dirty="0" err="1" smtClean="0"/>
              <a:t>lệch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endParaRPr lang="en-US" dirty="0" smtClean="0"/>
          </a:p>
          <a:p>
            <a:r>
              <a:rPr lang="en-US" dirty="0" err="1" smtClean="0">
                <a:solidFill>
                  <a:srgbClr val="FF6600"/>
                </a:solidFill>
              </a:rPr>
              <a:t>Nếu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gãy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hai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cột</a:t>
            </a:r>
            <a:r>
              <a:rPr lang="en-US" dirty="0" smtClean="0">
                <a:solidFill>
                  <a:srgbClr val="FF6600"/>
                </a:solidFill>
              </a:rPr>
              <a:t> – </a:t>
            </a:r>
            <a:r>
              <a:rPr lang="en-US" dirty="0" err="1" smtClean="0">
                <a:solidFill>
                  <a:srgbClr val="FF6600"/>
                </a:solidFill>
              </a:rPr>
              <a:t>Có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thể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dùng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hai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đường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mổ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phối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hợp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tuy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nhiên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dirty="0" err="1" smtClean="0">
                <a:solidFill>
                  <a:srgbClr val="FF6600"/>
                </a:solidFill>
              </a:rPr>
              <a:t>ới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sự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cẩn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trọng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tối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đa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Cẩn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trọng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rộng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Advanced Fracture Management Course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9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ổ</a:t>
            </a:r>
            <a:r>
              <a:rPr lang="en-US" dirty="0" smtClean="0"/>
              <a:t> </a:t>
            </a:r>
            <a:r>
              <a:rPr lang="en-US" dirty="0" err="1" smtClean="0"/>
              <a:t>cối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Tuỳ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r>
              <a:rPr lang="en-US" dirty="0" smtClean="0"/>
              <a:t> </a:t>
            </a:r>
            <a:r>
              <a:rPr lang="en-US" dirty="0" err="1" smtClean="0"/>
              <a:t>nếu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endParaRPr lang="en-US" dirty="0" smtClean="0"/>
          </a:p>
          <a:p>
            <a:pPr lvl="1"/>
            <a:r>
              <a:rPr lang="en-US" dirty="0" err="1" smtClean="0"/>
              <a:t>Chấn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(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chậu</a:t>
            </a:r>
            <a:r>
              <a:rPr lang="en-US" dirty="0" smtClean="0"/>
              <a:t>, </a:t>
            </a:r>
            <a:r>
              <a:rPr lang="en-US" dirty="0" err="1" smtClean="0"/>
              <a:t>xương</a:t>
            </a:r>
            <a:r>
              <a:rPr lang="en-US" dirty="0" smtClean="0"/>
              <a:t> </a:t>
            </a:r>
            <a:r>
              <a:rPr lang="en-US" dirty="0" err="1" smtClean="0"/>
              <a:t>đùi</a:t>
            </a:r>
            <a:r>
              <a:rPr lang="en-US" dirty="0" smtClean="0"/>
              <a:t>, </a:t>
            </a:r>
            <a:r>
              <a:rPr lang="en-US" dirty="0" err="1" smtClean="0"/>
              <a:t>bụng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Tuổi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 smtClean="0"/>
          </a:p>
          <a:p>
            <a:pPr lvl="1"/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cũ</a:t>
            </a:r>
            <a:r>
              <a:rPr lang="en-US" dirty="0" smtClean="0"/>
              <a:t> hay </a:t>
            </a:r>
            <a:r>
              <a:rPr lang="en-US" dirty="0" err="1" smtClean="0"/>
              <a:t>mới</a:t>
            </a:r>
            <a:endParaRPr lang="en-US" dirty="0" smtClean="0"/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Chú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ý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nếu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sẽ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đổi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điều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trị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Advanced Fracture Management Course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2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ổ</a:t>
            </a:r>
            <a:r>
              <a:rPr lang="en-US" dirty="0" smtClean="0"/>
              <a:t> </a:t>
            </a:r>
            <a:r>
              <a:rPr lang="en-US" dirty="0" err="1" smtClean="0"/>
              <a:t>cối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err="1" smtClean="0"/>
              <a:t>Đường</a:t>
            </a:r>
            <a:r>
              <a:rPr lang="en-US" u="sng" dirty="0" smtClean="0"/>
              <a:t> </a:t>
            </a:r>
            <a:r>
              <a:rPr lang="en-US" u="sng" dirty="0" err="1" smtClean="0"/>
              <a:t>mổ</a:t>
            </a:r>
            <a:r>
              <a:rPr lang="en-US" u="sng" dirty="0" smtClean="0"/>
              <a:t> </a:t>
            </a:r>
            <a:r>
              <a:rPr lang="en-US" u="sng" dirty="0" err="1" smtClean="0"/>
              <a:t>phía</a:t>
            </a:r>
            <a:r>
              <a:rPr lang="en-US" u="sng" dirty="0" smtClean="0"/>
              <a:t> </a:t>
            </a:r>
            <a:r>
              <a:rPr lang="en-US" u="sng" dirty="0" err="1" smtClean="0"/>
              <a:t>sau</a:t>
            </a:r>
            <a:endParaRPr lang="en-US" u="sng" dirty="0" smtClean="0"/>
          </a:p>
          <a:p>
            <a:pPr lvl="1"/>
            <a:r>
              <a:rPr lang="en-US" dirty="0" err="1" smtClean="0"/>
              <a:t>Bờ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endParaRPr lang="en-US" dirty="0" smtClean="0"/>
          </a:p>
          <a:p>
            <a:pPr lvl="1"/>
            <a:r>
              <a:rPr lang="en-US" dirty="0" err="1" smtClean="0"/>
              <a:t>Cột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endParaRPr lang="en-US" dirty="0" smtClean="0"/>
          </a:p>
          <a:p>
            <a:pPr lvl="1"/>
            <a:r>
              <a:rPr lang="en-US" dirty="0" err="1" smtClean="0"/>
              <a:t>Cột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/</a:t>
            </a:r>
            <a:r>
              <a:rPr lang="en-US" dirty="0" err="1" smtClean="0"/>
              <a:t>bờ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Gãy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ngang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Gãy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ngang</a:t>
            </a:r>
            <a:r>
              <a:rPr lang="en-US" dirty="0" smtClean="0">
                <a:solidFill>
                  <a:srgbClr val="FF6600"/>
                </a:solidFill>
              </a:rPr>
              <a:t>/</a:t>
            </a:r>
            <a:r>
              <a:rPr lang="en-US" dirty="0" err="1" smtClean="0">
                <a:solidFill>
                  <a:srgbClr val="FF6600"/>
                </a:solidFill>
              </a:rPr>
              <a:t>Bờ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sau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Hình</a:t>
            </a:r>
            <a:r>
              <a:rPr lang="en-US" dirty="0" smtClean="0">
                <a:solidFill>
                  <a:srgbClr val="FF6600"/>
                </a:solidFill>
              </a:rPr>
              <a:t> 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err="1" smtClean="0"/>
              <a:t>Đường</a:t>
            </a:r>
            <a:r>
              <a:rPr lang="en-US" u="sng" dirty="0" smtClean="0"/>
              <a:t> </a:t>
            </a:r>
            <a:r>
              <a:rPr lang="en-US" u="sng" dirty="0" err="1" smtClean="0"/>
              <a:t>mổ</a:t>
            </a:r>
            <a:r>
              <a:rPr lang="en-US" u="sng" dirty="0" smtClean="0"/>
              <a:t> </a:t>
            </a:r>
            <a:r>
              <a:rPr lang="en-US" u="sng" dirty="0" err="1" smtClean="0"/>
              <a:t>trước</a:t>
            </a:r>
            <a:endParaRPr lang="en-US" u="sng" dirty="0" smtClean="0"/>
          </a:p>
          <a:p>
            <a:pPr lvl="1"/>
            <a:r>
              <a:rPr lang="en-US" dirty="0" err="1" smtClean="0"/>
              <a:t>Cột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endParaRPr lang="en-US" dirty="0" smtClean="0"/>
          </a:p>
          <a:p>
            <a:pPr lvl="1"/>
            <a:r>
              <a:rPr lang="en-US" dirty="0" err="1" smtClean="0"/>
              <a:t>Bờ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endParaRPr lang="en-US" dirty="0" smtClean="0"/>
          </a:p>
          <a:p>
            <a:pPr lvl="1"/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Cột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trước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với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gãy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ngang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bán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phần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phía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sau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Hai </a:t>
            </a:r>
            <a:r>
              <a:rPr lang="en-US" dirty="0" err="1" smtClean="0">
                <a:solidFill>
                  <a:srgbClr val="FF6600"/>
                </a:solidFill>
              </a:rPr>
              <a:t>cột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Advanced Fracture Management Course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Gãy</a:t>
            </a:r>
            <a:r>
              <a:rPr lang="en-US" sz="3200" dirty="0" smtClean="0"/>
              <a:t> </a:t>
            </a:r>
            <a:r>
              <a:rPr lang="en-US" sz="3200" dirty="0" err="1" smtClean="0"/>
              <a:t>khung</a:t>
            </a:r>
            <a:r>
              <a:rPr lang="en-US" sz="3200" dirty="0" smtClean="0"/>
              <a:t> </a:t>
            </a:r>
            <a:r>
              <a:rPr lang="en-US" sz="3200" dirty="0" err="1" smtClean="0"/>
              <a:t>chậu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ổ</a:t>
            </a:r>
            <a:r>
              <a:rPr lang="en-US" sz="3200" dirty="0" smtClean="0"/>
              <a:t> </a:t>
            </a:r>
            <a:r>
              <a:rPr lang="en-US" sz="3200" dirty="0" err="1" smtClean="0"/>
              <a:t>cối</a:t>
            </a:r>
            <a:r>
              <a:rPr lang="en-US" sz="3200" dirty="0" smtClean="0"/>
              <a:t> </a:t>
            </a:r>
            <a:r>
              <a:rPr lang="en-US" sz="3200" dirty="0" err="1" smtClean="0"/>
              <a:t>phối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 </a:t>
            </a:r>
            <a:br>
              <a:rPr lang="en-US" sz="3200" dirty="0" smtClean="0"/>
            </a:br>
            <a:r>
              <a:rPr lang="en-US" sz="3200" dirty="0" err="1" smtClean="0"/>
              <a:t>Nguyên</a:t>
            </a:r>
            <a:r>
              <a:rPr lang="en-US" sz="3200" dirty="0" smtClean="0"/>
              <a:t> </a:t>
            </a:r>
            <a:r>
              <a:rPr lang="en-US" sz="3200" dirty="0" err="1" smtClean="0"/>
              <a:t>tắc</a:t>
            </a:r>
            <a:r>
              <a:rPr lang="en-US" sz="3200" dirty="0" smtClean="0"/>
              <a:t> KHX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endParaRPr lang="en-US" dirty="0" smtClean="0"/>
          </a:p>
          <a:p>
            <a:pPr algn="ctr"/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Nắn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chậu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endParaRPr lang="en-US" dirty="0" smtClean="0"/>
          </a:p>
          <a:p>
            <a:pPr algn="ctr"/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Nắn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tổn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ổ</a:t>
            </a:r>
            <a:r>
              <a:rPr lang="en-US" dirty="0" smtClean="0"/>
              <a:t> </a:t>
            </a:r>
            <a:r>
              <a:rPr lang="en-US" dirty="0" err="1" smtClean="0"/>
              <a:t>cối</a:t>
            </a:r>
            <a:endParaRPr lang="en-US" dirty="0" smtClean="0"/>
          </a:p>
          <a:p>
            <a:pPr lvl="1" algn="ctr"/>
            <a:r>
              <a:rPr lang="en-US" dirty="0" err="1" smtClean="0"/>
              <a:t>Nắn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đuôi</a:t>
            </a:r>
            <a:endParaRPr lang="en-US" dirty="0" smtClean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Hoàn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thành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tuyệt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mỗi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đoạn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yếu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quyết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định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5.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chậu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Thảm</a:t>
            </a:r>
            <a:r>
              <a:rPr lang="en-US" dirty="0" smtClean="0"/>
              <a:t> </a:t>
            </a:r>
            <a:r>
              <a:rPr lang="en-US" dirty="0" err="1" smtClean="0"/>
              <a:t>hoạ</a:t>
            </a:r>
            <a:r>
              <a:rPr lang="en-US" dirty="0" smtClean="0"/>
              <a:t> </a:t>
            </a:r>
            <a:r>
              <a:rPr lang="en-US" dirty="0" err="1" smtClean="0"/>
              <a:t>trực</a:t>
            </a:r>
            <a:r>
              <a:rPr lang="en-US" dirty="0" smtClean="0"/>
              <a:t> </a:t>
            </a:r>
            <a:r>
              <a:rPr lang="en-US" dirty="0" err="1" smtClean="0"/>
              <a:t>chờ</a:t>
            </a:r>
            <a:r>
              <a:rPr lang="en-US" dirty="0" smtClean="0"/>
              <a:t>!!</a:t>
            </a:r>
            <a:endParaRPr lang="en-US" dirty="0"/>
          </a:p>
        </p:txBody>
      </p:sp>
      <p:pic>
        <p:nvPicPr>
          <p:cNvPr id="4" name="unstable ladder" descr="/Volumes/TON TRAN/pics for talks/unstable ladder"/>
          <p:cNvPicPr>
            <a:picLocks noGrp="1" noChangeAspect="1"/>
          </p:cNvPicPr>
          <p:nvPr>
            <p:ph idx="1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44" y="1600200"/>
            <a:ext cx="230571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giản</a:t>
            </a:r>
            <a:r>
              <a:rPr lang="en-US" dirty="0" smtClean="0"/>
              <a:t>, </a:t>
            </a:r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cột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thuần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Cần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tâm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err="1" smtClean="0"/>
              <a:t>Tổn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cột</a:t>
            </a:r>
            <a:endParaRPr lang="en-US" dirty="0" smtClean="0"/>
          </a:p>
          <a:p>
            <a:pPr lvl="1"/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r>
              <a:rPr lang="en-US" dirty="0" smtClean="0"/>
              <a:t> </a:t>
            </a:r>
            <a:r>
              <a:rPr lang="en-US" dirty="0" err="1" smtClean="0"/>
              <a:t>chậm</a:t>
            </a:r>
            <a:r>
              <a:rPr lang="en-US" dirty="0" smtClean="0"/>
              <a:t> </a:t>
            </a:r>
            <a:r>
              <a:rPr lang="en-US" dirty="0" err="1" smtClean="0"/>
              <a:t>trễ</a:t>
            </a:r>
            <a:endParaRPr lang="en-US" dirty="0" smtClean="0"/>
          </a:p>
          <a:p>
            <a:pPr lvl="1"/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béo</a:t>
            </a:r>
            <a:r>
              <a:rPr lang="en-US" dirty="0" smtClean="0"/>
              <a:t> </a:t>
            </a:r>
            <a:r>
              <a:rPr lang="en-US" dirty="0" err="1" smtClean="0"/>
              <a:t>phì</a:t>
            </a:r>
            <a:endParaRPr lang="en-US" dirty="0" smtClean="0"/>
          </a:p>
          <a:p>
            <a:pPr lvl="1"/>
            <a:r>
              <a:rPr lang="en-US" dirty="0" smtClean="0"/>
              <a:t>Hai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endParaRPr lang="en-US" dirty="0" smtClean="0"/>
          </a:p>
          <a:p>
            <a:pPr lvl="1"/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kháng</a:t>
            </a:r>
            <a:r>
              <a:rPr lang="en-US" dirty="0" smtClean="0"/>
              <a:t> </a:t>
            </a:r>
            <a:r>
              <a:rPr lang="en-US" dirty="0" err="1" smtClean="0"/>
              <a:t>tiểu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implants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 smtClean="0"/>
          </a:p>
          <a:p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ẹp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giữ</a:t>
            </a:r>
            <a:r>
              <a:rPr lang="en-US" dirty="0" smtClean="0"/>
              <a:t>/ </a:t>
            </a:r>
            <a:r>
              <a:rPr lang="en-US" dirty="0" err="1" smtClean="0"/>
              <a:t>đẩy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nắn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Vít</a:t>
            </a:r>
            <a:r>
              <a:rPr lang="en-US" dirty="0" smtClean="0"/>
              <a:t> – </a:t>
            </a:r>
          </a:p>
          <a:p>
            <a:pPr lvl="1"/>
            <a:r>
              <a:rPr lang="en-US" dirty="0" err="1" smtClean="0"/>
              <a:t>Vít</a:t>
            </a:r>
            <a:r>
              <a:rPr lang="en-US" dirty="0" smtClean="0"/>
              <a:t> </a:t>
            </a:r>
            <a:r>
              <a:rPr lang="en-US" dirty="0" err="1" smtClean="0"/>
              <a:t>xốp</a:t>
            </a:r>
            <a:r>
              <a:rPr lang="en-US" dirty="0" smtClean="0"/>
              <a:t> 3.5mm</a:t>
            </a:r>
          </a:p>
          <a:p>
            <a:pPr lvl="1"/>
            <a:r>
              <a:rPr lang="en-US" dirty="0" err="1" smtClean="0"/>
              <a:t>Vít</a:t>
            </a:r>
            <a:r>
              <a:rPr lang="en-US" dirty="0" smtClean="0"/>
              <a:t> 4.5mm </a:t>
            </a:r>
            <a:r>
              <a:rPr lang="en-US" dirty="0" err="1" smtClean="0"/>
              <a:t>Asnis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Vít</a:t>
            </a:r>
            <a:r>
              <a:rPr lang="en-US" dirty="0" smtClean="0"/>
              <a:t> 6.5mm </a:t>
            </a:r>
            <a:r>
              <a:rPr lang="en-US" dirty="0" err="1" smtClean="0"/>
              <a:t>Asnis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69"/>
            <a:ext cx="6923088" cy="1143000"/>
          </a:xfrm>
        </p:spPr>
        <p:txBody>
          <a:bodyPr/>
          <a:lstStyle/>
          <a:p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nắn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chậu</a:t>
            </a:r>
            <a:r>
              <a:rPr lang="en-US" dirty="0" smtClean="0"/>
              <a:t> </a:t>
            </a: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/>
          </a:p>
        </p:txBody>
      </p:sp>
      <p:pic>
        <p:nvPicPr>
          <p:cNvPr id="7" name="da_021678.jpg" descr="/Users/tontran/Desktop/da_021678.jpg"/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39699" y="4876800"/>
            <a:ext cx="2838450" cy="178717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723899" y="1143000"/>
            <a:ext cx="4508500" cy="4704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199" y="1922463"/>
            <a:ext cx="4081601" cy="420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kéo</a:t>
            </a:r>
            <a:r>
              <a:rPr lang="en-US" dirty="0" smtClean="0"/>
              <a:t> </a:t>
            </a:r>
            <a:r>
              <a:rPr lang="en-US" dirty="0" err="1" smtClean="0"/>
              <a:t>nắn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thật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đắt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đỏi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endParaRPr lang="en-US" dirty="0" smtClean="0"/>
          </a:p>
          <a:p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thận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/>
              <a:t> </a:t>
            </a:r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kéo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 Chia\Desktop\132628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42875"/>
            <a:ext cx="8001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T-handle </a:t>
            </a:r>
            <a:r>
              <a:rPr lang="en-US" dirty="0" err="1" smtClean="0"/>
              <a:t>của</a:t>
            </a:r>
            <a:r>
              <a:rPr lang="en-US" dirty="0" smtClean="0"/>
              <a:t> AO</a:t>
            </a:r>
            <a:endParaRPr lang="en-US" dirty="0" smtClean="0"/>
          </a:p>
          <a:p>
            <a:pPr algn="ctr"/>
            <a:r>
              <a:rPr lang="en-US" dirty="0" err="1" smtClean="0"/>
              <a:t>Đinh</a:t>
            </a:r>
            <a:r>
              <a:rPr lang="en-US" dirty="0" smtClean="0"/>
              <a:t> 6.5mm</a:t>
            </a:r>
          </a:p>
          <a:p>
            <a:pPr algn="ctr"/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 implants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Tránh</a:t>
            </a:r>
            <a:r>
              <a:rPr lang="en-US" dirty="0" smtClean="0"/>
              <a:t> guide wire</a:t>
            </a:r>
          </a:p>
          <a:p>
            <a:pPr algn="ctr"/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“</a:t>
            </a:r>
            <a:r>
              <a:rPr lang="en-US" dirty="0" err="1" smtClean="0"/>
              <a:t>khoan</a:t>
            </a:r>
            <a:r>
              <a:rPr lang="en-US" dirty="0" smtClean="0"/>
              <a:t> </a:t>
            </a:r>
            <a:r>
              <a:rPr lang="en-US" dirty="0" err="1" smtClean="0"/>
              <a:t>dao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”</a:t>
            </a:r>
          </a:p>
          <a:p>
            <a:pPr algn="ctr"/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nẹp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</a:t>
            </a:r>
            <a:r>
              <a:rPr lang="en-US" dirty="0" err="1" smtClean="0"/>
              <a:t>dẻo</a:t>
            </a:r>
            <a:endParaRPr lang="en-US" dirty="0" smtClean="0"/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Nẹp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uốn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tốt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hợp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err="1" smtClean="0"/>
              <a:t>Đừng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gắng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vít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lỗ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Pelvic Hardware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Không</a:t>
            </a:r>
            <a:r>
              <a:rPr lang="en-AU" dirty="0" smtClean="0"/>
              <a:t> </a:t>
            </a:r>
            <a:r>
              <a:rPr lang="en-AU" dirty="0" err="1" smtClean="0"/>
              <a:t>chức</a:t>
            </a:r>
            <a:r>
              <a:rPr lang="en-AU" dirty="0" smtClean="0"/>
              <a:t> </a:t>
            </a:r>
            <a:r>
              <a:rPr lang="en-AU" dirty="0" err="1" smtClean="0"/>
              <a:t>năng</a:t>
            </a:r>
            <a:r>
              <a:rPr lang="en-AU" dirty="0" smtClean="0"/>
              <a:t> </a:t>
            </a:r>
            <a:r>
              <a:rPr lang="en-AU" dirty="0" err="1" smtClean="0"/>
              <a:t>giống</a:t>
            </a:r>
            <a:r>
              <a:rPr lang="en-AU" dirty="0" smtClean="0"/>
              <a:t> </a:t>
            </a:r>
            <a:r>
              <a:rPr lang="en-AU" dirty="0" err="1" smtClean="0"/>
              <a:t>nẹp</a:t>
            </a:r>
            <a:r>
              <a:rPr lang="en-AU" dirty="0" smtClean="0"/>
              <a:t> </a:t>
            </a:r>
            <a:r>
              <a:rPr lang="en-AU" dirty="0" err="1" smtClean="0"/>
              <a:t>thân</a:t>
            </a:r>
            <a:r>
              <a:rPr lang="en-AU" dirty="0" smtClean="0"/>
              <a:t> </a:t>
            </a:r>
            <a:r>
              <a:rPr lang="en-AU" dirty="0" err="1" smtClean="0"/>
              <a:t>xương</a:t>
            </a:r>
            <a:endParaRPr lang="en-AU" dirty="0" smtClean="0"/>
          </a:p>
          <a:p>
            <a:pPr lvl="1"/>
            <a:r>
              <a:rPr lang="en-AU" dirty="0" smtClean="0">
                <a:solidFill>
                  <a:srgbClr val="3366FF"/>
                </a:solidFill>
              </a:rPr>
              <a:t>Tension band </a:t>
            </a:r>
          </a:p>
          <a:p>
            <a:pPr lvl="1"/>
            <a:r>
              <a:rPr lang="en-AU" dirty="0" smtClean="0">
                <a:solidFill>
                  <a:srgbClr val="3366FF"/>
                </a:solidFill>
              </a:rPr>
              <a:t>Buttress (</a:t>
            </a:r>
            <a:r>
              <a:rPr lang="en-AU" dirty="0" err="1" smtClean="0">
                <a:solidFill>
                  <a:srgbClr val="3366FF"/>
                </a:solidFill>
              </a:rPr>
              <a:t>nâng</a:t>
            </a:r>
            <a:r>
              <a:rPr lang="en-AU" dirty="0" smtClean="0">
                <a:solidFill>
                  <a:srgbClr val="3366FF"/>
                </a:solidFill>
              </a:rPr>
              <a:t> </a:t>
            </a:r>
            <a:r>
              <a:rPr lang="en-AU" dirty="0" err="1" smtClean="0">
                <a:solidFill>
                  <a:srgbClr val="3366FF"/>
                </a:solidFill>
              </a:rPr>
              <a:t>đỡ</a:t>
            </a:r>
            <a:r>
              <a:rPr lang="en-AU" dirty="0" smtClean="0">
                <a:solidFill>
                  <a:srgbClr val="3366FF"/>
                </a:solidFill>
              </a:rPr>
              <a:t>)</a:t>
            </a:r>
            <a:endParaRPr lang="en-AU" dirty="0" smtClean="0">
              <a:solidFill>
                <a:srgbClr val="3366FF"/>
              </a:solidFill>
            </a:endParaRPr>
          </a:p>
          <a:p>
            <a:pPr lvl="1"/>
            <a:r>
              <a:rPr lang="en-AU" dirty="0" smtClean="0">
                <a:solidFill>
                  <a:srgbClr val="3366FF"/>
                </a:solidFill>
              </a:rPr>
              <a:t>Washer</a:t>
            </a:r>
          </a:p>
          <a:p>
            <a:r>
              <a:rPr lang="en-AU" dirty="0" err="1" smtClean="0"/>
              <a:t>Giới</a:t>
            </a:r>
            <a:r>
              <a:rPr lang="en-AU" dirty="0" smtClean="0"/>
              <a:t> </a:t>
            </a:r>
            <a:r>
              <a:rPr lang="en-AU" dirty="0" err="1" smtClean="0"/>
              <a:t>hạn</a:t>
            </a:r>
            <a:r>
              <a:rPr lang="en-AU" dirty="0"/>
              <a:t> </a:t>
            </a:r>
            <a:r>
              <a:rPr lang="en-AU" dirty="0" err="1" smtClean="0"/>
              <a:t>vị</a:t>
            </a:r>
            <a:r>
              <a:rPr lang="en-AU" dirty="0" smtClean="0"/>
              <a:t> </a:t>
            </a:r>
            <a:r>
              <a:rPr lang="en-AU" dirty="0" err="1" smtClean="0"/>
              <a:t>trí</a:t>
            </a:r>
            <a:r>
              <a:rPr lang="en-AU" dirty="0" smtClean="0"/>
              <a:t> </a:t>
            </a:r>
            <a:r>
              <a:rPr lang="en-AU" dirty="0" err="1" smtClean="0"/>
              <a:t>để</a:t>
            </a:r>
            <a:r>
              <a:rPr lang="en-AU" dirty="0" smtClean="0"/>
              <a:t> </a:t>
            </a:r>
            <a:r>
              <a:rPr lang="en-AU" dirty="0" err="1" smtClean="0"/>
              <a:t>bắt</a:t>
            </a:r>
            <a:r>
              <a:rPr lang="en-AU" dirty="0" smtClean="0"/>
              <a:t> </a:t>
            </a:r>
            <a:r>
              <a:rPr lang="en-AU" dirty="0" err="1" smtClean="0"/>
              <a:t>vít</a:t>
            </a:r>
            <a:r>
              <a:rPr lang="en-AU" dirty="0" smtClean="0"/>
              <a:t> </a:t>
            </a:r>
            <a:r>
              <a:rPr lang="en-AU" dirty="0" err="1" smtClean="0"/>
              <a:t>tốt</a:t>
            </a:r>
            <a:endParaRPr lang="en-AU" dirty="0" smtClean="0"/>
          </a:p>
          <a:p>
            <a:r>
              <a:rPr lang="en-AU" dirty="0" err="1" smtClean="0"/>
              <a:t>Một</a:t>
            </a:r>
            <a:r>
              <a:rPr lang="en-AU" dirty="0" smtClean="0"/>
              <a:t> </a:t>
            </a:r>
            <a:r>
              <a:rPr lang="en-AU" dirty="0" err="1" smtClean="0"/>
              <a:t>vài</a:t>
            </a:r>
            <a:r>
              <a:rPr lang="en-AU" dirty="0" smtClean="0"/>
              <a:t> </a:t>
            </a:r>
            <a:r>
              <a:rPr lang="en-AU" dirty="0" err="1" smtClean="0"/>
              <a:t>chỉ</a:t>
            </a:r>
            <a:r>
              <a:rPr lang="en-AU" dirty="0" smtClean="0"/>
              <a:t> </a:t>
            </a:r>
            <a:r>
              <a:rPr lang="en-AU" dirty="0" err="1" smtClean="0"/>
              <a:t>định</a:t>
            </a:r>
            <a:r>
              <a:rPr lang="en-AU" dirty="0" smtClean="0"/>
              <a:t> </a:t>
            </a:r>
            <a:r>
              <a:rPr lang="en-AU" dirty="0" err="1" smtClean="0"/>
              <a:t>cho</a:t>
            </a:r>
            <a:r>
              <a:rPr lang="en-AU" dirty="0" smtClean="0"/>
              <a:t> </a:t>
            </a:r>
            <a:r>
              <a:rPr lang="en-AU" dirty="0" err="1" smtClean="0"/>
              <a:t>nẹp</a:t>
            </a:r>
            <a:r>
              <a:rPr lang="en-AU" dirty="0" smtClean="0"/>
              <a:t> </a:t>
            </a:r>
            <a:r>
              <a:rPr lang="en-AU" dirty="0" err="1" smtClean="0"/>
              <a:t>vít</a:t>
            </a:r>
            <a:r>
              <a:rPr lang="en-AU" dirty="0" smtClean="0"/>
              <a:t> </a:t>
            </a:r>
            <a:r>
              <a:rPr lang="en-AU" dirty="0" err="1" smtClean="0"/>
              <a:t>khoá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vít</a:t>
            </a:r>
            <a:endParaRPr lang="en-GB" dirty="0"/>
          </a:p>
        </p:txBody>
      </p:sp>
      <p:pic>
        <p:nvPicPr>
          <p:cNvPr id="8" name="Picture 5" descr="serimg010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2438400"/>
            <a:ext cx="3581400" cy="3173740"/>
          </a:xfrm>
          <a:noFill/>
          <a:ln/>
        </p:spPr>
      </p:pic>
      <p:pic>
        <p:nvPicPr>
          <p:cNvPr id="7" name="Content Placeholder 6" descr="Jody Brown pop obliqu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83631"/>
            <a:ext cx="3810000" cy="330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Cột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endParaRPr lang="en-AU" dirty="0"/>
          </a:p>
        </p:txBody>
      </p:sp>
      <p:pic>
        <p:nvPicPr>
          <p:cNvPr id="1026" name="Picture 2" descr="C:\Users\Rob\Desktop\Pelvic lab\Seattle 01 04 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609850"/>
            <a:ext cx="3810000" cy="2857500"/>
          </a:xfrm>
          <a:prstGeom prst="rect">
            <a:avLst/>
          </a:prstGeom>
          <a:noFill/>
        </p:spPr>
      </p:pic>
      <p:pic>
        <p:nvPicPr>
          <p:cNvPr id="1027" name="Picture 3" descr="C:\Users\Rob\Desktop\Pelvic lab\Seattle 01 04 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150" y="1981200"/>
            <a:ext cx="3086100" cy="411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1676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Thường</a:t>
            </a:r>
            <a:r>
              <a:rPr lang="en-AU" dirty="0" smtClean="0"/>
              <a:t> 80-100mm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Vít</a:t>
            </a:r>
            <a:r>
              <a:rPr lang="en-AU" dirty="0" smtClean="0"/>
              <a:t> </a:t>
            </a:r>
            <a:r>
              <a:rPr lang="en-AU" dirty="0" err="1" smtClean="0"/>
              <a:t>cột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822" y="1627458"/>
            <a:ext cx="4038600" cy="4525963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Lag </a:t>
            </a:r>
            <a:r>
              <a:rPr lang="en-AU" dirty="0" err="1" smtClean="0"/>
              <a:t>cột</a:t>
            </a:r>
            <a:r>
              <a:rPr lang="en-AU" dirty="0" smtClean="0"/>
              <a:t> </a:t>
            </a:r>
            <a:r>
              <a:rPr lang="en-AU" dirty="0" err="1" smtClean="0"/>
              <a:t>trước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cột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endParaRPr lang="en-AU" dirty="0" smtClean="0"/>
          </a:p>
          <a:p>
            <a:r>
              <a:rPr lang="en-AU" dirty="0" err="1" smtClean="0"/>
              <a:t>Cố</a:t>
            </a:r>
            <a:r>
              <a:rPr lang="en-AU" dirty="0" smtClean="0"/>
              <a:t> </a:t>
            </a:r>
            <a:r>
              <a:rPr lang="en-AU" dirty="0" err="1" smtClean="0"/>
              <a:t>định</a:t>
            </a:r>
            <a:r>
              <a:rPr lang="en-AU" dirty="0"/>
              <a:t> </a:t>
            </a:r>
            <a:r>
              <a:rPr lang="en-AU" dirty="0" err="1" smtClean="0"/>
              <a:t>nửa</a:t>
            </a:r>
            <a:r>
              <a:rPr lang="en-AU" dirty="0" smtClean="0"/>
              <a:t> </a:t>
            </a:r>
            <a:r>
              <a:rPr lang="en-AU" dirty="0" err="1" smtClean="0"/>
              <a:t>khung</a:t>
            </a:r>
            <a:r>
              <a:rPr lang="en-AU" dirty="0" smtClean="0"/>
              <a:t> </a:t>
            </a:r>
            <a:r>
              <a:rPr lang="en-AU" dirty="0" err="1" smtClean="0"/>
              <a:t>chậu</a:t>
            </a:r>
            <a:r>
              <a:rPr lang="en-AU" dirty="0" smtClean="0"/>
              <a:t> </a:t>
            </a:r>
            <a:r>
              <a:rPr lang="en-AU" dirty="0" err="1" smtClean="0"/>
              <a:t>với</a:t>
            </a:r>
            <a:r>
              <a:rPr lang="en-AU" dirty="0" smtClean="0"/>
              <a:t> </a:t>
            </a:r>
            <a:r>
              <a:rPr lang="en-AU" dirty="0" err="1" smtClean="0"/>
              <a:t>các</a:t>
            </a:r>
            <a:r>
              <a:rPr lang="en-AU" dirty="0" smtClean="0"/>
              <a:t> </a:t>
            </a:r>
            <a:r>
              <a:rPr lang="en-AU" dirty="0" err="1" smtClean="0"/>
              <a:t>mảnh</a:t>
            </a:r>
            <a:r>
              <a:rPr lang="en-AU" dirty="0" smtClean="0"/>
              <a:t> </a:t>
            </a:r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hình</a:t>
            </a:r>
            <a:r>
              <a:rPr lang="en-AU" dirty="0" smtClean="0"/>
              <a:t> </a:t>
            </a:r>
            <a:r>
              <a:rPr lang="en-AU" dirty="0" err="1" smtClean="0"/>
              <a:t>cresent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2050" name="Picture 2" descr="C:\Users\Rob\Robs Documents\Robs Talks\Pelvis\Dr Routt Photos\iliac obl model plates.jpeg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7730" y="1947340"/>
            <a:ext cx="5181600" cy="3886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9921233">
            <a:off x="4995344" y="1752597"/>
            <a:ext cx="570032" cy="1677829"/>
          </a:xfrm>
          <a:prstGeom prst="downArrow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Vít</a:t>
            </a:r>
            <a:r>
              <a:rPr lang="en-GB" dirty="0" smtClean="0"/>
              <a:t> </a:t>
            </a:r>
            <a:r>
              <a:rPr lang="en-GB" dirty="0" err="1" smtClean="0"/>
              <a:t>cột</a:t>
            </a:r>
            <a:r>
              <a:rPr lang="en-GB" dirty="0" smtClean="0"/>
              <a:t> </a:t>
            </a:r>
            <a:r>
              <a:rPr lang="en-GB" dirty="0" err="1" smtClean="0"/>
              <a:t>sau</a:t>
            </a:r>
            <a:endParaRPr lang="en-GB" dirty="0"/>
          </a:p>
        </p:txBody>
      </p:sp>
      <p:pic>
        <p:nvPicPr>
          <p:cNvPr id="8" name="Picture 5" descr="serimg010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2438400"/>
            <a:ext cx="3581400" cy="3173740"/>
          </a:xfrm>
          <a:noFill/>
          <a:ln/>
        </p:spPr>
      </p:pic>
      <p:pic>
        <p:nvPicPr>
          <p:cNvPr id="11" name="Picture 7" descr="serimg010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515550"/>
            <a:ext cx="3810000" cy="3046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Vít</a:t>
            </a:r>
            <a:r>
              <a:rPr lang="en-AU" dirty="0" smtClean="0"/>
              <a:t> </a:t>
            </a:r>
            <a:r>
              <a:rPr lang="en-AU" dirty="0" err="1" smtClean="0"/>
              <a:t>cột</a:t>
            </a:r>
            <a:r>
              <a:rPr lang="en-AU" dirty="0" smtClean="0"/>
              <a:t> </a:t>
            </a:r>
            <a:r>
              <a:rPr lang="en-AU" dirty="0" err="1" smtClean="0"/>
              <a:t>trước</a:t>
            </a:r>
            <a:endParaRPr lang="en-AU" dirty="0"/>
          </a:p>
        </p:txBody>
      </p:sp>
      <p:pic>
        <p:nvPicPr>
          <p:cNvPr id="3074" name="Picture 2" descr="C:\Users\Rob\Desktop\Pelvic lab\Work feb 04 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609850"/>
            <a:ext cx="3810000" cy="2857500"/>
          </a:xfrm>
          <a:prstGeom prst="rect">
            <a:avLst/>
          </a:prstGeom>
          <a:noFill/>
        </p:spPr>
      </p:pic>
      <p:pic>
        <p:nvPicPr>
          <p:cNvPr id="3075" name="Picture 3" descr="C:\Users\Rob\Desktop\Pelvic lab\Work feb 04 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60985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 smtClean="0"/>
              <a:t>Vít</a:t>
            </a:r>
            <a:r>
              <a:rPr lang="en-AU" dirty="0" smtClean="0"/>
              <a:t> </a:t>
            </a:r>
            <a:r>
              <a:rPr lang="en-AU" dirty="0" err="1" smtClean="0"/>
              <a:t>cột</a:t>
            </a:r>
            <a:r>
              <a:rPr lang="en-AU" dirty="0" smtClean="0"/>
              <a:t> </a:t>
            </a:r>
            <a:r>
              <a:rPr lang="en-AU" dirty="0" err="1" smtClean="0"/>
              <a:t>trước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err="1" smtClean="0"/>
              <a:t>Thường</a:t>
            </a:r>
            <a:r>
              <a:rPr lang="en-AU" dirty="0" smtClean="0"/>
              <a:t> 120mm</a:t>
            </a:r>
          </a:p>
          <a:p>
            <a:r>
              <a:rPr lang="en-AU" dirty="0" err="1" smtClean="0"/>
              <a:t>Vít</a:t>
            </a:r>
            <a:r>
              <a:rPr lang="en-AU" dirty="0" smtClean="0"/>
              <a:t> 3.5mm</a:t>
            </a:r>
          </a:p>
          <a:p>
            <a:endParaRPr lang="en-AU" dirty="0" smtClean="0"/>
          </a:p>
        </p:txBody>
      </p:sp>
      <p:pic>
        <p:nvPicPr>
          <p:cNvPr id="5" name="Content Placeholder 6" descr="Jody Brown pop obliqu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833" y="2057400"/>
            <a:ext cx="4911884" cy="426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KHX </a:t>
            </a:r>
            <a:r>
              <a:rPr lang="en-AU" dirty="0" err="1" smtClean="0"/>
              <a:t>mào</a:t>
            </a:r>
            <a:r>
              <a:rPr lang="en-AU" dirty="0" smtClean="0"/>
              <a:t> </a:t>
            </a:r>
            <a:r>
              <a:rPr lang="en-AU" dirty="0" err="1" smtClean="0"/>
              <a:t>chậu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err="1" smtClean="0"/>
              <a:t>Xung</a:t>
            </a:r>
            <a:r>
              <a:rPr lang="en-AU" dirty="0" smtClean="0"/>
              <a:t> </a:t>
            </a:r>
            <a:r>
              <a:rPr lang="en-AU" dirty="0" err="1" smtClean="0"/>
              <a:t>quanh</a:t>
            </a:r>
            <a:r>
              <a:rPr lang="en-AU" dirty="0" smtClean="0"/>
              <a:t> </a:t>
            </a:r>
            <a:r>
              <a:rPr lang="en-AU" dirty="0" err="1" smtClean="0"/>
              <a:t>mào</a:t>
            </a:r>
            <a:r>
              <a:rPr lang="en-AU" dirty="0" smtClean="0"/>
              <a:t> </a:t>
            </a:r>
            <a:r>
              <a:rPr lang="en-AU" dirty="0" err="1" smtClean="0"/>
              <a:t>chậu</a:t>
            </a:r>
            <a:endParaRPr lang="en-AU" dirty="0" smtClean="0"/>
          </a:p>
          <a:p>
            <a:r>
              <a:rPr lang="en-AU" dirty="0" smtClean="0"/>
              <a:t>IM</a:t>
            </a:r>
            <a:endParaRPr lang="en-AU" dirty="0"/>
          </a:p>
        </p:txBody>
      </p:sp>
      <p:pic>
        <p:nvPicPr>
          <p:cNvPr id="6" name="Picture 2" descr="C:\Users\Rob\Robs Documents\Robs Talks\Pelvis\Dr Routt Photos\iliac obl model plates.jpeg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00" b="28667"/>
          <a:stretch>
            <a:fillRect/>
          </a:stretch>
        </p:blipFill>
        <p:spPr bwMode="auto">
          <a:xfrm>
            <a:off x="2819400" y="2667000"/>
            <a:ext cx="6073211" cy="3962400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>
          <a:xfrm rot="4753968">
            <a:off x="6739453" y="2523060"/>
            <a:ext cx="484632" cy="1232408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20755240">
            <a:off x="4343403" y="2498234"/>
            <a:ext cx="978408" cy="484632"/>
          </a:xfrm>
          <a:prstGeom prst="lef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Thảm</a:t>
            </a:r>
            <a:r>
              <a:rPr lang="en-US" dirty="0" smtClean="0"/>
              <a:t> </a:t>
            </a:r>
            <a:r>
              <a:rPr lang="en-US" dirty="0" err="1" smtClean="0"/>
              <a:t>hoạ</a:t>
            </a:r>
            <a:r>
              <a:rPr lang="en-US" dirty="0" smtClean="0"/>
              <a:t> </a:t>
            </a:r>
            <a:r>
              <a:rPr lang="en-US" dirty="0" err="1" smtClean="0"/>
              <a:t>trực</a:t>
            </a:r>
            <a:r>
              <a:rPr lang="en-US" dirty="0" smtClean="0"/>
              <a:t> </a:t>
            </a:r>
            <a:r>
              <a:rPr lang="en-US" dirty="0" err="1" smtClean="0"/>
              <a:t>chờ</a:t>
            </a:r>
            <a:r>
              <a:rPr lang="en-US" dirty="0" smtClean="0"/>
              <a:t>!!</a:t>
            </a:r>
            <a:endParaRPr lang="en-US" dirty="0"/>
          </a:p>
        </p:txBody>
      </p:sp>
      <p:pic>
        <p:nvPicPr>
          <p:cNvPr id="4" name="unstable ladder" descr="/Volumes/TON TRAN/pics for talks/unstable ladder"/>
          <p:cNvPicPr>
            <a:picLocks noGrp="1" noChangeAspect="1"/>
          </p:cNvPicPr>
          <p:nvPr>
            <p:ph idx="1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44" y="1600200"/>
            <a:ext cx="2305712" cy="4525963"/>
          </a:xfrm>
        </p:spPr>
      </p:pic>
    </p:spTree>
    <p:extLst>
      <p:ext uri="{BB962C8B-B14F-4D97-AF65-F5344CB8AC3E}">
        <p14:creationId xmlns:p14="http://schemas.microsoft.com/office/powerpoint/2010/main" val="18293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endParaRPr lang="en-US" altLang="en-US" sz="2800" dirty="0"/>
          </a:p>
        </p:txBody>
      </p:sp>
      <p:pic>
        <p:nvPicPr>
          <p:cNvPr id="3686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2400"/>
            <a:ext cx="8229600" cy="6339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3152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\Robs Documents\Work Photos and video\Pelvis\Pelvic Term\Acetabular fractures\Caldwell\_rmolnar__1118092958\ser3002img03002.jpg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518" y="609600"/>
            <a:ext cx="6670964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C:\Users\Rob\Desktop\serimg01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471871"/>
            <a:ext cx="3810000" cy="3133458"/>
          </a:xfrm>
          <a:prstGeom prst="rect">
            <a:avLst/>
          </a:prstGeom>
          <a:noFill/>
        </p:spPr>
      </p:pic>
      <p:pic>
        <p:nvPicPr>
          <p:cNvPr id="3075" name="Picture 3" descr="C:\Users\Rob\Desktop\serimg01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471871"/>
            <a:ext cx="3810000" cy="3133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b\Desktop\ser002img0001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67056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X</a:t>
            </a:r>
            <a:r>
              <a:rPr lang="en-AU" dirty="0" err="1" smtClean="0"/>
              <a:t>ương</a:t>
            </a:r>
            <a:r>
              <a:rPr lang="en-AU" dirty="0" smtClean="0"/>
              <a:t> </a:t>
            </a:r>
            <a:r>
              <a:rPr lang="en-AU" dirty="0" err="1" smtClean="0"/>
              <a:t>chậu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Intact </a:t>
            </a:r>
            <a:r>
              <a:rPr lang="en-AU" dirty="0" err="1" smtClean="0"/>
              <a:t>Hemipelvis</a:t>
            </a:r>
            <a:endParaRPr lang="en-AU" dirty="0" smtClean="0"/>
          </a:p>
          <a:p>
            <a:r>
              <a:rPr lang="en-AU" dirty="0" err="1" smtClean="0"/>
              <a:t>Cresent</a:t>
            </a:r>
            <a:r>
              <a:rPr lang="en-AU" dirty="0" smtClean="0"/>
              <a:t> fracture fixation</a:t>
            </a:r>
          </a:p>
          <a:p>
            <a:endParaRPr lang="en-AU" dirty="0"/>
          </a:p>
        </p:txBody>
      </p:sp>
      <p:pic>
        <p:nvPicPr>
          <p:cNvPr id="5" name="Picture 2" descr="C:\Users\Rob\Robs Documents\Robs Talks\Pelvis\Dr Routt Photos\iliac obl model plates.jpeg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33" r="28000"/>
          <a:stretch>
            <a:fillRect/>
          </a:stretch>
        </p:blipFill>
        <p:spPr bwMode="auto">
          <a:xfrm>
            <a:off x="4108200" y="1752600"/>
            <a:ext cx="4752000" cy="4191000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>
          <a:xfrm rot="1404115">
            <a:off x="5452532" y="1930410"/>
            <a:ext cx="484632" cy="978408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977470" y="2048941"/>
            <a:ext cx="484632" cy="978408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6629061" y="4760516"/>
            <a:ext cx="484632" cy="978408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" y="274638"/>
            <a:ext cx="7144761" cy="1143000"/>
          </a:xfrm>
        </p:spPr>
        <p:txBody>
          <a:bodyPr/>
          <a:lstStyle/>
          <a:p>
            <a:pPr algn="ctr"/>
            <a:r>
              <a:rPr lang="en-AU" dirty="0" err="1" smtClean="0"/>
              <a:t>Cố</a:t>
            </a:r>
            <a:r>
              <a:rPr lang="en-AU" dirty="0" smtClean="0"/>
              <a:t> </a:t>
            </a:r>
            <a:r>
              <a:rPr lang="en-AU" dirty="0" err="1" smtClean="0"/>
              <a:t>định</a:t>
            </a:r>
            <a:r>
              <a:rPr lang="en-AU" dirty="0" smtClean="0"/>
              <a:t> </a:t>
            </a:r>
            <a:r>
              <a:rPr lang="en-AU" dirty="0" err="1" smtClean="0"/>
              <a:t>thành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r>
              <a:rPr lang="en-AU" dirty="0" smtClean="0"/>
              <a:t>/</a:t>
            </a:r>
            <a:r>
              <a:rPr lang="en-AU" dirty="0" err="1" smtClean="0"/>
              <a:t>cột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r>
              <a:rPr lang="en-AU" dirty="0" smtClean="0"/>
              <a:t>/</a:t>
            </a:r>
            <a:r>
              <a:rPr lang="en-AU" dirty="0" err="1" smtClean="0"/>
              <a:t>ngồi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40" y="1600200"/>
            <a:ext cx="4038600" cy="4525963"/>
          </a:xfrm>
        </p:spPr>
        <p:txBody>
          <a:bodyPr/>
          <a:lstStyle/>
          <a:p>
            <a:r>
              <a:rPr lang="en-AU" dirty="0" err="1" smtClean="0"/>
              <a:t>Cố</a:t>
            </a:r>
            <a:r>
              <a:rPr lang="en-AU" dirty="0" smtClean="0"/>
              <a:t> </a:t>
            </a:r>
            <a:r>
              <a:rPr lang="en-AU" dirty="0" err="1" smtClean="0"/>
              <a:t>định</a:t>
            </a:r>
            <a:r>
              <a:rPr lang="en-AU" dirty="0" smtClean="0"/>
              <a:t> </a:t>
            </a:r>
            <a:r>
              <a:rPr lang="en-AU" dirty="0" err="1" smtClean="0"/>
              <a:t>phía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endParaRPr lang="en-AU" dirty="0" smtClean="0"/>
          </a:p>
          <a:p>
            <a:r>
              <a:rPr lang="en-AU" dirty="0" err="1" smtClean="0"/>
              <a:t>Vít</a:t>
            </a:r>
            <a:r>
              <a:rPr lang="en-AU" dirty="0" smtClean="0"/>
              <a:t> 3.5mm</a:t>
            </a:r>
          </a:p>
          <a:p>
            <a:r>
              <a:rPr lang="en-AU" dirty="0" err="1" smtClean="0"/>
              <a:t>Dài</a:t>
            </a:r>
            <a:r>
              <a:rPr lang="en-AU" dirty="0" smtClean="0"/>
              <a:t> 50-70mm</a:t>
            </a:r>
          </a:p>
          <a:p>
            <a:r>
              <a:rPr lang="en-AU" dirty="0" err="1" smtClean="0"/>
              <a:t>Nẹp</a:t>
            </a:r>
            <a:r>
              <a:rPr lang="en-AU" dirty="0" smtClean="0"/>
              <a:t> </a:t>
            </a:r>
            <a:r>
              <a:rPr lang="en-AU" dirty="0" err="1" smtClean="0"/>
              <a:t>nâng</a:t>
            </a:r>
            <a:r>
              <a:rPr lang="en-AU" dirty="0" smtClean="0"/>
              <a:t> </a:t>
            </a:r>
            <a:r>
              <a:rPr lang="en-AU" dirty="0" err="1" smtClean="0"/>
              <a:t>đỡ</a:t>
            </a:r>
            <a:r>
              <a:rPr lang="en-AU" dirty="0" smtClean="0"/>
              <a:t> </a:t>
            </a:r>
            <a:r>
              <a:rPr lang="en-AU" dirty="0" err="1" smtClean="0"/>
              <a:t>đóng</a:t>
            </a:r>
            <a:r>
              <a:rPr lang="en-AU" dirty="0" smtClean="0"/>
              <a:t> </a:t>
            </a:r>
            <a:r>
              <a:rPr lang="en-AU" dirty="0" err="1" smtClean="0"/>
              <a:t>vai</a:t>
            </a:r>
            <a:r>
              <a:rPr lang="en-AU" dirty="0" smtClean="0"/>
              <a:t> </a:t>
            </a:r>
            <a:r>
              <a:rPr lang="en-AU" dirty="0" err="1" smtClean="0"/>
              <a:t>trò</a:t>
            </a:r>
            <a:r>
              <a:rPr lang="en-AU" dirty="0" smtClean="0"/>
              <a:t> </a:t>
            </a:r>
            <a:r>
              <a:rPr lang="en-AU" dirty="0" err="1" smtClean="0"/>
              <a:t>quan</a:t>
            </a:r>
            <a:r>
              <a:rPr lang="en-AU" dirty="0" smtClean="0"/>
              <a:t> </a:t>
            </a:r>
            <a:r>
              <a:rPr lang="en-AU" dirty="0" err="1" smtClean="0"/>
              <a:t>trọng</a:t>
            </a:r>
            <a:endParaRPr lang="en-AU" dirty="0" smtClean="0"/>
          </a:p>
          <a:p>
            <a:pPr algn="ctr"/>
            <a:r>
              <a:rPr lang="en-AU" dirty="0" err="1" smtClean="0">
                <a:solidFill>
                  <a:srgbClr val="FF0000"/>
                </a:solidFill>
              </a:rPr>
              <a:t>Undercontour</a:t>
            </a:r>
            <a:r>
              <a:rPr lang="en-AU" dirty="0" smtClean="0">
                <a:solidFill>
                  <a:srgbClr val="FF0000"/>
                </a:solidFill>
              </a:rPr>
              <a:t> this plate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Rob\Desktop\Pelvic lab\Seattle 01 04 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123" y="2101860"/>
            <a:ext cx="4953000" cy="3714750"/>
          </a:xfrm>
          <a:prstGeom prst="rect">
            <a:avLst/>
          </a:prstGeom>
          <a:noFill/>
        </p:spPr>
      </p:pic>
      <p:sp>
        <p:nvSpPr>
          <p:cNvPr id="4" name="Bent Arrow 3"/>
          <p:cNvSpPr/>
          <p:nvPr/>
        </p:nvSpPr>
        <p:spPr>
          <a:xfrm>
            <a:off x="4987284" y="4569413"/>
            <a:ext cx="813816" cy="868680"/>
          </a:xfrm>
          <a:prstGeom prst="ben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21227043">
            <a:off x="6083032" y="4003902"/>
            <a:ext cx="266906" cy="163509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 descr="Jody Brown injury X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267200" cy="3040063"/>
          </a:xfrm>
          <a:prstGeom prst="rect">
            <a:avLst/>
          </a:prstGeom>
          <a:noFill/>
        </p:spPr>
      </p:pic>
      <p:pic>
        <p:nvPicPr>
          <p:cNvPr id="210949" name="Picture 5" descr="Jody Brown pop jud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96838"/>
            <a:ext cx="4005263" cy="3498850"/>
          </a:xfrm>
          <a:prstGeom prst="rect">
            <a:avLst/>
          </a:prstGeom>
          <a:noFill/>
        </p:spPr>
      </p:pic>
      <p:pic>
        <p:nvPicPr>
          <p:cNvPr id="210950" name="Picture 6" descr="Jody Brown pop obliqu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8" y="3559175"/>
            <a:ext cx="3733800" cy="3244850"/>
          </a:xfrm>
          <a:prstGeom prst="rect">
            <a:avLst/>
          </a:prstGeom>
          <a:noFill/>
        </p:spPr>
      </p:pic>
      <p:pic>
        <p:nvPicPr>
          <p:cNvPr id="210951" name="Picture 7" descr="Jody Brown popinlet"/>
          <p:cNvPicPr>
            <a:picLocks noChangeAspect="1" noChangeArrowheads="1"/>
          </p:cNvPicPr>
          <p:nvPr/>
        </p:nvPicPr>
        <p:blipFill>
          <a:blip r:embed="rId5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238" y="3640138"/>
            <a:ext cx="3276600" cy="3175000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480927" y="2385609"/>
            <a:ext cx="914400" cy="1173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37732" y="5824066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Nẹp</a:t>
            </a:r>
            <a:r>
              <a:rPr lang="en-AU" dirty="0" smtClean="0"/>
              <a:t> </a:t>
            </a:r>
            <a:r>
              <a:rPr lang="en-AU" dirty="0" err="1" smtClean="0"/>
              <a:t>trong</a:t>
            </a:r>
            <a:r>
              <a:rPr lang="en-AU" dirty="0" smtClean="0"/>
              <a:t> </a:t>
            </a:r>
            <a:r>
              <a:rPr lang="en-AU" dirty="0" err="1" smtClean="0"/>
              <a:t>khung</a:t>
            </a:r>
            <a:r>
              <a:rPr lang="en-AU" dirty="0" smtClean="0"/>
              <a:t> </a:t>
            </a:r>
            <a:r>
              <a:rPr lang="en-AU" dirty="0" err="1" smtClean="0"/>
              <a:t>chậu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89640" y="1600200"/>
            <a:ext cx="4038600" cy="4525963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algn="ctr"/>
            <a:r>
              <a:rPr lang="en-AU" dirty="0" smtClean="0">
                <a:solidFill>
                  <a:srgbClr val="FF0000"/>
                </a:solidFill>
              </a:rPr>
              <a:t>OVER CONTOUR THIS PLATE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Rob\Desktop\Pelvic lab\Seattle 01 04 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507" y="1854200"/>
            <a:ext cx="4817533" cy="3613150"/>
          </a:xfrm>
          <a:prstGeom prst="rect">
            <a:avLst/>
          </a:prstGeom>
          <a:noFill/>
        </p:spPr>
      </p:pic>
      <p:sp>
        <p:nvSpPr>
          <p:cNvPr id="4" name="Bent Arrow 3"/>
          <p:cNvSpPr/>
          <p:nvPr/>
        </p:nvSpPr>
        <p:spPr>
          <a:xfrm>
            <a:off x="4635196" y="2963281"/>
            <a:ext cx="813816" cy="868680"/>
          </a:xfrm>
          <a:prstGeom prst="ben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Left-Right-Up Arrow 4"/>
          <p:cNvSpPr/>
          <p:nvPr/>
        </p:nvSpPr>
        <p:spPr>
          <a:xfrm rot="2468881">
            <a:off x="5431898" y="3497001"/>
            <a:ext cx="2098500" cy="682484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algn="ctr"/>
            <a:r>
              <a:rPr lang="en-US" altLang="en-US" dirty="0" err="1" smtClean="0"/>
              <a:t>Nẹp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trong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khung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chậu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err="1" smtClean="0"/>
              <a:t>Kỹ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thuật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cố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định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71687" name="Picture 7" descr="photos 06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4044" y="2191793"/>
            <a:ext cx="5616575" cy="4213225"/>
          </a:xfrm>
          <a:noFill/>
          <a:ln/>
        </p:spPr>
      </p:pic>
      <p:sp>
        <p:nvSpPr>
          <p:cNvPr id="2" name="Up Arrow 1"/>
          <p:cNvSpPr/>
          <p:nvPr/>
        </p:nvSpPr>
        <p:spPr>
          <a:xfrm rot="2450615">
            <a:off x="5537250" y="3206337"/>
            <a:ext cx="484632" cy="978408"/>
          </a:xfrm>
          <a:prstGeom prst="upArrow">
            <a:avLst>
              <a:gd name="adj1" fmla="val 38351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 rot="18361737">
            <a:off x="3789432" y="4684730"/>
            <a:ext cx="380396" cy="11593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-Up Arrow 3"/>
          <p:cNvSpPr/>
          <p:nvPr/>
        </p:nvSpPr>
        <p:spPr>
          <a:xfrm rot="18921039">
            <a:off x="3136239" y="3422082"/>
            <a:ext cx="2658749" cy="580918"/>
          </a:xfrm>
          <a:prstGeom prst="leftRight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51633.gif" descr="/Volumes/TON TRAN/pics for talks/MrBean faces/pic51633.gif"/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3505200" y="2438400"/>
            <a:ext cx="2362200" cy="2362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 smtClean="0"/>
              <a:t>Nẹp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trong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khung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chậu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err="1" smtClean="0"/>
              <a:t>Kỹ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thuật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cố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định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3487" y="2006071"/>
            <a:ext cx="3810000" cy="4114800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err="1" smtClean="0"/>
              <a:t>Cố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định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ngoại</a:t>
            </a:r>
            <a:r>
              <a:rPr lang="en-US" altLang="en-US" dirty="0" smtClean="0"/>
              <a:t> vi</a:t>
            </a:r>
            <a:endParaRPr lang="en-US" altLang="en-US" dirty="0"/>
          </a:p>
          <a:p>
            <a:r>
              <a:rPr lang="en-US" altLang="en-US" dirty="0" err="1" smtClean="0"/>
              <a:t>Bổ</a:t>
            </a:r>
            <a:r>
              <a:rPr lang="en-US" altLang="en-US" dirty="0" smtClean="0"/>
              <a:t> sung </a:t>
            </a:r>
            <a:r>
              <a:rPr lang="en-US" altLang="en-US" dirty="0" err="1" smtClean="0"/>
              <a:t>thêm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vít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cột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sau</a:t>
            </a:r>
            <a:endParaRPr lang="en-US" altLang="en-US" dirty="0"/>
          </a:p>
        </p:txBody>
      </p:sp>
      <p:pic>
        <p:nvPicPr>
          <p:cNvPr id="69639" name="Picture 7" descr="IPP Model Tou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100" y="2164286"/>
            <a:ext cx="4787900" cy="3590925"/>
          </a:xfrm>
          <a:noFill/>
          <a:ln/>
        </p:spPr>
      </p:pic>
      <p:sp>
        <p:nvSpPr>
          <p:cNvPr id="2" name="Down Arrow 1"/>
          <p:cNvSpPr/>
          <p:nvPr/>
        </p:nvSpPr>
        <p:spPr>
          <a:xfrm>
            <a:off x="7620006" y="2760144"/>
            <a:ext cx="484632" cy="978408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609283">
            <a:off x="6739467" y="2387599"/>
            <a:ext cx="484632" cy="31665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 </a:t>
            </a:r>
            <a:r>
              <a:rPr lang="en-US" altLang="en-US" dirty="0" err="1" smtClean="0"/>
              <a:t>lâm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sàng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844675"/>
            <a:ext cx="3810000" cy="4114800"/>
          </a:xfrm>
        </p:spPr>
        <p:txBody>
          <a:bodyPr/>
          <a:lstStyle/>
          <a:p>
            <a:r>
              <a:rPr lang="en-US" dirty="0" smtClean="0"/>
              <a:t>BN </a:t>
            </a:r>
            <a:r>
              <a:rPr lang="en-US" dirty="0" err="1" smtClean="0"/>
              <a:t>nữ</a:t>
            </a:r>
            <a:r>
              <a:rPr lang="en-US" dirty="0" smtClean="0"/>
              <a:t> 43 </a:t>
            </a:r>
            <a:r>
              <a:rPr lang="en-US" dirty="0" err="1" smtClean="0"/>
              <a:t>tuổi</a:t>
            </a:r>
            <a:endParaRPr lang="en-US" dirty="0"/>
          </a:p>
          <a:p>
            <a:r>
              <a:rPr lang="en-US" dirty="0" smtClean="0"/>
              <a:t>Tai </a:t>
            </a:r>
            <a:r>
              <a:rPr lang="en-US" dirty="0" err="1" smtClean="0"/>
              <a:t>nạn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endParaRPr lang="en-US" dirty="0"/>
          </a:p>
          <a:p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cột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ngang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endParaRPr lang="en-US" dirty="0"/>
          </a:p>
          <a:p>
            <a:r>
              <a:rPr lang="en-US" dirty="0" err="1" smtClean="0"/>
              <a:t>Kiểu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đáng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/>
              <a:t>QLS</a:t>
            </a:r>
            <a:endParaRPr lang="en-GB" dirty="0"/>
          </a:p>
          <a:p>
            <a:endParaRPr lang="en-GB" dirty="0"/>
          </a:p>
        </p:txBody>
      </p:sp>
      <p:pic>
        <p:nvPicPr>
          <p:cNvPr id="16393" name="Picture 9" descr="serimg06315"/>
          <p:cNvPicPr>
            <a:picLocks noChangeAspect="1" noChangeArrowheads="1"/>
          </p:cNvPicPr>
          <p:nvPr/>
        </p:nvPicPr>
        <p:blipFill>
          <a:blip r:embed="rId2" cstate="email">
            <a:lum bright="-12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4427537" cy="32369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ser002img000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63538"/>
            <a:ext cx="3024187" cy="3024187"/>
          </a:xfrm>
          <a:prstGeom prst="rect">
            <a:avLst/>
          </a:prstGeom>
          <a:noFill/>
        </p:spPr>
      </p:pic>
      <p:pic>
        <p:nvPicPr>
          <p:cNvPr id="83971" name="Picture 3" descr="ser002img000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300" y="363538"/>
            <a:ext cx="3024188" cy="3024187"/>
          </a:xfrm>
          <a:prstGeom prst="rect">
            <a:avLst/>
          </a:prstGeom>
          <a:noFill/>
        </p:spPr>
      </p:pic>
      <p:pic>
        <p:nvPicPr>
          <p:cNvPr id="83972" name="Picture 4" descr="ser002img000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3024187" cy="3024188"/>
          </a:xfrm>
          <a:prstGeom prst="rect">
            <a:avLst/>
          </a:prstGeom>
          <a:noFill/>
        </p:spPr>
      </p:pic>
      <p:pic>
        <p:nvPicPr>
          <p:cNvPr id="83973" name="Picture 5" descr="ser002img0003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338" y="3665538"/>
            <a:ext cx="3024187" cy="30241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ser002img000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075" y="374650"/>
            <a:ext cx="3014663" cy="3014663"/>
          </a:xfrm>
          <a:prstGeom prst="rect">
            <a:avLst/>
          </a:prstGeom>
          <a:noFill/>
        </p:spPr>
      </p:pic>
      <p:pic>
        <p:nvPicPr>
          <p:cNvPr id="84995" name="Picture 3" descr="ser002img000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300" y="374650"/>
            <a:ext cx="3022600" cy="3022600"/>
          </a:xfrm>
          <a:prstGeom prst="rect">
            <a:avLst/>
          </a:prstGeom>
          <a:noFill/>
        </p:spPr>
      </p:pic>
      <p:pic>
        <p:nvPicPr>
          <p:cNvPr id="84996" name="Picture 4" descr="ser002img000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3024187" cy="3024188"/>
          </a:xfrm>
          <a:prstGeom prst="rect">
            <a:avLst/>
          </a:prstGeom>
          <a:noFill/>
        </p:spPr>
      </p:pic>
      <p:pic>
        <p:nvPicPr>
          <p:cNvPr id="84997" name="Picture 5" descr="ser002img000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175" y="3644900"/>
            <a:ext cx="3024188" cy="30241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erimg010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3816350" cy="2887662"/>
          </a:xfrm>
          <a:prstGeom prst="rect">
            <a:avLst/>
          </a:prstGeom>
          <a:noFill/>
        </p:spPr>
      </p:pic>
      <p:pic>
        <p:nvPicPr>
          <p:cNvPr id="86019" name="Picture 3" descr="serimg01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640138"/>
            <a:ext cx="3779837" cy="2970212"/>
          </a:xfrm>
          <a:prstGeom prst="rect">
            <a:avLst/>
          </a:prstGeom>
          <a:noFill/>
        </p:spPr>
      </p:pic>
      <p:pic>
        <p:nvPicPr>
          <p:cNvPr id="86020" name="Picture 4" descr="serimg01035"/>
          <p:cNvPicPr>
            <a:picLocks noChangeAspect="1" noChangeArrowheads="1"/>
          </p:cNvPicPr>
          <p:nvPr/>
        </p:nvPicPr>
        <p:blipFill>
          <a:blip r:embed="rId4" cstate="email">
            <a:lum bright="-30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11125"/>
            <a:ext cx="4248150" cy="3421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 smtClean="0"/>
              <a:t>Nẹp</a:t>
            </a:r>
            <a:r>
              <a:rPr lang="en-AU" dirty="0" smtClean="0"/>
              <a:t> </a:t>
            </a:r>
            <a:r>
              <a:rPr lang="en-AU" dirty="0" err="1" smtClean="0"/>
              <a:t>khớp</a:t>
            </a:r>
            <a:r>
              <a:rPr lang="en-AU" dirty="0" smtClean="0"/>
              <a:t> mu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109" y="1614055"/>
            <a:ext cx="4038600" cy="4525963"/>
          </a:xfrm>
        </p:spPr>
        <p:txBody>
          <a:bodyPr/>
          <a:lstStyle/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Cho </a:t>
            </a:r>
            <a:r>
              <a:rPr lang="en-AU" dirty="0" err="1" smtClean="0"/>
              <a:t>phép</a:t>
            </a:r>
            <a:r>
              <a:rPr lang="en-AU" dirty="0" smtClean="0"/>
              <a:t> </a:t>
            </a:r>
            <a:r>
              <a:rPr lang="en-AU" dirty="0" err="1" smtClean="0"/>
              <a:t>kết</a:t>
            </a:r>
            <a:r>
              <a:rPr lang="en-AU" dirty="0" smtClean="0"/>
              <a:t> </a:t>
            </a:r>
            <a:r>
              <a:rPr lang="en-AU" dirty="0" err="1" smtClean="0"/>
              <a:t>hợp</a:t>
            </a:r>
            <a:r>
              <a:rPr lang="en-AU" dirty="0" smtClean="0"/>
              <a:t> </a:t>
            </a:r>
            <a:r>
              <a:rPr lang="en-AU" dirty="0" smtClean="0"/>
              <a:t> </a:t>
            </a:r>
            <a:r>
              <a:rPr lang="en-AU" dirty="0" err="1" smtClean="0"/>
              <a:t>phía</a:t>
            </a:r>
            <a:r>
              <a:rPr lang="en-AU" dirty="0" smtClean="0"/>
              <a:t> </a:t>
            </a:r>
            <a:r>
              <a:rPr lang="en-AU" dirty="0" err="1" smtClean="0"/>
              <a:t>trước</a:t>
            </a:r>
            <a:r>
              <a:rPr lang="en-AU" dirty="0"/>
              <a:t> </a:t>
            </a:r>
            <a:r>
              <a:rPr lang="en-AU" dirty="0" err="1" smtClean="0"/>
              <a:t>khớp</a:t>
            </a:r>
            <a:r>
              <a:rPr lang="en-AU" dirty="0" smtClean="0"/>
              <a:t> mu</a:t>
            </a:r>
          </a:p>
          <a:p>
            <a:r>
              <a:rPr lang="en-AU" dirty="0" err="1" smtClean="0"/>
              <a:t>Vít</a:t>
            </a:r>
            <a:r>
              <a:rPr lang="en-AU" dirty="0" smtClean="0"/>
              <a:t> 3.5mm</a:t>
            </a:r>
          </a:p>
          <a:p>
            <a:r>
              <a:rPr lang="en-AU" dirty="0" err="1" smtClean="0"/>
              <a:t>Dài</a:t>
            </a:r>
            <a:r>
              <a:rPr lang="en-AU" dirty="0" smtClean="0"/>
              <a:t> 40-70mm</a:t>
            </a:r>
          </a:p>
          <a:p>
            <a:r>
              <a:rPr lang="en-AU" dirty="0" err="1" smtClean="0"/>
              <a:t>Nẹp</a:t>
            </a:r>
            <a:r>
              <a:rPr lang="en-AU" dirty="0" smtClean="0"/>
              <a:t> </a:t>
            </a:r>
            <a:r>
              <a:rPr lang="en-AU" dirty="0" err="1" smtClean="0"/>
              <a:t>thiết</a:t>
            </a:r>
            <a:r>
              <a:rPr lang="en-AU" dirty="0" smtClean="0"/>
              <a:t> </a:t>
            </a:r>
            <a:r>
              <a:rPr lang="en-AU" dirty="0" err="1" smtClean="0"/>
              <a:t>kế</a:t>
            </a:r>
            <a:r>
              <a:rPr lang="en-AU" dirty="0" smtClean="0"/>
              <a:t> </a:t>
            </a:r>
            <a:r>
              <a:rPr lang="en-AU" dirty="0" err="1" smtClean="0"/>
              <a:t>đặc</a:t>
            </a:r>
            <a:r>
              <a:rPr lang="en-AU" dirty="0" smtClean="0"/>
              <a:t> </a:t>
            </a:r>
            <a:r>
              <a:rPr lang="en-AU" dirty="0" err="1" smtClean="0"/>
              <a:t>biệt</a:t>
            </a:r>
            <a:endParaRPr lang="en-AU" dirty="0" smtClean="0"/>
          </a:p>
          <a:p>
            <a:pPr>
              <a:buNone/>
            </a:pPr>
            <a:endParaRPr lang="en-AU" dirty="0"/>
          </a:p>
        </p:txBody>
      </p:sp>
      <p:pic>
        <p:nvPicPr>
          <p:cNvPr id="1026" name="Picture 2" descr="C:\Users\Rob\Desktop\Pelvic lab\Seattle 01 04 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794937"/>
            <a:ext cx="4953000" cy="4629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C:\Users\Rob\Desktop\Pelvic lab\Seattle 01 04 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28000" cy="6096000"/>
          </a:xfrm>
          <a:prstGeom prst="rect">
            <a:avLst/>
          </a:prstGeom>
          <a:noFill/>
        </p:spPr>
      </p:pic>
      <p:sp>
        <p:nvSpPr>
          <p:cNvPr id="2" name="Down Arrow 1"/>
          <p:cNvSpPr/>
          <p:nvPr/>
        </p:nvSpPr>
        <p:spPr>
          <a:xfrm>
            <a:off x="4445187" y="1425042"/>
            <a:ext cx="252305" cy="32218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993537" y="1417638"/>
            <a:ext cx="252305" cy="40191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2343654">
            <a:off x="4751251" y="336917"/>
            <a:ext cx="295118" cy="6022389"/>
          </a:xfrm>
          <a:prstGeom prst="down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Supra </a:t>
            </a:r>
            <a:r>
              <a:rPr lang="en-AU" dirty="0" err="1" smtClean="0"/>
              <a:t>Acetabular</a:t>
            </a:r>
            <a:endParaRPr lang="en-AU" dirty="0"/>
          </a:p>
        </p:txBody>
      </p:sp>
      <p:pic>
        <p:nvPicPr>
          <p:cNvPr id="6" name="Picture 6" descr="Jody Brown pop obliqu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770" y="1981200"/>
            <a:ext cx="473646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C:\Users\Rob\Desktop\Pelvic lab\Seattle 01 04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Nẹp</a:t>
            </a:r>
            <a:r>
              <a:rPr lang="en-AU" dirty="0" smtClean="0"/>
              <a:t> “tension” </a:t>
            </a:r>
            <a:r>
              <a:rPr lang="en-AU" dirty="0" err="1" smtClean="0"/>
              <a:t>phía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endParaRPr lang="en-AU" dirty="0"/>
          </a:p>
        </p:txBody>
      </p:sp>
      <p:pic>
        <p:nvPicPr>
          <p:cNvPr id="5122" name="Picture 2" descr="C:\Users\Rob\Desktop\Pelvic lab\Seattle 01 04 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77" y="2302933"/>
            <a:ext cx="4219223" cy="3164417"/>
          </a:xfrm>
          <a:prstGeom prst="rect">
            <a:avLst/>
          </a:prstGeom>
          <a:noFill/>
        </p:spPr>
      </p:pic>
      <p:pic>
        <p:nvPicPr>
          <p:cNvPr id="6" name="Content Placeholder 5" descr="PSWebImageBitMap0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15606" y="1981200"/>
            <a:ext cx="3275187" cy="4114800"/>
          </a:xfrm>
        </p:spPr>
      </p:pic>
      <p:sp>
        <p:nvSpPr>
          <p:cNvPr id="3" name="Left-Right Arrow 2"/>
          <p:cNvSpPr/>
          <p:nvPr/>
        </p:nvSpPr>
        <p:spPr>
          <a:xfrm>
            <a:off x="660400" y="4182537"/>
            <a:ext cx="3606799" cy="484632"/>
          </a:xfrm>
          <a:prstGeom prst="left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6" name="Picture 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28600"/>
            <a:ext cx="8839200" cy="6400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Kết</a:t>
            </a:r>
            <a:r>
              <a:rPr lang="en-AU" dirty="0" smtClean="0"/>
              <a:t> </a:t>
            </a:r>
            <a:r>
              <a:rPr lang="en-AU" dirty="0" err="1" smtClean="0"/>
              <a:t>luận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Nắm</a:t>
            </a:r>
            <a:r>
              <a:rPr lang="en-AU" dirty="0" smtClean="0"/>
              <a:t> </a:t>
            </a:r>
            <a:r>
              <a:rPr lang="en-AU" dirty="0" err="1" smtClean="0"/>
              <a:t>được</a:t>
            </a:r>
            <a:r>
              <a:rPr lang="en-AU" dirty="0" smtClean="0"/>
              <a:t> </a:t>
            </a:r>
            <a:r>
              <a:rPr lang="en-AU" dirty="0" err="1" smtClean="0"/>
              <a:t>giải</a:t>
            </a:r>
            <a:r>
              <a:rPr lang="en-AU" dirty="0" smtClean="0"/>
              <a:t> </a:t>
            </a:r>
            <a:r>
              <a:rPr lang="en-AU" dirty="0" err="1" smtClean="0"/>
              <a:t>phẫu</a:t>
            </a:r>
            <a:r>
              <a:rPr lang="en-AU" dirty="0" smtClean="0"/>
              <a:t> </a:t>
            </a:r>
            <a:r>
              <a:rPr lang="en-AU" dirty="0" err="1" smtClean="0"/>
              <a:t>là</a:t>
            </a:r>
            <a:r>
              <a:rPr lang="en-AU" dirty="0" smtClean="0"/>
              <a:t> </a:t>
            </a:r>
            <a:r>
              <a:rPr lang="en-AU" dirty="0" err="1" smtClean="0"/>
              <a:t>điều</a:t>
            </a:r>
            <a:r>
              <a:rPr lang="en-AU" dirty="0" smtClean="0"/>
              <a:t> </a:t>
            </a:r>
            <a:r>
              <a:rPr lang="en-AU" dirty="0" err="1" smtClean="0"/>
              <a:t>cần</a:t>
            </a:r>
            <a:r>
              <a:rPr lang="en-AU" dirty="0" smtClean="0"/>
              <a:t> </a:t>
            </a:r>
            <a:r>
              <a:rPr lang="en-AU" dirty="0" err="1" smtClean="0"/>
              <a:t>thiết</a:t>
            </a:r>
            <a:endParaRPr lang="en-AU" dirty="0" smtClean="0"/>
          </a:p>
          <a:p>
            <a:r>
              <a:rPr lang="en-AU" dirty="0" err="1" smtClean="0"/>
              <a:t>Hiểu</a:t>
            </a:r>
            <a:r>
              <a:rPr lang="en-AU" dirty="0" smtClean="0"/>
              <a:t> </a:t>
            </a:r>
            <a:r>
              <a:rPr lang="en-AU" dirty="0" err="1" smtClean="0"/>
              <a:t>được</a:t>
            </a:r>
            <a:r>
              <a:rPr lang="en-AU" dirty="0" smtClean="0"/>
              <a:t> </a:t>
            </a:r>
            <a:r>
              <a:rPr lang="en-AU" dirty="0" err="1" smtClean="0"/>
              <a:t>phim</a:t>
            </a:r>
            <a:r>
              <a:rPr lang="en-AU" smtClean="0"/>
              <a:t> X </a:t>
            </a:r>
            <a:r>
              <a:rPr lang="en-AU" dirty="0" err="1" smtClean="0"/>
              <a:t>quang</a:t>
            </a:r>
            <a:endParaRPr lang="en-AU" dirty="0" smtClean="0"/>
          </a:p>
          <a:p>
            <a:r>
              <a:rPr lang="en-AU" dirty="0" err="1" smtClean="0"/>
              <a:t>Luôn</a:t>
            </a:r>
            <a:r>
              <a:rPr lang="en-AU" dirty="0" smtClean="0"/>
              <a:t> </a:t>
            </a:r>
            <a:r>
              <a:rPr lang="en-AU" dirty="0" err="1" smtClean="0"/>
              <a:t>luôn</a:t>
            </a:r>
            <a:r>
              <a:rPr lang="en-AU" dirty="0" smtClean="0"/>
              <a:t> </a:t>
            </a:r>
            <a:r>
              <a:rPr lang="en-AU" dirty="0" err="1" smtClean="0"/>
              <a:t>nắm</a:t>
            </a:r>
            <a:r>
              <a:rPr lang="en-AU" dirty="0" smtClean="0"/>
              <a:t> </a:t>
            </a:r>
            <a:r>
              <a:rPr lang="en-AU" dirty="0" err="1" smtClean="0"/>
              <a:t>được</a:t>
            </a:r>
            <a:r>
              <a:rPr lang="en-AU" dirty="0" smtClean="0"/>
              <a:t> </a:t>
            </a:r>
            <a:r>
              <a:rPr lang="en-AU" dirty="0" err="1" smtClean="0"/>
              <a:t>chiều</a:t>
            </a:r>
            <a:r>
              <a:rPr lang="en-AU" dirty="0" smtClean="0"/>
              <a:t> </a:t>
            </a:r>
            <a:r>
              <a:rPr lang="en-AU" dirty="0" err="1" smtClean="0"/>
              <a:t>dài</a:t>
            </a:r>
            <a:r>
              <a:rPr lang="en-AU" dirty="0" smtClean="0"/>
              <a:t> </a:t>
            </a:r>
            <a:r>
              <a:rPr lang="en-AU" dirty="0" err="1" smtClean="0"/>
              <a:t>vít</a:t>
            </a:r>
            <a:endParaRPr lang="en-AU" dirty="0" smtClean="0"/>
          </a:p>
          <a:p>
            <a:r>
              <a:rPr lang="en-AU" dirty="0" err="1" smtClean="0"/>
              <a:t>Hiểu</a:t>
            </a:r>
            <a:r>
              <a:rPr lang="en-AU" dirty="0" smtClean="0"/>
              <a:t> </a:t>
            </a:r>
            <a:r>
              <a:rPr lang="en-AU" dirty="0" err="1" smtClean="0"/>
              <a:t>được</a:t>
            </a:r>
            <a:r>
              <a:rPr lang="en-AU" dirty="0" smtClean="0"/>
              <a:t> </a:t>
            </a:r>
            <a:r>
              <a:rPr lang="en-AU" dirty="0" err="1" smtClean="0"/>
              <a:t>cơ</a:t>
            </a:r>
            <a:r>
              <a:rPr lang="en-AU" dirty="0" smtClean="0"/>
              <a:t> sinh </a:t>
            </a:r>
            <a:r>
              <a:rPr lang="en-AU" dirty="0" err="1" smtClean="0"/>
              <a:t>học</a:t>
            </a:r>
            <a:r>
              <a:rPr lang="en-AU" dirty="0" smtClean="0"/>
              <a:t> </a:t>
            </a:r>
            <a:r>
              <a:rPr lang="en-AU" dirty="0" err="1" smtClean="0"/>
              <a:t>của</a:t>
            </a:r>
            <a:r>
              <a:rPr lang="en-AU" dirty="0" smtClean="0"/>
              <a:t> </a:t>
            </a:r>
            <a:r>
              <a:rPr lang="en-AU" dirty="0" err="1" smtClean="0"/>
              <a:t>kiểu</a:t>
            </a:r>
            <a:r>
              <a:rPr lang="en-AU" dirty="0" smtClean="0"/>
              <a:t> </a:t>
            </a:r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phương</a:t>
            </a:r>
            <a:r>
              <a:rPr lang="en-AU" dirty="0" smtClean="0"/>
              <a:t> </a:t>
            </a:r>
            <a:r>
              <a:rPr lang="en-AU" dirty="0" err="1" smtClean="0"/>
              <a:t>tiện</a:t>
            </a:r>
            <a:r>
              <a:rPr lang="en-AU" dirty="0" smtClean="0"/>
              <a:t> KHX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ơn</a:t>
            </a:r>
            <a:endParaRPr lang="en-US" dirty="0"/>
          </a:p>
        </p:txBody>
      </p:sp>
      <p:pic>
        <p:nvPicPr>
          <p:cNvPr id="4" name="IMG_0345.JPG" descr="/Users/tontran/Pictures/iPhoto Library/Originals/2009/10:04:2009_4/IMG_0345.JPG"/>
          <p:cNvPicPr>
            <a:picLocks noGrp="1" noChangeAspect="1"/>
          </p:cNvPicPr>
          <p:nvPr>
            <p:ph idx="1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omb school.gif" descr="/Volumes/TON TRAN/pics for talks/bomb school.gif"/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20850" y="2072481"/>
            <a:ext cx="5702300" cy="35814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G_0344.JPG" descr="/Users/tontran/Pictures/iPhoto Library/Originals/2009/10:04:2009_3/IMG_0344.JPG"/>
          <p:cNvPicPr>
            <a:picLocks noGrp="1" noChangeAspect="1"/>
          </p:cNvPicPr>
          <p:nvPr>
            <p:ph idx="1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" y="948532"/>
            <a:ext cx="6903508" cy="517763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G_0345.JPG" descr="/Users/tontran/Pictures/iPhoto Library/Originals/2009/10:04:2009_4/IMG_0345.JPG"/>
          <p:cNvPicPr>
            <a:picLocks noGrp="1" noChangeAspect="1"/>
          </p:cNvPicPr>
          <p:nvPr>
            <p:ph idx="1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74638"/>
            <a:ext cx="6751108" cy="5063331"/>
          </a:xfrm>
        </p:spPr>
      </p:pic>
      <p:pic>
        <p:nvPicPr>
          <p:cNvPr id="5" name="IMG_0351.jpg" descr="/Users/tontran/Pictures/iPhoto Library/Modified/2009/10:04:2009/IMG_0351.jpg"/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352800"/>
            <a:ext cx="245745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tabular fracture classification and X-ray interpretation OT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acetabular fracture classification and X-ray interpretation OTC.thmx</Template>
  <TotalTime>2324</TotalTime>
  <Words>952</Words>
  <Application>Microsoft Macintosh PowerPoint</Application>
  <PresentationFormat>On-screen Show (4:3)</PresentationFormat>
  <Paragraphs>218</Paragraphs>
  <Slides>61</Slides>
  <Notes>2</Notes>
  <HiddenSlides>11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Calibri</vt:lpstr>
      <vt:lpstr>ＭＳ Ｐゴシック</vt:lpstr>
      <vt:lpstr>Arial</vt:lpstr>
      <vt:lpstr>acetabular fracture classification and X-ray interpretation OTC</vt:lpstr>
      <vt:lpstr>Advanced Fracture Management course</vt:lpstr>
      <vt:lpstr>PowerPoint Presentation</vt:lpstr>
      <vt:lpstr>PowerPoint Presentation</vt:lpstr>
      <vt:lpstr>Thảm hoạ trực chờ!!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 hoạch can thiệp và điều trị</vt:lpstr>
      <vt:lpstr>Quyết định thời điểm can thiệp</vt:lpstr>
      <vt:lpstr>Chỉ định</vt:lpstr>
      <vt:lpstr>Hình ảnh học</vt:lpstr>
      <vt:lpstr>Hiểu hình ảnh học</vt:lpstr>
      <vt:lpstr>CT Scan</vt:lpstr>
      <vt:lpstr>Hình dung kiểu gãy</vt:lpstr>
      <vt:lpstr>Chỉ định – Gãy khung chậu </vt:lpstr>
      <vt:lpstr>Nguyên tắc</vt:lpstr>
      <vt:lpstr>Cố định gãy khung chậu</vt:lpstr>
      <vt:lpstr>Nguyên tắc gẫy ổ cối</vt:lpstr>
      <vt:lpstr>Gãy ổ cối – Đường mổ nào?</vt:lpstr>
      <vt:lpstr>Nguyên tắc gãy ổ cối</vt:lpstr>
      <vt:lpstr>Nguyên tắc gãy ổ cối</vt:lpstr>
      <vt:lpstr>Gãy khung chậu và ổ cối phối hợp   Nguyên tắc KHX</vt:lpstr>
      <vt:lpstr>Thảm hoạ trực chờ!!</vt:lpstr>
      <vt:lpstr>Truyền máu tự thân</vt:lpstr>
      <vt:lpstr>Trợ cụ và implants </vt:lpstr>
      <vt:lpstr>Hệ thống nắn chỉnh khung chậu chuyên dụng</vt:lpstr>
      <vt:lpstr>Bàn kéo nắn</vt:lpstr>
      <vt:lpstr>Sử dụng thêm?</vt:lpstr>
      <vt:lpstr>Trợ cụ và  implants</vt:lpstr>
      <vt:lpstr>Pelvic Hardware</vt:lpstr>
      <vt:lpstr>Lựa chọn vị trí bắt vít</vt:lpstr>
      <vt:lpstr>Cột sau</vt:lpstr>
      <vt:lpstr>Vít cột sau</vt:lpstr>
      <vt:lpstr>Vít cột sau</vt:lpstr>
      <vt:lpstr>Vít cột trước</vt:lpstr>
      <vt:lpstr>Vít cột trước</vt:lpstr>
      <vt:lpstr>KHX mào chậu</vt:lpstr>
      <vt:lpstr> </vt:lpstr>
      <vt:lpstr>PowerPoint Presentation</vt:lpstr>
      <vt:lpstr>PowerPoint Presentation</vt:lpstr>
      <vt:lpstr>PowerPoint Presentation</vt:lpstr>
      <vt:lpstr>PowerPoint Presentation</vt:lpstr>
      <vt:lpstr>Xương chậu sau</vt:lpstr>
      <vt:lpstr>Cố định thành sau/cột sau/ngồi</vt:lpstr>
      <vt:lpstr>PowerPoint Presentation</vt:lpstr>
      <vt:lpstr>Nẹp trong khung chậu</vt:lpstr>
      <vt:lpstr>Nẹp trong khung chậu Kỹ thuật cố định </vt:lpstr>
      <vt:lpstr>Nẹp trong khung chậu Kỹ thuật cố định </vt:lpstr>
      <vt:lpstr>Ca lâm sàng </vt:lpstr>
      <vt:lpstr>PowerPoint Presentation</vt:lpstr>
      <vt:lpstr>PowerPoint Presentation</vt:lpstr>
      <vt:lpstr>PowerPoint Presentation</vt:lpstr>
      <vt:lpstr>Nẹp khớp mu</vt:lpstr>
      <vt:lpstr>PowerPoint Presentation</vt:lpstr>
      <vt:lpstr>Supra Acetabular</vt:lpstr>
      <vt:lpstr>PowerPoint Presentation</vt:lpstr>
      <vt:lpstr>Nẹp “tension” phía sau</vt:lpstr>
      <vt:lpstr>Kết luận</vt:lpstr>
      <vt:lpstr>Cảm ơn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Fracture Management course</dc:title>
  <dc:creator>Ton Tran</dc:creator>
  <cp:lastModifiedBy>Trương Viết Thông</cp:lastModifiedBy>
  <cp:revision>153</cp:revision>
  <dcterms:created xsi:type="dcterms:W3CDTF">2013-08-13T22:00:18Z</dcterms:created>
  <dcterms:modified xsi:type="dcterms:W3CDTF">2016-11-09T09:14:12Z</dcterms:modified>
</cp:coreProperties>
</file>