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2" r:id="rId1"/>
    <p:sldMasterId id="2147483708" r:id="rId2"/>
    <p:sldMasterId id="2147483723" r:id="rId3"/>
  </p:sldMasterIdLst>
  <p:notesMasterIdLst>
    <p:notesMasterId r:id="rId26"/>
  </p:notesMasterIdLst>
  <p:sldIdLst>
    <p:sldId id="311" r:id="rId4"/>
    <p:sldId id="315" r:id="rId5"/>
    <p:sldId id="266" r:id="rId6"/>
    <p:sldId id="312" r:id="rId7"/>
    <p:sldId id="258" r:id="rId8"/>
    <p:sldId id="267" r:id="rId9"/>
    <p:sldId id="313" r:id="rId10"/>
    <p:sldId id="268" r:id="rId11"/>
    <p:sldId id="292" r:id="rId12"/>
    <p:sldId id="293" r:id="rId13"/>
    <p:sldId id="269" r:id="rId14"/>
    <p:sldId id="297" r:id="rId15"/>
    <p:sldId id="298" r:id="rId16"/>
    <p:sldId id="299" r:id="rId17"/>
    <p:sldId id="302" r:id="rId18"/>
    <p:sldId id="304" r:id="rId19"/>
    <p:sldId id="303" r:id="rId20"/>
    <p:sldId id="305" r:id="rId21"/>
    <p:sldId id="306" r:id="rId22"/>
    <p:sldId id="287" r:id="rId23"/>
    <p:sldId id="290" r:id="rId24"/>
    <p:sldId id="314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00" autoAdjust="0"/>
    <p:restoredTop sz="89482" autoAdjust="0"/>
  </p:normalViewPr>
  <p:slideViewPr>
    <p:cSldViewPr>
      <p:cViewPr varScale="1">
        <p:scale>
          <a:sx n="74" d="100"/>
          <a:sy n="74" d="100"/>
        </p:scale>
        <p:origin x="184" y="6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577BCB-0350-4DB7-A947-6907A49825C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262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8AFC7D-14C8-431E-8BF3-EB7CE34E94A0}" type="slidenum">
              <a:rPr lang="en-GB"/>
              <a:pPr/>
              <a:t>3</a:t>
            </a:fld>
            <a:endParaRPr lang="en-GB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Significant involvement of the quadrilateral surface</a:t>
            </a:r>
          </a:p>
          <a:p>
            <a:endParaRPr lang="en-US"/>
          </a:p>
          <a:p>
            <a:r>
              <a:rPr lang="en-US"/>
              <a:t>Decision is usually made preoperatively, but may be made intraoperatilely if the reduction is difficult to obtain or maintain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616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178991-6A66-484B-93BB-D5CF6AA9D015}" type="slidenum">
              <a:rPr lang="en-GB"/>
              <a:pPr/>
              <a:t>5</a:t>
            </a:fld>
            <a:endParaRPr lang="en-GB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Many have considered it relatively inaccessible.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7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C9BAD-A0D8-4767-887D-C2353A0B4B44}" type="slidenum">
              <a:rPr lang="en-GB"/>
              <a:pPr/>
              <a:t>6</a:t>
            </a:fld>
            <a:endParaRPr lang="en-GB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Supine	-bump under sacrum</a:t>
            </a:r>
          </a:p>
          <a:p>
            <a:r>
              <a:rPr lang="en-US"/>
              <a:t>		-involved extremity is free draped</a:t>
            </a:r>
          </a:p>
          <a:p>
            <a:endParaRPr lang="en-US"/>
          </a:p>
          <a:p>
            <a:r>
              <a:rPr lang="en-US"/>
              <a:t>Plate applied through the stoppa window</a:t>
            </a:r>
          </a:p>
          <a:p>
            <a:endParaRPr lang="en-US"/>
          </a:p>
          <a:p>
            <a:r>
              <a:rPr lang="en-US"/>
              <a:t>Reduction ??</a:t>
            </a:r>
          </a:p>
          <a:p>
            <a:endParaRPr lang="en-US"/>
          </a:p>
          <a:p>
            <a:r>
              <a:rPr lang="en-US"/>
              <a:t>Fixation ??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707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E1CCD-4D65-4F3E-9645-8BC89C82B3C4}" type="slidenum">
              <a:rPr lang="en-GB"/>
              <a:pPr/>
              <a:t>8</a:t>
            </a:fld>
            <a:endParaRPr lang="en-GB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Generally 8,9 or 10 hole</a:t>
            </a:r>
          </a:p>
          <a:p>
            <a:endParaRPr lang="en-US"/>
          </a:p>
          <a:p>
            <a:r>
              <a:rPr lang="en-US"/>
              <a:t>Over contoured	-pushes the quadrilateral plate back and acts as a buttress</a:t>
            </a:r>
          </a:p>
          <a:p>
            <a:endParaRPr lang="en-US"/>
          </a:p>
          <a:p>
            <a:r>
              <a:rPr lang="en-US"/>
              <a:t>P Col suplements through or separate to a  plate above the pelvic brim, and through the iliac window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623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54EC4B-38D1-482C-9D2A-CE215308007D}" type="slidenum">
              <a:rPr lang="en-GB"/>
              <a:pPr/>
              <a:t>9</a:t>
            </a:fld>
            <a:endParaRPr lang="en-GB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Generally 8,9 or 10 hole</a:t>
            </a:r>
          </a:p>
          <a:p>
            <a:endParaRPr lang="en-US" dirty="0"/>
          </a:p>
          <a:p>
            <a:r>
              <a:rPr lang="en-US" dirty="0"/>
              <a:t>Over contoured	-pushes the quadrilateral plate back and acts as a buttress</a:t>
            </a:r>
          </a:p>
          <a:p>
            <a:endParaRPr lang="en-US" dirty="0"/>
          </a:p>
          <a:p>
            <a:r>
              <a:rPr lang="en-US" dirty="0"/>
              <a:t>P Col </a:t>
            </a:r>
            <a:r>
              <a:rPr lang="en-US" dirty="0" err="1"/>
              <a:t>suplements</a:t>
            </a:r>
            <a:r>
              <a:rPr lang="en-US" dirty="0"/>
              <a:t> through or separate to a  plate above the pelvic brim, and through the iliac window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3345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E1C65F-A276-4829-A31C-835D04DBBF95}" type="slidenum">
              <a:rPr lang="en-GB"/>
              <a:pPr/>
              <a:t>10</a:t>
            </a:fld>
            <a:endParaRPr lang="en-GB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Generally 8,9 or 10 hole</a:t>
            </a:r>
          </a:p>
          <a:p>
            <a:endParaRPr lang="en-US"/>
          </a:p>
          <a:p>
            <a:r>
              <a:rPr lang="en-US"/>
              <a:t>Over contoured	-pushes the quadrilateral plate back and acts as a buttress</a:t>
            </a:r>
          </a:p>
          <a:p>
            <a:endParaRPr lang="en-US"/>
          </a:p>
          <a:p>
            <a:r>
              <a:rPr lang="en-US"/>
              <a:t>P Col suplements through or separate to a  plate above the pelvic brim, and through the iliac window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880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go Knee Program 2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2484-9919-454C-A4B0-00E5B9DB415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2484-9919-454C-A4B0-00E5B9DB415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7B12484-9919-454C-A4B0-00E5B9DB415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A5010FA-6663-4EC5-A44C-1F6AAF2648A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08A6670-2460-4FC2-BC68-AF0C39874C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1A7D7F3-23AC-42C4-8D68-A275D0173C5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5CFEF-8C73-5F40-9562-6FF1C10365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02B557-59F3-6B4F-A09A-44AE1800DC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964CD-3B2A-3444-8E8B-BD72C824AD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1903A-DF77-D048-8C47-C30C3A9E95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740E-2E56-4718-9C38-D25C1F8FEDA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729C9C-B4FF-E640-AA02-C2CAD17418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B4F01-BFFC-2F43-B2C0-95B0127F61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23574B-5CDE-E34F-8D48-EA0FA4E1F5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A6726F-5D8A-B74D-9341-A52C91C101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7BDCCB-31D1-D644-B076-431A6BC027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D22534-9A42-EC4D-B2AF-B2A4111575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0873C-6F60-5D44-8B6E-6AA8F2EC94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A5010FA-6663-4EC5-A44C-1F6AAF2648A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08A6670-2460-4FC2-BC68-AF0C39874C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1A7D7F3-23AC-42C4-8D68-A275D0173C5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2484-9919-454C-A4B0-00E5B9DB415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5CFEF-8C73-5F40-9562-6FF1C10365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33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02B557-59F3-6B4F-A09A-44AE1800DC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35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964CD-3B2A-3444-8E8B-BD72C824A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85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1903A-DF77-D048-8C47-C30C3A9E95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925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729C9C-B4FF-E640-AA02-C2CAD17418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57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B4F01-BFFC-2F43-B2C0-95B0127F61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660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23574B-5CDE-E34F-8D48-EA0FA4E1F5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08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A6726F-5D8A-B74D-9341-A52C91C10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54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7BDCCB-31D1-D644-B076-431A6BC027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295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D22534-9A42-EC4D-B2AF-B2A411157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30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16D3-9E92-449B-94B8-81B1C93E6E6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0873C-6F60-5D44-8B6E-6AA8F2EC94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072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A5010FA-6663-4EC5-A44C-1F6AAF2648A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08A6670-2460-4FC2-BC68-AF0C39874C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1A7D7F3-23AC-42C4-8D68-A275D0173C5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9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3.xml"/><Relationship Id="rId15" Type="http://schemas.openxmlformats.org/officeDocument/2006/relationships/theme" Target="../theme/theme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Relationship Id="rId9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12484-9919-454C-A4B0-00E5B9DB415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81328"/>
            <a:ext cx="9144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67544" y="6407206"/>
            <a:ext cx="8424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Argo Knee</a:t>
            </a:r>
            <a:r>
              <a:rPr lang="en-AU" sz="14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Arthroplasty Cadaver Course                                                                1-3 September 2011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D07F9E-C00E-9B41-BDE5-6F242CE6BB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923088" cy="1143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324802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 i="1">
                <a:solidFill>
                  <a:srgbClr val="00547E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B12484-9919-454C-A4B0-00E5B9DB415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6800" y="260350"/>
            <a:ext cx="161925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4" Type="http://schemas.openxmlformats.org/officeDocument/2006/relationships/image" Target="../media/image31.png"/><Relationship Id="rId1" Type="http://schemas.microsoft.com/office/2007/relationships/media" Target="file://localhost/Users/tontran/Desktop/Talks%20and%20presentations/Pelvic%20OTC%20talks%202013/STOPPA%20approach/AOA%20Intrapelvic%20Summary.avi" TargetMode="External"/><Relationship Id="rId2" Type="http://schemas.openxmlformats.org/officeDocument/2006/relationships/video" Target="file://localhost/Users/tontran/Desktop/Talks%20and%20presentations/Pelvic%20OTC%20talks%202013/STOPPA%20approach/AOA%20Intrapelvic%20Summary.av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4" Type="http://schemas.openxmlformats.org/officeDocument/2006/relationships/image" Target="../media/image6.png"/><Relationship Id="rId1" Type="http://schemas.microsoft.com/office/2007/relationships/media" Target="file://localhost/Users/tontran/Desktop/Talks%20and%20presentations/Pelvic%20OTC%20talks%202013/STOPPA%20approach/AOA%20Intrapelvic%20Initial.avi" TargetMode="External"/><Relationship Id="rId2" Type="http://schemas.openxmlformats.org/officeDocument/2006/relationships/video" Target="file://localhost/Users/tontran/Desktop/Talks%20and%20presentations/Pelvic%20OTC%20talks%202013/STOPPA%20approach/AOA%20Intrapelvic%20Initial.avi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AU" dirty="0" err="1" smtClean="0"/>
              <a:t>Đường</a:t>
            </a:r>
            <a:r>
              <a:rPr lang="en-AU" dirty="0" smtClean="0"/>
              <a:t> </a:t>
            </a:r>
            <a:r>
              <a:rPr lang="en-AU" dirty="0" err="1" smtClean="0"/>
              <a:t>mổ</a:t>
            </a:r>
            <a:r>
              <a:rPr lang="en-AU" dirty="0" smtClean="0"/>
              <a:t> </a:t>
            </a:r>
            <a:r>
              <a:rPr lang="en-AU" dirty="0" err="1" smtClean="0"/>
              <a:t>Stoppa</a:t>
            </a:r>
            <a:endParaRPr lang="en-US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A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r>
              <a:rPr lang="en-US" altLang="en-US" dirty="0" err="1" smtClean="0"/>
              <a:t>Kỹ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thuật</a:t>
            </a:r>
            <a:r>
              <a:rPr lang="en-US" altLang="en-US" dirty="0" smtClean="0"/>
              <a:t> KHX </a:t>
            </a:r>
            <a:endParaRPr lang="en-US" altLang="en-US" dirty="0"/>
          </a:p>
        </p:txBody>
      </p:sp>
      <p:pic>
        <p:nvPicPr>
          <p:cNvPr id="71687" name="Picture 7" descr="photos 06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3648" y="1556792"/>
            <a:ext cx="6480720" cy="4861456"/>
          </a:xfrm>
          <a:noFill/>
          <a:ln/>
        </p:spPr>
      </p:pic>
      <p:sp>
        <p:nvSpPr>
          <p:cNvPr id="2" name="Down Arrow 1"/>
          <p:cNvSpPr/>
          <p:nvPr/>
        </p:nvSpPr>
        <p:spPr>
          <a:xfrm>
            <a:off x="5383512" y="548680"/>
            <a:ext cx="340616" cy="97840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Ca </a:t>
            </a:r>
            <a:r>
              <a:rPr lang="en-US" altLang="en-US" dirty="0" err="1" smtClean="0"/>
              <a:t>lâm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sàng</a:t>
            </a: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16393" name="Picture 9" descr="serimg06315"/>
          <p:cNvPicPr>
            <a:picLocks noChangeAspect="1" noChangeArrowheads="1"/>
          </p:cNvPicPr>
          <p:nvPr/>
        </p:nvPicPr>
        <p:blipFill>
          <a:blip r:embed="rId2" cstate="email">
            <a:lum bright="-12000" contrast="-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1773238"/>
            <a:ext cx="4427537" cy="3236912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611188" y="1844675"/>
            <a:ext cx="38100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BN </a:t>
            </a:r>
            <a:r>
              <a:rPr lang="en-US" kern="0" dirty="0" err="1" smtClean="0"/>
              <a:t>nữ</a:t>
            </a:r>
            <a:r>
              <a:rPr lang="en-US" kern="0" dirty="0" smtClean="0"/>
              <a:t> 43 </a:t>
            </a:r>
            <a:r>
              <a:rPr lang="en-US" kern="0" dirty="0" err="1" smtClean="0"/>
              <a:t>tuổi</a:t>
            </a:r>
            <a:endParaRPr lang="en-US" kern="0" dirty="0" smtClean="0"/>
          </a:p>
          <a:p>
            <a:r>
              <a:rPr lang="en-US" kern="0" dirty="0" smtClean="0"/>
              <a:t>Tai </a:t>
            </a:r>
            <a:r>
              <a:rPr lang="en-US" kern="0" dirty="0" err="1" smtClean="0"/>
              <a:t>nạn</a:t>
            </a:r>
            <a:r>
              <a:rPr lang="en-US" kern="0" dirty="0" smtClean="0"/>
              <a:t> </a:t>
            </a:r>
            <a:r>
              <a:rPr lang="en-US" kern="0" dirty="0" err="1" smtClean="0"/>
              <a:t>xe</a:t>
            </a:r>
            <a:r>
              <a:rPr lang="en-US" kern="0" dirty="0" smtClean="0"/>
              <a:t> </a:t>
            </a:r>
            <a:r>
              <a:rPr lang="en-US" kern="0" dirty="0" err="1" smtClean="0"/>
              <a:t>máy</a:t>
            </a:r>
            <a:endParaRPr lang="en-US" kern="0" dirty="0" smtClean="0"/>
          </a:p>
          <a:p>
            <a:r>
              <a:rPr lang="en-US" kern="0" dirty="0" err="1" smtClean="0"/>
              <a:t>Loại</a:t>
            </a:r>
            <a:r>
              <a:rPr lang="en-US" kern="0" dirty="0" smtClean="0"/>
              <a:t> </a:t>
            </a:r>
            <a:r>
              <a:rPr lang="en-US" kern="0" dirty="0" err="1" smtClean="0"/>
              <a:t>cột</a:t>
            </a:r>
            <a:r>
              <a:rPr lang="en-US" kern="0" dirty="0" smtClean="0"/>
              <a:t> </a:t>
            </a:r>
            <a:r>
              <a:rPr lang="en-US" kern="0" dirty="0" err="1" smtClean="0"/>
              <a:t>trước</a:t>
            </a:r>
            <a:r>
              <a:rPr lang="en-US" kern="0" dirty="0" smtClean="0"/>
              <a:t> </a:t>
            </a:r>
            <a:r>
              <a:rPr lang="en-US" kern="0" dirty="0" err="1" smtClean="0"/>
              <a:t>và</a:t>
            </a:r>
            <a:r>
              <a:rPr lang="en-US" kern="0" dirty="0" smtClean="0"/>
              <a:t> </a:t>
            </a:r>
            <a:r>
              <a:rPr lang="en-US" kern="0" dirty="0" err="1" smtClean="0"/>
              <a:t>gãy</a:t>
            </a:r>
            <a:r>
              <a:rPr lang="en-US" kern="0" dirty="0" smtClean="0"/>
              <a:t> </a:t>
            </a:r>
            <a:r>
              <a:rPr lang="en-US" kern="0" dirty="0" err="1" smtClean="0"/>
              <a:t>ngang</a:t>
            </a:r>
            <a:r>
              <a:rPr lang="en-US" kern="0" dirty="0" smtClean="0"/>
              <a:t> </a:t>
            </a:r>
            <a:r>
              <a:rPr lang="en-US" kern="0" dirty="0" err="1" smtClean="0"/>
              <a:t>bán</a:t>
            </a:r>
            <a:r>
              <a:rPr lang="en-US" kern="0" dirty="0" smtClean="0"/>
              <a:t> </a:t>
            </a:r>
            <a:r>
              <a:rPr lang="en-US" kern="0" dirty="0" err="1" smtClean="0"/>
              <a:t>phần</a:t>
            </a:r>
            <a:r>
              <a:rPr lang="en-US" kern="0" dirty="0" smtClean="0"/>
              <a:t> </a:t>
            </a:r>
            <a:r>
              <a:rPr lang="en-US" kern="0" dirty="0" err="1" smtClean="0"/>
              <a:t>sau</a:t>
            </a:r>
            <a:endParaRPr lang="en-US" kern="0" dirty="0" smtClean="0"/>
          </a:p>
          <a:p>
            <a:r>
              <a:rPr lang="en-US" kern="0" dirty="0" err="1" smtClean="0"/>
              <a:t>Kiểu</a:t>
            </a:r>
            <a:r>
              <a:rPr lang="en-US" kern="0" dirty="0" smtClean="0"/>
              <a:t> </a:t>
            </a:r>
            <a:r>
              <a:rPr lang="en-US" kern="0" dirty="0" err="1" smtClean="0"/>
              <a:t>gãy</a:t>
            </a:r>
            <a:r>
              <a:rPr lang="en-US" kern="0" dirty="0" smtClean="0"/>
              <a:t> </a:t>
            </a:r>
            <a:r>
              <a:rPr lang="en-US" kern="0" dirty="0" err="1" smtClean="0"/>
              <a:t>có</a:t>
            </a:r>
            <a:r>
              <a:rPr lang="en-US" kern="0" dirty="0" smtClean="0"/>
              <a:t> </a:t>
            </a:r>
            <a:r>
              <a:rPr lang="en-US" kern="0" dirty="0" err="1" smtClean="0"/>
              <a:t>liên</a:t>
            </a:r>
            <a:r>
              <a:rPr lang="en-US" kern="0" dirty="0" smtClean="0"/>
              <a:t> </a:t>
            </a:r>
            <a:r>
              <a:rPr lang="en-US" kern="0" dirty="0" err="1" smtClean="0"/>
              <a:t>quan</a:t>
            </a:r>
            <a:r>
              <a:rPr lang="en-US" kern="0" dirty="0" smtClean="0"/>
              <a:t> </a:t>
            </a:r>
            <a:r>
              <a:rPr lang="en-US" kern="0" dirty="0" err="1" smtClean="0"/>
              <a:t>đáng</a:t>
            </a:r>
            <a:r>
              <a:rPr lang="en-US" kern="0" dirty="0" smtClean="0"/>
              <a:t> </a:t>
            </a:r>
            <a:r>
              <a:rPr lang="en-US" kern="0" dirty="0" err="1" smtClean="0"/>
              <a:t>kể</a:t>
            </a:r>
            <a:r>
              <a:rPr lang="en-US" kern="0" dirty="0" smtClean="0"/>
              <a:t> </a:t>
            </a:r>
            <a:r>
              <a:rPr lang="en-US" kern="0" dirty="0" err="1" smtClean="0"/>
              <a:t>tới</a:t>
            </a:r>
            <a:r>
              <a:rPr lang="en-US" kern="0" dirty="0" smtClean="0"/>
              <a:t> </a:t>
            </a:r>
            <a:r>
              <a:rPr lang="en-US" kern="0" dirty="0" smtClean="0"/>
              <a:t>QLS</a:t>
            </a:r>
            <a:endParaRPr lang="en-GB" kern="0" dirty="0" smtClean="0"/>
          </a:p>
          <a:p>
            <a:endParaRPr lang="en-GB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ser002img0003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363538"/>
            <a:ext cx="3024187" cy="3024187"/>
          </a:xfrm>
          <a:prstGeom prst="rect">
            <a:avLst/>
          </a:prstGeom>
          <a:noFill/>
        </p:spPr>
      </p:pic>
      <p:pic>
        <p:nvPicPr>
          <p:cNvPr id="83971" name="Picture 3" descr="ser002img0003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0300" y="363538"/>
            <a:ext cx="3024188" cy="3024187"/>
          </a:xfrm>
          <a:prstGeom prst="rect">
            <a:avLst/>
          </a:prstGeom>
          <a:noFill/>
        </p:spPr>
      </p:pic>
      <p:pic>
        <p:nvPicPr>
          <p:cNvPr id="83972" name="Picture 4" descr="ser002img0003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3644900"/>
            <a:ext cx="3024187" cy="3024188"/>
          </a:xfrm>
          <a:prstGeom prst="rect">
            <a:avLst/>
          </a:prstGeom>
          <a:noFill/>
        </p:spPr>
      </p:pic>
      <p:pic>
        <p:nvPicPr>
          <p:cNvPr id="83973" name="Picture 5" descr="ser002img0003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6338" y="3665538"/>
            <a:ext cx="3024187" cy="302418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ser002img000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2075" y="374650"/>
            <a:ext cx="3014663" cy="3014663"/>
          </a:xfrm>
          <a:prstGeom prst="rect">
            <a:avLst/>
          </a:prstGeom>
          <a:noFill/>
        </p:spPr>
      </p:pic>
      <p:pic>
        <p:nvPicPr>
          <p:cNvPr id="84995" name="Picture 3" descr="ser002img0003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0300" y="374650"/>
            <a:ext cx="3022600" cy="3022600"/>
          </a:xfrm>
          <a:prstGeom prst="rect">
            <a:avLst/>
          </a:prstGeom>
          <a:noFill/>
        </p:spPr>
      </p:pic>
      <p:pic>
        <p:nvPicPr>
          <p:cNvPr id="84996" name="Picture 4" descr="ser002img0003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3644900"/>
            <a:ext cx="3024187" cy="3024188"/>
          </a:xfrm>
          <a:prstGeom prst="rect">
            <a:avLst/>
          </a:prstGeom>
          <a:noFill/>
        </p:spPr>
      </p:pic>
      <p:pic>
        <p:nvPicPr>
          <p:cNvPr id="84997" name="Picture 5" descr="ser002img0003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6175" y="3644900"/>
            <a:ext cx="3024188" cy="30241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serimg0100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716338"/>
            <a:ext cx="3816350" cy="2887662"/>
          </a:xfrm>
          <a:prstGeom prst="rect">
            <a:avLst/>
          </a:prstGeom>
          <a:noFill/>
        </p:spPr>
      </p:pic>
      <p:pic>
        <p:nvPicPr>
          <p:cNvPr id="86019" name="Picture 3" descr="serimg010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3640138"/>
            <a:ext cx="3779837" cy="2970212"/>
          </a:xfrm>
          <a:prstGeom prst="rect">
            <a:avLst/>
          </a:prstGeom>
          <a:noFill/>
        </p:spPr>
      </p:pic>
      <p:pic>
        <p:nvPicPr>
          <p:cNvPr id="86020" name="Picture 4" descr="serimg01035"/>
          <p:cNvPicPr>
            <a:picLocks noChangeAspect="1" noChangeArrowheads="1"/>
          </p:cNvPicPr>
          <p:nvPr/>
        </p:nvPicPr>
        <p:blipFill>
          <a:blip r:embed="rId4" cstate="email">
            <a:lum bright="-30000"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111125"/>
            <a:ext cx="4248150" cy="342106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0" name="Rectangle 6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r>
              <a:rPr lang="en-US" dirty="0" smtClean="0"/>
              <a:t>X </a:t>
            </a:r>
            <a:r>
              <a:rPr lang="en-US" dirty="0" err="1" smtClean="0"/>
              <a:t>quang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phẫu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endParaRPr lang="en-GB" dirty="0"/>
          </a:p>
        </p:txBody>
      </p:sp>
      <p:pic>
        <p:nvPicPr>
          <p:cNvPr id="93189" name="Picture 5" descr="ser3002img03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3350" y="1557338"/>
            <a:ext cx="5976938" cy="4737100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r>
              <a:rPr lang="en-US" dirty="0" smtClean="0"/>
              <a:t>X </a:t>
            </a:r>
            <a:r>
              <a:rPr lang="en-US" dirty="0" err="1" smtClean="0"/>
              <a:t>quang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phẫu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endParaRPr lang="en-GB" dirty="0"/>
          </a:p>
        </p:txBody>
      </p:sp>
      <p:pic>
        <p:nvPicPr>
          <p:cNvPr id="99331" name="Picture 3" descr="ser001img000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7813" y="1557338"/>
            <a:ext cx="6264275" cy="4308475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3" name="Rectangle 7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r>
              <a:rPr lang="en-US"/>
              <a:t>CT</a:t>
            </a:r>
            <a:endParaRPr lang="en-GB"/>
          </a:p>
        </p:txBody>
      </p:sp>
      <p:pic>
        <p:nvPicPr>
          <p:cNvPr id="96259" name="Picture 3" descr="ser002img0003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1557338"/>
            <a:ext cx="4171950" cy="4171950"/>
          </a:xfrm>
          <a:noFill/>
          <a:ln/>
        </p:spPr>
      </p:pic>
      <p:pic>
        <p:nvPicPr>
          <p:cNvPr id="96262" name="Picture 6" descr="ser002img000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438" y="1557338"/>
            <a:ext cx="4100512" cy="4100512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r>
              <a:rPr lang="en-US" dirty="0" err="1" smtClean="0"/>
              <a:t>Ngày</a:t>
            </a:r>
            <a:r>
              <a:rPr lang="en-US" dirty="0" smtClean="0"/>
              <a:t> 3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phẫu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endParaRPr lang="en-GB" dirty="0"/>
          </a:p>
        </p:txBody>
      </p:sp>
      <p:pic>
        <p:nvPicPr>
          <p:cNvPr id="101379" name="Picture 3" descr="serimg0205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31913" y="1412875"/>
            <a:ext cx="6192837" cy="4859338"/>
          </a:xfr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</a:t>
            </a:r>
            <a:r>
              <a:rPr lang="en-US" dirty="0" err="1" smtClean="0"/>
              <a:t>tháng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phẫu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3429" name="Picture 5" descr="serimg0102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1916113"/>
            <a:ext cx="4176713" cy="3321050"/>
          </a:xfrm>
          <a:noFill/>
          <a:ln/>
        </p:spPr>
      </p:pic>
      <p:pic>
        <p:nvPicPr>
          <p:cNvPr id="103431" name="Picture 7" descr="serimg0103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7900" y="1916113"/>
            <a:ext cx="4176713" cy="33401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Chỉ</a:t>
            </a:r>
            <a:r>
              <a:rPr lang="en-AU" dirty="0" smtClean="0"/>
              <a:t> </a:t>
            </a:r>
            <a:r>
              <a:rPr lang="en-AU" dirty="0" err="1" smtClean="0"/>
              <a:t>định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 smtClean="0"/>
              <a:t>Thường</a:t>
            </a:r>
            <a:r>
              <a:rPr lang="en-AU" dirty="0" smtClean="0"/>
              <a:t> </a:t>
            </a:r>
            <a:r>
              <a:rPr lang="en-AU" dirty="0" err="1" smtClean="0"/>
              <a:t>kết</a:t>
            </a:r>
            <a:r>
              <a:rPr lang="en-AU" dirty="0" smtClean="0"/>
              <a:t> </a:t>
            </a:r>
            <a:r>
              <a:rPr lang="en-AU" dirty="0" err="1" smtClean="0"/>
              <a:t>hợp</a:t>
            </a:r>
            <a:r>
              <a:rPr lang="en-AU" dirty="0" smtClean="0"/>
              <a:t> </a:t>
            </a:r>
            <a:r>
              <a:rPr lang="en-AU" dirty="0" err="1" smtClean="0"/>
              <a:t>với</a:t>
            </a:r>
            <a:r>
              <a:rPr lang="en-AU" dirty="0"/>
              <a:t> </a:t>
            </a:r>
            <a:r>
              <a:rPr lang="en-AU" dirty="0" err="1" smtClean="0"/>
              <a:t>đường</a:t>
            </a:r>
            <a:r>
              <a:rPr lang="en-AU" dirty="0" smtClean="0"/>
              <a:t> </a:t>
            </a:r>
            <a:r>
              <a:rPr lang="en-AU" dirty="0" err="1" smtClean="0"/>
              <a:t>mổ</a:t>
            </a:r>
            <a:r>
              <a:rPr lang="en-AU" dirty="0" smtClean="0"/>
              <a:t> </a:t>
            </a:r>
            <a:r>
              <a:rPr lang="en-AU" dirty="0" err="1" smtClean="0"/>
              <a:t>chậu</a:t>
            </a:r>
            <a:r>
              <a:rPr lang="en-AU" dirty="0" smtClean="0"/>
              <a:t> </a:t>
            </a:r>
            <a:r>
              <a:rPr lang="en-AU" dirty="0" err="1" smtClean="0"/>
              <a:t>bẹn</a:t>
            </a:r>
            <a:endParaRPr lang="en-AU" dirty="0" smtClean="0"/>
          </a:p>
          <a:p>
            <a:r>
              <a:rPr lang="en-AU" dirty="0" smtClean="0"/>
              <a:t>Cho </a:t>
            </a:r>
            <a:r>
              <a:rPr lang="en-AU" dirty="0" err="1" smtClean="0"/>
              <a:t>phép</a:t>
            </a:r>
            <a:r>
              <a:rPr lang="en-AU" dirty="0" smtClean="0"/>
              <a:t> </a:t>
            </a:r>
            <a:r>
              <a:rPr lang="en-AU" dirty="0" err="1" smtClean="0"/>
              <a:t>ít</a:t>
            </a:r>
            <a:r>
              <a:rPr lang="en-AU" dirty="0" smtClean="0"/>
              <a:t> </a:t>
            </a:r>
            <a:r>
              <a:rPr lang="en-AU" dirty="0" err="1" smtClean="0"/>
              <a:t>bộc</a:t>
            </a:r>
            <a:r>
              <a:rPr lang="en-AU" dirty="0" smtClean="0"/>
              <a:t> </a:t>
            </a:r>
            <a:r>
              <a:rPr lang="en-AU" dirty="0" err="1" smtClean="0"/>
              <a:t>lộ</a:t>
            </a:r>
            <a:r>
              <a:rPr lang="en-AU" dirty="0" smtClean="0"/>
              <a:t> </a:t>
            </a:r>
            <a:r>
              <a:rPr lang="en-AU" dirty="0" err="1" smtClean="0"/>
              <a:t>cửa</a:t>
            </a:r>
            <a:r>
              <a:rPr lang="en-AU" dirty="0" smtClean="0"/>
              <a:t> </a:t>
            </a:r>
            <a:r>
              <a:rPr lang="en-AU" dirty="0" err="1" smtClean="0"/>
              <a:t>sổ</a:t>
            </a:r>
            <a:r>
              <a:rPr lang="en-AU" dirty="0" smtClean="0"/>
              <a:t> </a:t>
            </a:r>
            <a:r>
              <a:rPr lang="en-AU" dirty="0" err="1" smtClean="0"/>
              <a:t>giữa</a:t>
            </a:r>
            <a:endParaRPr lang="en-AU" dirty="0" smtClean="0"/>
          </a:p>
          <a:p>
            <a:r>
              <a:rPr lang="en-AU" dirty="0" smtClean="0"/>
              <a:t>?</a:t>
            </a:r>
            <a:r>
              <a:rPr lang="en-AU" dirty="0" err="1" smtClean="0"/>
              <a:t>Cầm</a:t>
            </a:r>
            <a:r>
              <a:rPr lang="en-AU" dirty="0" smtClean="0"/>
              <a:t> </a:t>
            </a:r>
            <a:r>
              <a:rPr lang="en-AU" dirty="0" err="1" smtClean="0"/>
              <a:t>máu</a:t>
            </a:r>
            <a:r>
              <a:rPr lang="en-AU" dirty="0" smtClean="0"/>
              <a:t> </a:t>
            </a:r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err="1" smtClean="0"/>
              <a:t>Đường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mổ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hữu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ích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giảm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nguy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cơ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tử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vong</a:t>
            </a:r>
            <a:endParaRPr lang="en-US" alt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z="2800" dirty="0"/>
          </a:p>
        </p:txBody>
      </p:sp>
      <p:pic>
        <p:nvPicPr>
          <p:cNvPr id="36869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0113" y="2852738"/>
            <a:ext cx="3455987" cy="2662237"/>
          </a:xfrm>
          <a:noFill/>
          <a:ln/>
        </p:spPr>
      </p:pic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2852738"/>
            <a:ext cx="3311525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68313" y="260350"/>
            <a:ext cx="7772400" cy="1470025"/>
          </a:xfrm>
        </p:spPr>
        <p:txBody>
          <a:bodyPr/>
          <a:lstStyle/>
          <a:p>
            <a:r>
              <a:rPr lang="en-US" dirty="0" err="1" smtClean="0"/>
              <a:t>Cảm</a:t>
            </a:r>
            <a:r>
              <a:rPr lang="en-US" dirty="0" smtClean="0"/>
              <a:t> </a:t>
            </a:r>
            <a:r>
              <a:rPr lang="en-US" smtClean="0"/>
              <a:t>ơn</a:t>
            </a:r>
            <a:endParaRPr lang="en-GB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8" name="AOA Intrapelvic Summary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1393" y="642918"/>
            <a:ext cx="9001188" cy="6000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7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Chỉ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định</a:t>
            </a:r>
            <a:r>
              <a:rPr lang="en-US" altLang="en-US" dirty="0" smtClean="0"/>
              <a:t> </a:t>
            </a:r>
            <a:r>
              <a:rPr lang="en-US" altLang="en-US" dirty="0" smtClean="0"/>
              <a:t>IPP</a:t>
            </a:r>
            <a:endParaRPr lang="en-US" alt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029076" cy="4114800"/>
          </a:xfrm>
        </p:spPr>
        <p:txBody>
          <a:bodyPr/>
          <a:lstStyle/>
          <a:p>
            <a:r>
              <a:rPr lang="en-US" altLang="en-US" sz="2800" dirty="0"/>
              <a:t>Quadrilateral </a:t>
            </a:r>
            <a:r>
              <a:rPr lang="en-US" altLang="en-US" sz="2800" dirty="0" smtClean="0"/>
              <a:t>surface </a:t>
            </a:r>
            <a:endParaRPr lang="en-US" altLang="en-US" sz="2800" dirty="0"/>
          </a:p>
          <a:p>
            <a:r>
              <a:rPr lang="en-US" altLang="en-US" sz="2800" dirty="0" err="1" smtClean="0"/>
              <a:t>Nắn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chỉnh</a:t>
            </a:r>
            <a:endParaRPr lang="en-US" altLang="en-US" sz="2800" dirty="0"/>
          </a:p>
          <a:p>
            <a:r>
              <a:rPr lang="en-US" altLang="en-US" sz="2800" dirty="0" err="1" smtClean="0"/>
              <a:t>Gãy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nát</a:t>
            </a:r>
            <a:endParaRPr lang="en-US" altLang="en-US" sz="2800" dirty="0"/>
          </a:p>
        </p:txBody>
      </p:sp>
      <p:pic>
        <p:nvPicPr>
          <p:cNvPr id="13317" name="Picture 5" descr="ser002img000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363" y="1628775"/>
            <a:ext cx="3810000" cy="3810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Lợi</a:t>
            </a:r>
            <a:r>
              <a:rPr lang="en-US" dirty="0" smtClean="0"/>
              <a:t> </a:t>
            </a:r>
            <a:r>
              <a:rPr lang="en-US" dirty="0" err="1" smtClean="0"/>
              <a:t>ích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nẹp</a:t>
            </a:r>
            <a:r>
              <a:rPr lang="en-US" dirty="0"/>
              <a:t> </a:t>
            </a:r>
            <a:r>
              <a:rPr lang="en-US" dirty="0" smtClean="0"/>
              <a:t>“</a:t>
            </a:r>
            <a:r>
              <a:rPr lang="en-US" dirty="0" err="1" smtClean="0"/>
              <a:t>Intrapelvic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Tranh</a:t>
            </a:r>
            <a:r>
              <a:rPr lang="en-US" dirty="0" smtClean="0"/>
              <a:t> </a:t>
            </a:r>
            <a:r>
              <a:rPr lang="en-US" dirty="0" err="1" smtClean="0"/>
              <a:t>cãi</a:t>
            </a:r>
            <a:endParaRPr lang="en-US" dirty="0" smtClean="0"/>
          </a:p>
          <a:p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phép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mổ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tất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kiểu</a:t>
            </a:r>
            <a:r>
              <a:rPr lang="en-US" dirty="0" smtClean="0"/>
              <a:t> </a:t>
            </a:r>
            <a:r>
              <a:rPr lang="en-US" dirty="0" err="1" smtClean="0"/>
              <a:t>gãy</a:t>
            </a:r>
            <a:endParaRPr lang="en-US" dirty="0" smtClean="0"/>
          </a:p>
          <a:p>
            <a:r>
              <a:rPr lang="en-US" dirty="0" err="1" smtClean="0"/>
              <a:t>Giảm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mổ</a:t>
            </a:r>
            <a:r>
              <a:rPr lang="en-US" dirty="0" smtClean="0"/>
              <a:t> </a:t>
            </a:r>
            <a:r>
              <a:rPr lang="en-US" dirty="0" err="1" smtClean="0"/>
              <a:t>mở</a:t>
            </a:r>
            <a:r>
              <a:rPr lang="en-US" dirty="0" smtClean="0"/>
              <a:t> </a:t>
            </a:r>
            <a:r>
              <a:rPr lang="en-US" dirty="0" err="1" smtClean="0"/>
              <a:t>rộng</a:t>
            </a:r>
            <a:endParaRPr lang="en-US" dirty="0" smtClean="0"/>
          </a:p>
          <a:p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tốt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Quadrilateral Surface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989138"/>
            <a:ext cx="3810000" cy="4114800"/>
          </a:xfrm>
        </p:spPr>
        <p:txBody>
          <a:bodyPr/>
          <a:lstStyle/>
          <a:p>
            <a:r>
              <a:rPr lang="en-US" altLang="en-US" dirty="0" err="1" smtClean="0"/>
              <a:t>Unicortical</a:t>
            </a:r>
            <a:endParaRPr lang="en-US" altLang="en-US" dirty="0" smtClean="0"/>
          </a:p>
          <a:p>
            <a:r>
              <a:rPr lang="en-US" altLang="en-US" dirty="0" err="1" smtClean="0"/>
              <a:t>Sâu</a:t>
            </a:r>
            <a:endParaRPr lang="en-US" altLang="en-US" dirty="0" smtClean="0"/>
          </a:p>
          <a:p>
            <a:r>
              <a:rPr lang="en-US" altLang="en-US" dirty="0" err="1" smtClean="0"/>
              <a:t>Không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tới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được</a:t>
            </a:r>
            <a:endParaRPr lang="en-US" altLang="en-US" dirty="0"/>
          </a:p>
        </p:txBody>
      </p:sp>
      <p:pic>
        <p:nvPicPr>
          <p:cNvPr id="5130" name="Picture 10" descr="model obt ob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40200" y="1901825"/>
            <a:ext cx="4752975" cy="3565525"/>
          </a:xfrm>
          <a:noFill/>
          <a:ln/>
        </p:spPr>
      </p:pic>
      <p:sp>
        <p:nvSpPr>
          <p:cNvPr id="4" name="Curved Right Arrow 3"/>
          <p:cNvSpPr/>
          <p:nvPr/>
        </p:nvSpPr>
        <p:spPr>
          <a:xfrm>
            <a:off x="6792808" y="2636912"/>
            <a:ext cx="731520" cy="1216152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r>
              <a:rPr lang="en-US" altLang="en-US" dirty="0" err="1" smtClean="0"/>
              <a:t>Kỹ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thuật</a:t>
            </a: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557338"/>
            <a:ext cx="3810000" cy="4114800"/>
          </a:xfrm>
        </p:spPr>
        <p:txBody>
          <a:bodyPr/>
          <a:lstStyle/>
          <a:p>
            <a:endParaRPr lang="en-US" altLang="en-US" dirty="0" smtClean="0"/>
          </a:p>
          <a:p>
            <a:r>
              <a:rPr lang="en-US" altLang="en-US" dirty="0" err="1" smtClean="0"/>
              <a:t>Nằm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ngửa</a:t>
            </a:r>
            <a:endParaRPr lang="en-US" altLang="en-US" dirty="0"/>
          </a:p>
          <a:p>
            <a:r>
              <a:rPr lang="en-US" altLang="en-US" dirty="0" err="1" smtClean="0"/>
              <a:t>Bàn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thấu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quang</a:t>
            </a:r>
            <a:endParaRPr lang="en-US" altLang="en-US" dirty="0"/>
          </a:p>
          <a:p>
            <a:r>
              <a:rPr lang="en-US" altLang="en-US" dirty="0" smtClean="0">
                <a:solidFill>
                  <a:srgbClr val="FF0000"/>
                </a:solidFill>
              </a:rPr>
              <a:t>IDC</a:t>
            </a:r>
          </a:p>
          <a:p>
            <a:r>
              <a:rPr lang="en-US" altLang="en-US" dirty="0" err="1" smtClean="0"/>
              <a:t>Phương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tiện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truyền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máu</a:t>
            </a:r>
            <a:endParaRPr lang="en-US" altLang="en-US" dirty="0" smtClean="0"/>
          </a:p>
        </p:txBody>
      </p:sp>
      <p:pic>
        <p:nvPicPr>
          <p:cNvPr id="14341" name="Picture 5" descr="photos 05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00563" y="1628775"/>
            <a:ext cx="4460875" cy="33464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OA Intrapelvic Initial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rcRect t="8753" b="8753"/>
          <a:stretch>
            <a:fillRect/>
          </a:stretch>
        </p:blipFill>
        <p:spPr>
          <a:xfrm>
            <a:off x="467544" y="1124744"/>
            <a:ext cx="8208912" cy="54719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Kỹ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thuật</a:t>
            </a:r>
            <a:r>
              <a:rPr lang="en-US" altLang="en-US" dirty="0" smtClean="0"/>
              <a:t> KHX </a:t>
            </a:r>
            <a:endParaRPr lang="en-US" alt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102100" cy="4114800"/>
          </a:xfrm>
        </p:spPr>
        <p:txBody>
          <a:bodyPr/>
          <a:lstStyle/>
          <a:p>
            <a:r>
              <a:rPr lang="en-US" altLang="en-US" dirty="0" err="1" smtClean="0"/>
              <a:t>Nẹp</a:t>
            </a:r>
            <a:r>
              <a:rPr lang="en-US" altLang="en-US" dirty="0" smtClean="0"/>
              <a:t> 3.5 mm</a:t>
            </a:r>
            <a:endParaRPr lang="en-US" altLang="en-US" dirty="0"/>
          </a:p>
          <a:p>
            <a:r>
              <a:rPr lang="en-US" altLang="en-US" dirty="0"/>
              <a:t>6 - 12 </a:t>
            </a:r>
            <a:r>
              <a:rPr lang="en-US" altLang="en-US" dirty="0" err="1" smtClean="0"/>
              <a:t>lỗ</a:t>
            </a:r>
            <a:endParaRPr lang="en-US" altLang="en-US" dirty="0"/>
          </a:p>
          <a:p>
            <a:r>
              <a:rPr lang="en-US" altLang="en-US" dirty="0"/>
              <a:t>“</a:t>
            </a:r>
            <a:r>
              <a:rPr lang="en-US" altLang="en-US" dirty="0" smtClean="0"/>
              <a:t>Over-contoured</a:t>
            </a:r>
            <a:r>
              <a:rPr lang="en-US" altLang="en-US" dirty="0"/>
              <a:t>”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#1 h</a:t>
            </a:r>
            <a:r>
              <a:rPr lang="en-US" altLang="en-US" dirty="0" smtClean="0">
                <a:solidFill>
                  <a:srgbClr val="FF0000"/>
                </a:solidFill>
              </a:rPr>
              <a:t>ole expanded</a:t>
            </a: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15370" name="Picture 10" descr="photos 05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59338" y="2060575"/>
            <a:ext cx="3810000" cy="28575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Kỹ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thuật</a:t>
            </a:r>
            <a:r>
              <a:rPr lang="en-US" altLang="en-US" dirty="0" smtClean="0"/>
              <a:t> KHX</a:t>
            </a:r>
            <a:endParaRPr lang="en-US" alt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989138"/>
            <a:ext cx="3810000" cy="4114800"/>
          </a:xfrm>
        </p:spPr>
        <p:txBody>
          <a:bodyPr/>
          <a:lstStyle/>
          <a:p>
            <a:r>
              <a:rPr lang="en-US" altLang="en-US" dirty="0" err="1" smtClean="0"/>
              <a:t>Cố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định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ngoại</a:t>
            </a:r>
            <a:r>
              <a:rPr lang="en-US" altLang="en-US" dirty="0" smtClean="0"/>
              <a:t> vi</a:t>
            </a:r>
            <a:endParaRPr lang="en-US" altLang="en-US" dirty="0"/>
          </a:p>
          <a:p>
            <a:r>
              <a:rPr lang="en-US" altLang="en-US" dirty="0" err="1" smtClean="0"/>
              <a:t>Vít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cổ</a:t>
            </a:r>
            <a:r>
              <a:rPr lang="en-US" altLang="en-US" dirty="0" smtClean="0"/>
              <a:t> sung </a:t>
            </a:r>
            <a:r>
              <a:rPr lang="en-US" altLang="en-US" dirty="0" err="1" smtClean="0"/>
              <a:t>cột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sau</a:t>
            </a:r>
            <a:endParaRPr lang="en-US" altLang="en-US" dirty="0"/>
          </a:p>
        </p:txBody>
      </p:sp>
      <p:pic>
        <p:nvPicPr>
          <p:cNvPr id="69639" name="Picture 7" descr="IPP Model Touc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6100" y="1876425"/>
            <a:ext cx="4787900" cy="3590925"/>
          </a:xfrm>
          <a:noFill/>
          <a:ln/>
        </p:spPr>
      </p:pic>
      <p:sp>
        <p:nvSpPr>
          <p:cNvPr id="2" name="Down Arrow 1"/>
          <p:cNvSpPr/>
          <p:nvPr/>
        </p:nvSpPr>
        <p:spPr>
          <a:xfrm>
            <a:off x="6516216" y="1844824"/>
            <a:ext cx="484632" cy="338437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Argo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cetabular fracture classification and X-ray interpretation OTC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Argo template.thmx</Template>
  <TotalTime>1757</TotalTime>
  <Words>244</Words>
  <Application>Microsoft Macintosh PowerPoint</Application>
  <PresentationFormat>On-screen Show (4:3)</PresentationFormat>
  <Paragraphs>81</Paragraphs>
  <Slides>22</Slides>
  <Notes>6</Notes>
  <HiddenSlides>6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ＭＳ Ｐゴシック</vt:lpstr>
      <vt:lpstr>Times</vt:lpstr>
      <vt:lpstr>Arial</vt:lpstr>
      <vt:lpstr>Argo template</vt:lpstr>
      <vt:lpstr>Default Design</vt:lpstr>
      <vt:lpstr>acetabular fracture classification and X-ray interpretation OTC</vt:lpstr>
      <vt:lpstr>Đường mổ Stoppa</vt:lpstr>
      <vt:lpstr>Chỉ định</vt:lpstr>
      <vt:lpstr>Chỉ định IPP</vt:lpstr>
      <vt:lpstr>Lợi ích của nẹp “Intrapelvic”</vt:lpstr>
      <vt:lpstr> Quadrilateral Surface</vt:lpstr>
      <vt:lpstr>Kỹ thuật </vt:lpstr>
      <vt:lpstr>PowerPoint Presentation</vt:lpstr>
      <vt:lpstr>Kỹ thuật KHX </vt:lpstr>
      <vt:lpstr>Kỹ thuật KHX</vt:lpstr>
      <vt:lpstr>Kỹ thuật KHX </vt:lpstr>
      <vt:lpstr>Ca lâm sàng </vt:lpstr>
      <vt:lpstr>PowerPoint Presentation</vt:lpstr>
      <vt:lpstr>PowerPoint Presentation</vt:lpstr>
      <vt:lpstr>PowerPoint Presentation</vt:lpstr>
      <vt:lpstr>X quang trước phẫu thuật</vt:lpstr>
      <vt:lpstr>X quang sau phẫu thuật</vt:lpstr>
      <vt:lpstr>CT</vt:lpstr>
      <vt:lpstr>Ngày 3 sau phẫu thuật</vt:lpstr>
      <vt:lpstr>3 tháng sau phẫu thuật</vt:lpstr>
      <vt:lpstr>Đường mổ hữu ích, giảm nguy cơ tử vong</vt:lpstr>
      <vt:lpstr>Cảm ơn</vt:lpstr>
      <vt:lpstr>PowerPoint Presentation</vt:lpstr>
    </vt:vector>
  </TitlesOfParts>
  <Company>HMC Orthopaedics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Chip Routt</dc:creator>
  <cp:lastModifiedBy>Trương Viết Thông</cp:lastModifiedBy>
  <cp:revision>66</cp:revision>
  <dcterms:created xsi:type="dcterms:W3CDTF">2004-06-02T21:28:09Z</dcterms:created>
  <dcterms:modified xsi:type="dcterms:W3CDTF">2016-11-09T09:23:44Z</dcterms:modified>
</cp:coreProperties>
</file>