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8"/>
  </p:notesMasterIdLst>
  <p:sldIdLst>
    <p:sldId id="257" r:id="rId3"/>
    <p:sldId id="260" r:id="rId4"/>
    <p:sldId id="261" r:id="rId5"/>
    <p:sldId id="262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9" r:id="rId24"/>
    <p:sldId id="280" r:id="rId25"/>
    <p:sldId id="288" r:id="rId26"/>
    <p:sldId id="293" r:id="rId27"/>
    <p:sldId id="281" r:id="rId28"/>
    <p:sldId id="283" r:id="rId29"/>
    <p:sldId id="291" r:id="rId30"/>
    <p:sldId id="292" r:id="rId31"/>
    <p:sldId id="282" r:id="rId32"/>
    <p:sldId id="284" r:id="rId33"/>
    <p:sldId id="285" r:id="rId34"/>
    <p:sldId id="286" r:id="rId35"/>
    <p:sldId id="287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3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5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F985A-4628-7242-8E75-E9330AFA9FD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357EF-B991-8748-A13A-AD8209A96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4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24DCD9-FD41-C748-A06A-500DA8F38B4D}" type="slidenum">
              <a:rPr lang="en-AU">
                <a:solidFill>
                  <a:prstClr val="black"/>
                </a:solidFill>
              </a:rPr>
              <a:pPr eaLnBrk="1" hangingPunct="1"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65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2C581D-D958-C446-BA14-7E08953F9F84}" type="slidenum">
              <a:rPr lang="en-AU">
                <a:solidFill>
                  <a:prstClr val="black"/>
                </a:solidFill>
              </a:rPr>
              <a:pPr eaLnBrk="1" hangingPunct="1"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8FAB9A-2EC3-9449-AA43-0E7856B36E22}" type="slidenum">
              <a:rPr lang="en-AU">
                <a:solidFill>
                  <a:prstClr val="black"/>
                </a:solidFill>
              </a:rPr>
              <a:pPr eaLnBrk="1" hangingPunct="1"/>
              <a:t>11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7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2EDDFE-3A94-6B4A-B0CF-51D4C6259F46}" type="slidenum">
              <a:rPr lang="en-AU">
                <a:solidFill>
                  <a:prstClr val="black"/>
                </a:solidFill>
              </a:rPr>
              <a:pPr eaLnBrk="1" hangingPunct="1"/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95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29C9EA-F3F7-0B4D-9678-D2C2CFBF71F4}" type="slidenum">
              <a:rPr lang="en-AU">
                <a:solidFill>
                  <a:prstClr val="black"/>
                </a:solidFill>
              </a:rPr>
              <a:pPr eaLnBrk="1" hangingPunct="1"/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47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54886F-D2EF-3D45-91CE-9F2FAC5BA2D7}" type="slidenum">
              <a:rPr lang="en-AU">
                <a:solidFill>
                  <a:prstClr val="black"/>
                </a:solidFill>
              </a:rPr>
              <a:pPr eaLnBrk="1" hangingPunct="1"/>
              <a:t>14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89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347403-38BF-814E-95CE-3BD49A5848D8}" type="slidenum">
              <a:rPr lang="en-AU">
                <a:solidFill>
                  <a:prstClr val="black"/>
                </a:solidFill>
              </a:rPr>
              <a:pPr eaLnBrk="1" hangingPunct="1"/>
              <a:t>15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49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5446D3-19EF-FA4B-BFBB-C67EC2B4A16E}" type="slidenum">
              <a:rPr lang="en-AU">
                <a:solidFill>
                  <a:prstClr val="black"/>
                </a:solidFill>
              </a:rPr>
              <a:pPr eaLnBrk="1" hangingPunct="1"/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21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7A29ED-FB41-4644-B918-F63236C11355}" type="slidenum">
              <a:rPr lang="en-AU">
                <a:solidFill>
                  <a:prstClr val="black"/>
                </a:solidFill>
              </a:rPr>
              <a:pPr eaLnBrk="1" hangingPunct="1"/>
              <a:t>17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8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CA93CC-F8B1-A945-9C53-BF347293759C}" type="slidenum">
              <a:rPr lang="en-AU">
                <a:solidFill>
                  <a:prstClr val="black"/>
                </a:solidFill>
              </a:rPr>
              <a:pPr eaLnBrk="1" hangingPunct="1"/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78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DC0B9C-6C60-3849-90AD-BA661F5DFB60}" type="slidenum">
              <a:rPr lang="en-AU">
                <a:solidFill>
                  <a:prstClr val="black"/>
                </a:solidFill>
              </a:rPr>
              <a:pPr eaLnBrk="1" hangingPunct="1"/>
              <a:t>19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1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7AF18C-7194-E646-820B-F001B767435D}" type="slidenum">
              <a:rPr lang="en-AU">
                <a:solidFill>
                  <a:prstClr val="black"/>
                </a:solidFill>
              </a:rPr>
              <a:pPr eaLnBrk="1" hangingPunct="1"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3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4CFACF-03EA-714C-8972-BAE8E9AD5781}" type="slidenum">
              <a:rPr lang="en-AU">
                <a:solidFill>
                  <a:prstClr val="black"/>
                </a:solidFill>
              </a:rPr>
              <a:pPr eaLnBrk="1" hangingPunct="1"/>
              <a:t>20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31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B3C2C0-91B5-B949-B3E2-824370A480E3}" type="slidenum">
              <a:rPr lang="en-AU">
                <a:solidFill>
                  <a:prstClr val="black"/>
                </a:solidFill>
              </a:rPr>
              <a:pPr eaLnBrk="1" hangingPunct="1"/>
              <a:t>21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7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930157-83FC-1341-96CC-F3F8591ED076}" type="slidenum">
              <a:rPr lang="en-AU">
                <a:solidFill>
                  <a:prstClr val="black"/>
                </a:solidFill>
              </a:rPr>
              <a:pPr eaLnBrk="1" hangingPunct="1"/>
              <a:t>22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31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E264D7-1DCA-574C-BEBA-4D9B56132160}" type="slidenum">
              <a:rPr lang="en-AU">
                <a:solidFill>
                  <a:prstClr val="black"/>
                </a:solidFill>
              </a:rPr>
              <a:pPr eaLnBrk="1" hangingPunct="1"/>
              <a:t>23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54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273740-DA36-F947-83CC-FCC6CC198F56}" type="slidenum">
              <a:rPr lang="en-AU">
                <a:solidFill>
                  <a:prstClr val="black"/>
                </a:solidFill>
              </a:rPr>
              <a:pPr eaLnBrk="1" hangingPunct="1"/>
              <a:t>24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92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60C79E-8D14-F04E-A4D3-393E04186FC3}" type="slidenum">
              <a:rPr lang="en-AU">
                <a:solidFill>
                  <a:prstClr val="black"/>
                </a:solidFill>
              </a:rPr>
              <a:pPr eaLnBrk="1" hangingPunct="1"/>
              <a:t>26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40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CE2E3F-CFAA-3C48-9633-D18CB427DC0A}" type="slidenum">
              <a:rPr lang="en-AU">
                <a:solidFill>
                  <a:prstClr val="black"/>
                </a:solidFill>
              </a:rPr>
              <a:pPr eaLnBrk="1" hangingPunct="1"/>
              <a:t>27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88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EADF2D-36C9-3A43-ABEF-BCD62E2D3BA2}" type="slidenum">
              <a:rPr lang="en-AU">
                <a:solidFill>
                  <a:prstClr val="black"/>
                </a:solidFill>
              </a:rPr>
              <a:pPr eaLnBrk="1" hangingPunct="1"/>
              <a:t>30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0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F49B87-77FC-A745-9CB1-FDE8D8CD9452}" type="slidenum">
              <a:rPr lang="en-AU">
                <a:solidFill>
                  <a:prstClr val="black"/>
                </a:solidFill>
              </a:rPr>
              <a:pPr eaLnBrk="1" hangingPunct="1"/>
              <a:t>31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29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175238-A57A-CD40-98CC-44BDF201ED82}" type="slidenum">
              <a:rPr lang="en-AU">
                <a:solidFill>
                  <a:prstClr val="black"/>
                </a:solidFill>
              </a:rPr>
              <a:pPr eaLnBrk="1" hangingPunct="1"/>
              <a:t>32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2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A75B28-441A-9B4A-88F5-4A364187017C}" type="slidenum">
              <a:rPr lang="en-AU">
                <a:solidFill>
                  <a:prstClr val="black"/>
                </a:solidFill>
              </a:rPr>
              <a:pPr eaLnBrk="1" hangingPunct="1"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41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255B5C-88FB-864D-B6AC-DFC308049DC2}" type="slidenum">
              <a:rPr lang="en-AU">
                <a:solidFill>
                  <a:prstClr val="black"/>
                </a:solidFill>
              </a:rPr>
              <a:pPr eaLnBrk="1" hangingPunct="1"/>
              <a:t>33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2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94050B-3580-AA4A-9040-6472F57A7A3C}" type="slidenum">
              <a:rPr lang="en-AU">
                <a:solidFill>
                  <a:prstClr val="black"/>
                </a:solidFill>
              </a:rPr>
              <a:pPr eaLnBrk="1" hangingPunct="1"/>
              <a:t>34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81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6EAC22-9183-B14E-8EB4-9DB6BDE3137B}" type="slidenum">
              <a:rPr lang="en-AU">
                <a:solidFill>
                  <a:prstClr val="black"/>
                </a:solidFill>
              </a:rPr>
              <a:pPr eaLnBrk="1" hangingPunct="1"/>
              <a:t>35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1454F1-CDED-0047-A5BC-A4B2445C3883}" type="slidenum">
              <a:rPr lang="en-AU">
                <a:solidFill>
                  <a:prstClr val="black"/>
                </a:solidFill>
              </a:rPr>
              <a:pPr eaLnBrk="1" hangingPunct="1"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0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B3C2C0-91B5-B949-B3E2-824370A480E3}" type="slidenum">
              <a:rPr lang="en-AU">
                <a:solidFill>
                  <a:prstClr val="black"/>
                </a:solidFill>
              </a:rPr>
              <a:pPr eaLnBrk="1" hangingPunct="1"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8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020599-AF9B-AF46-BF89-263178C6D4E3}" type="slidenum">
              <a:rPr lang="en-AU">
                <a:solidFill>
                  <a:prstClr val="black"/>
                </a:solidFill>
              </a:rPr>
              <a:pPr eaLnBrk="1" hangingPunct="1"/>
              <a:t>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6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2FC57D-2C0A-964C-8E15-1BCCD0D6B6E6}" type="slidenum">
              <a:rPr lang="en-AU">
                <a:solidFill>
                  <a:prstClr val="black"/>
                </a:solidFill>
              </a:rPr>
              <a:pPr eaLnBrk="1" hangingPunct="1"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10A30-05F0-1A40-88F3-1E7C66490E4A}" type="slidenum">
              <a:rPr lang="en-AU">
                <a:solidFill>
                  <a:prstClr val="black"/>
                </a:solidFill>
              </a:rPr>
              <a:pPr eaLnBrk="1" hangingPunct="1"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1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010165-65D0-954C-81C8-82AD9C1415C6}" type="slidenum">
              <a:rPr lang="en-AU">
                <a:solidFill>
                  <a:prstClr val="black"/>
                </a:solidFill>
              </a:rPr>
              <a:pPr eaLnBrk="1" hangingPunct="1"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130C6-90FF-1C43-82D3-A46AB722CCAB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3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24B15-03E8-2041-B06E-F2742F8FB420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2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0DBC9-CDA4-A54E-81C1-0E3600D50C0F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8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C1F282-B402-4662-BF09-6E925DFC30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0071D-3BD6-514F-B081-3CF21D63AA47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A4C18-14A5-464A-9783-114B98F10CBA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3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4994C-44F8-FB44-BD02-4D2854F2D041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E1DDB-2861-894D-A9EF-3B690E0A74D9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9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9B1F9-6A01-F345-A256-E2BBB9FF9A20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5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598A1-E04D-D94B-A06B-0011740EC797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6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858BE-769A-2944-8AE2-5D510996010D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F2B05-8016-D248-813B-D2AF67AEF088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29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B1D4C-27D2-064B-BE4F-41A7390DA628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54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4F9F-8551-1043-92A4-BA08B4E89627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29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EEF46-DDA0-354F-BC54-6CB4CEF41677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3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751D3-2F25-EF4A-A508-39A82AA1A175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07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42B175-DD2D-4390-A1DF-8401B447C4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C1F282-B402-4662-BF09-6E925DFC30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808A4F-7967-4D30-A577-6416853D7C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A3C7C-F942-3D48-8BBD-715FA18FAFC1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6E3F1-DE8B-5C48-9C45-A34A66F9D67D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11C0C-5938-3F40-B4D7-3C39AE0C292A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48F63-60AF-8243-BDEB-D5B075275BAB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9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5DB14-41BC-CB4B-96F0-CDF4FEAA8A17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128A5-1A5F-8D42-B4E9-7F59883FE217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4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/>
              <a:t>Advanced Fracture Management Course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2A949-C67C-DB4C-B812-15FF1E9F1A1C}" type="slidenum">
              <a:rPr lang="en-AU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4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230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32480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>
                <a:solidFill>
                  <a:srgbClr val="00547E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Arial" charset="0"/>
                <a:ea typeface="ＭＳ Ｐゴシック" charset="0"/>
              </a:rPr>
              <a:t>Advanced Fracture Management Course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A95C697-CEB7-0B4A-9233-E8FF00F8DFBC}" type="slidenum">
              <a:rPr lang="en-AU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260350"/>
            <a:ext cx="16192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230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32480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>
                <a:solidFill>
                  <a:srgbClr val="00547E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>
                <a:latin typeface="Arial" charset="0"/>
                <a:ea typeface="ＭＳ Ｐゴシック" charset="0"/>
              </a:rPr>
              <a:t>Advanced Fracture Management Course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84D6AE5-B0F7-604A-A81A-111F51B73C73}" type="slidenum">
              <a:rPr lang="en-AU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260350"/>
            <a:ext cx="16192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jpeg"/><Relationship Id="rId3" Type="http://schemas.openxmlformats.org/officeDocument/2006/relationships/image" Target="file://localhost/Users/tontran/Pictures/iPhoto%20Library/Modified/2010/18:02:2010/IMG_040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dirty="0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AU" dirty="0" err="1" smtClean="0">
                <a:ea typeface="+mj-ea"/>
              </a:rPr>
              <a:t>Phân</a:t>
            </a:r>
            <a:r>
              <a:rPr lang="en-AU" dirty="0" smtClean="0">
                <a:ea typeface="+mj-ea"/>
              </a:rPr>
              <a:t> </a:t>
            </a:r>
            <a:r>
              <a:rPr lang="en-AU" dirty="0" err="1" smtClean="0">
                <a:ea typeface="+mj-ea"/>
              </a:rPr>
              <a:t>loại</a:t>
            </a:r>
            <a:r>
              <a:rPr lang="en-AU" dirty="0" smtClean="0">
                <a:ea typeface="+mj-ea"/>
              </a:rPr>
              <a:t> </a:t>
            </a:r>
            <a:r>
              <a:rPr lang="en-AU" dirty="0" err="1" smtClean="0">
                <a:ea typeface="+mj-ea"/>
              </a:rPr>
              <a:t>gẫy</a:t>
            </a:r>
            <a:r>
              <a:rPr lang="en-AU" dirty="0" smtClean="0">
                <a:ea typeface="+mj-ea"/>
              </a:rPr>
              <a:t> </a:t>
            </a:r>
            <a:r>
              <a:rPr lang="en-AU" dirty="0" err="1" smtClean="0">
                <a:ea typeface="+mj-ea"/>
              </a:rPr>
              <a:t>ổ</a:t>
            </a:r>
            <a:r>
              <a:rPr lang="en-AU" dirty="0" smtClean="0">
                <a:ea typeface="+mj-ea"/>
              </a:rPr>
              <a:t> </a:t>
            </a:r>
            <a:r>
              <a:rPr lang="en-AU" dirty="0" err="1" smtClean="0">
                <a:ea typeface="+mj-ea"/>
              </a:rPr>
              <a:t>cối</a:t>
            </a:r>
            <a:r>
              <a:rPr lang="en-AU" dirty="0">
                <a:ea typeface="+mj-ea"/>
              </a:rPr>
              <a:t/>
            </a:r>
            <a:br>
              <a:rPr lang="en-AU" dirty="0">
                <a:ea typeface="+mj-ea"/>
              </a:rPr>
            </a:br>
            <a:r>
              <a:rPr lang="en-AU" dirty="0" err="1" smtClean="0">
                <a:ea typeface="+mj-ea"/>
              </a:rPr>
              <a:t>và</a:t>
            </a:r>
            <a:r>
              <a:rPr lang="en-AU" dirty="0" smtClean="0">
                <a:ea typeface="+mj-ea"/>
              </a:rPr>
              <a:t/>
            </a:r>
            <a:br>
              <a:rPr lang="en-AU" dirty="0" smtClean="0">
                <a:ea typeface="+mj-ea"/>
              </a:rPr>
            </a:br>
            <a:r>
              <a:rPr lang="en-AU" dirty="0" err="1" smtClean="0">
                <a:ea typeface="+mj-ea"/>
              </a:rPr>
              <a:t>cách</a:t>
            </a:r>
            <a:r>
              <a:rPr lang="en-AU" dirty="0" smtClean="0">
                <a:ea typeface="+mj-ea"/>
              </a:rPr>
              <a:t> </a:t>
            </a:r>
            <a:r>
              <a:rPr lang="en-AU" dirty="0" err="1" smtClean="0">
                <a:ea typeface="+mj-ea"/>
              </a:rPr>
              <a:t>đọc</a:t>
            </a:r>
            <a:r>
              <a:rPr lang="en-AU" dirty="0" smtClean="0">
                <a:ea typeface="+mj-ea"/>
              </a:rPr>
              <a:t> X </a:t>
            </a:r>
            <a:r>
              <a:rPr lang="en-AU" dirty="0" err="1" smtClean="0">
                <a:ea typeface="+mj-ea"/>
              </a:rPr>
              <a:t>quang</a:t>
            </a:r>
            <a:r>
              <a:rPr lang="en-AU" dirty="0" smtClean="0">
                <a:ea typeface="+mj-ea"/>
              </a:rPr>
              <a:t> </a:t>
            </a:r>
            <a:endParaRPr lang="en-US" dirty="0" smtClean="0">
              <a:solidFill>
                <a:srgbClr val="00547E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Bờ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sau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12291" name="Content Placeholder 4" descr="-0441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490788"/>
            <a:ext cx="8229600" cy="2743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ngang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13316" name="Picture 5" descr="-04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2498725"/>
            <a:ext cx="20161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072188" y="5072063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Mặt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cắt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đứng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dọc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trên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>
                <a:solidFill>
                  <a:srgbClr val="000000"/>
                </a:solidFill>
              </a:rPr>
              <a:t>CT</a:t>
            </a:r>
          </a:p>
        </p:txBody>
      </p:sp>
      <p:pic>
        <p:nvPicPr>
          <p:cNvPr id="13318" name="Picture 10" descr="Untitled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1571625"/>
            <a:ext cx="294798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ngang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14340" name="Picture 5" descr="-04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2498725"/>
            <a:ext cx="20161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072188" y="5072063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Mặt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cắt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đứng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dọc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trên</a:t>
            </a:r>
            <a:r>
              <a:rPr lang="en-AU" dirty="0" smtClean="0">
                <a:solidFill>
                  <a:srgbClr val="000000"/>
                </a:solidFill>
              </a:rPr>
              <a:t> CT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4342" name="Picture 8" descr="-04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500313"/>
            <a:ext cx="50895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ngang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15364" name="Picture 5" descr="-04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2498725"/>
            <a:ext cx="20161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072188" y="5072063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Mặt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cắt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đứng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dọc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trên</a:t>
            </a:r>
            <a:r>
              <a:rPr lang="en-AU" dirty="0" smtClean="0">
                <a:solidFill>
                  <a:srgbClr val="000000"/>
                </a:solidFill>
              </a:rPr>
              <a:t> CT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9" name="Picture 8" descr="-04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500313"/>
            <a:ext cx="50895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49291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Dưới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vòm</a:t>
            </a:r>
            <a:endParaRPr lang="en-AU" dirty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14563" y="49291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Ngang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vòm</a:t>
            </a:r>
            <a:endParaRPr lang="en-AU" dirty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9063" y="49291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Trên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vòm</a:t>
            </a:r>
            <a:endParaRPr lang="en-AU" dirty="0">
              <a:solidFill>
                <a:srgbClr val="00000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5" name="Picture 14" descr="71836625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357" y="1309688"/>
            <a:ext cx="3797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472488" cy="1143000"/>
          </a:xfrm>
        </p:spPr>
        <p:txBody>
          <a:bodyPr/>
          <a:lstStyle/>
          <a:p>
            <a:pPr eaLnBrk="1" hangingPunct="1"/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đơn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giản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 </a:t>
            </a:r>
            <a:r>
              <a:rPr lang="en-AU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	   Associated #</a:t>
            </a:r>
            <a:r>
              <a:rPr lang="ja-JP" altLang="en-AU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en-AU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071563"/>
            <a:ext cx="84724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Phân</a:t>
            </a:r>
            <a:r>
              <a:rPr lang="en-AU" sz="36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loại</a:t>
            </a:r>
            <a:r>
              <a:rPr lang="en-AU" sz="36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Letournel</a:t>
            </a:r>
            <a:endParaRPr lang="en-AU" sz="3600" b="1" dirty="0">
              <a:solidFill>
                <a:srgbClr val="262673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375" y="2357438"/>
            <a:ext cx="3286125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6" descr="-0440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357438"/>
            <a:ext cx="7858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 descr="-0443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3000375"/>
            <a:ext cx="682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 descr="-0440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3746500"/>
            <a:ext cx="7858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 descr="-0441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000500"/>
            <a:ext cx="28575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43625" y="3929063"/>
            <a:ext cx="2286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Picture 8" descr="-044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5143500"/>
            <a:ext cx="22320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3071813"/>
            <a:ext cx="4114800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sz="2800" kern="0" dirty="0" err="1" smtClean="0">
                <a:latin typeface="Arial" charset="0"/>
              </a:rPr>
              <a:t>Bờ</a:t>
            </a:r>
            <a:r>
              <a:rPr lang="en-US" sz="2800" kern="0" dirty="0" smtClean="0">
                <a:latin typeface="Arial" charset="0"/>
              </a:rPr>
              <a:t> </a:t>
            </a:r>
            <a:r>
              <a:rPr lang="en-US" sz="2800" kern="0" dirty="0" err="1" smtClean="0">
                <a:latin typeface="Arial" charset="0"/>
              </a:rPr>
              <a:t>trước</a:t>
            </a:r>
            <a:endParaRPr lang="en-US" sz="2800" kern="0" dirty="0" smtClean="0">
              <a:latin typeface="Arial" charset="0"/>
            </a:endParaRPr>
          </a:p>
          <a:p>
            <a:pPr defTabSz="914400" eaLnBrk="1" hangingPunct="1"/>
            <a:r>
              <a:rPr lang="en-US" sz="2800" kern="0" dirty="0" err="1" smtClean="0">
                <a:latin typeface="Arial" charset="0"/>
              </a:rPr>
              <a:t>Cột</a:t>
            </a:r>
            <a:r>
              <a:rPr lang="en-US" sz="2800" kern="0" dirty="0" smtClean="0">
                <a:latin typeface="Arial" charset="0"/>
              </a:rPr>
              <a:t> </a:t>
            </a:r>
            <a:r>
              <a:rPr lang="en-US" sz="2800" kern="0" dirty="0" err="1" smtClean="0">
                <a:latin typeface="Arial" charset="0"/>
              </a:rPr>
              <a:t>trước</a:t>
            </a:r>
            <a:endParaRPr lang="en-US" sz="2800" kern="0" dirty="0" smtClean="0">
              <a:latin typeface="Arial" charset="0"/>
            </a:endParaRPr>
          </a:p>
          <a:p>
            <a:pPr defTabSz="914400" eaLnBrk="1" hangingPunct="1"/>
            <a:r>
              <a:rPr lang="en-US" sz="2800" kern="0" dirty="0" err="1" smtClean="0">
                <a:latin typeface="Arial" charset="0"/>
              </a:rPr>
              <a:t>Bờ</a:t>
            </a:r>
            <a:r>
              <a:rPr lang="en-US" sz="2800" kern="0" dirty="0" smtClean="0">
                <a:latin typeface="Arial" charset="0"/>
              </a:rPr>
              <a:t> </a:t>
            </a:r>
            <a:r>
              <a:rPr lang="en-US" sz="2800" kern="0" dirty="0" err="1" smtClean="0">
                <a:latin typeface="Arial" charset="0"/>
              </a:rPr>
              <a:t>sau</a:t>
            </a:r>
            <a:endParaRPr lang="en-US" sz="2800" kern="0" dirty="0" smtClean="0">
              <a:latin typeface="Arial" charset="0"/>
            </a:endParaRPr>
          </a:p>
          <a:p>
            <a:pPr defTabSz="914400" eaLnBrk="1" hangingPunct="1"/>
            <a:r>
              <a:rPr lang="en-US" sz="2800" kern="0" dirty="0" err="1" smtClean="0">
                <a:latin typeface="Arial" charset="0"/>
              </a:rPr>
              <a:t>Cột</a:t>
            </a:r>
            <a:r>
              <a:rPr lang="en-US" sz="2800" kern="0" dirty="0" smtClean="0">
                <a:latin typeface="Arial" charset="0"/>
              </a:rPr>
              <a:t> </a:t>
            </a:r>
            <a:r>
              <a:rPr lang="en-US" sz="2800" kern="0" dirty="0" err="1" smtClean="0">
                <a:latin typeface="Arial" charset="0"/>
              </a:rPr>
              <a:t>sau</a:t>
            </a:r>
            <a:endParaRPr lang="en-US" sz="2800" kern="0" dirty="0" smtClean="0">
              <a:latin typeface="Arial" charset="0"/>
            </a:endParaRPr>
          </a:p>
          <a:p>
            <a:pPr defTabSz="914400" eaLnBrk="1" hangingPunct="1"/>
            <a:r>
              <a:rPr lang="en-US" sz="2800" kern="0" dirty="0" err="1" smtClean="0">
                <a:latin typeface="Arial" charset="0"/>
              </a:rPr>
              <a:t>Gãy</a:t>
            </a:r>
            <a:r>
              <a:rPr lang="en-US" sz="2800" kern="0" dirty="0" smtClean="0">
                <a:latin typeface="Arial" charset="0"/>
              </a:rPr>
              <a:t> </a:t>
            </a:r>
            <a:r>
              <a:rPr lang="en-US" sz="2800" kern="0" dirty="0" err="1" smtClean="0">
                <a:latin typeface="Arial" charset="0"/>
              </a:rPr>
              <a:t>ngang</a:t>
            </a:r>
            <a:endParaRPr lang="en-US" sz="2800" kern="0" dirty="0" smtClean="0">
              <a:latin typeface="Arial" charset="0"/>
            </a:endParaRPr>
          </a:p>
          <a:p>
            <a:pPr defTabSz="914400" eaLnBrk="1" hangingPunct="1"/>
            <a:endParaRPr lang="en-US" kern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Hình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T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17411" name="Content Placeholder 4" descr="-0448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625" y="1500188"/>
            <a:ext cx="3357563" cy="46815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Cột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sau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và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bờ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sau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18437" name="Content Placeholder 4" descr="-0442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1543050"/>
            <a:ext cx="3557587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286625" cy="1143000"/>
          </a:xfrm>
        </p:spPr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ngang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và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bờ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sau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19460" name="Content Placeholder 6" descr="-044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6063" y="1481138"/>
            <a:ext cx="3500437" cy="4668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Cột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trước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/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bờ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trước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và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ngang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bán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phần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sau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20483" name="Content Placeholder 4" descr="-0448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813" y="1714500"/>
            <a:ext cx="3143250" cy="45767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20485" name="Picture 5" descr="-0448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714500"/>
            <a:ext cx="32861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Hai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cột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21507" name="Content Placeholder 4" descr="-045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214438"/>
            <a:ext cx="5429250" cy="25796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21509" name="Picture 5" descr="-04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50" y="3914775"/>
            <a:ext cx="52720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215063" y="1643063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Rất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đa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dạng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214438" y="5786438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Ít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đa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dạng</a:t>
            </a:r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ea typeface="+mj-ea"/>
            </a:endParaRPr>
          </a:p>
        </p:txBody>
      </p:sp>
      <p:pic>
        <p:nvPicPr>
          <p:cNvPr id="5123" name="Content Placeholder 4" descr="-045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938" y="1428750"/>
            <a:ext cx="8212137" cy="49291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dirty="0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472488" cy="1143000"/>
          </a:xfrm>
        </p:spPr>
        <p:txBody>
          <a:bodyPr/>
          <a:lstStyle/>
          <a:p>
            <a:pPr eaLnBrk="1" hangingPunct="1"/>
            <a:r>
              <a:rPr lang="en-AU" sz="3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Elementary #</a:t>
            </a:r>
            <a:r>
              <a:rPr lang="ja-JP" altLang="en-AU" sz="3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’</a:t>
            </a:r>
            <a:r>
              <a:rPr lang="en-AU" sz="3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</a:t>
            </a:r>
            <a:r>
              <a:rPr lang="en-AU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	  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phức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tạp</a:t>
            </a:r>
            <a:endParaRPr lang="en-AU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071563"/>
            <a:ext cx="84724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Phân</a:t>
            </a:r>
            <a:r>
              <a:rPr lang="en-AU" sz="36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loại</a:t>
            </a:r>
            <a:r>
              <a:rPr lang="en-AU" sz="36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Letournel</a:t>
            </a:r>
            <a:endParaRPr lang="en-AU" sz="3600" b="1" dirty="0">
              <a:solidFill>
                <a:srgbClr val="262673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5" y="2357438"/>
            <a:ext cx="37147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Content Placeholder 4" descr="-0448c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56025" y="2301875"/>
            <a:ext cx="887413" cy="1236663"/>
          </a:xfrm>
        </p:spPr>
      </p:pic>
      <p:pic>
        <p:nvPicPr>
          <p:cNvPr id="10" name="Content Placeholder 4" descr="-0442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2714625"/>
            <a:ext cx="949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6" descr="-04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857625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4" descr="-0448b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975" y="4357688"/>
            <a:ext cx="7556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 descr="-045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5572125"/>
            <a:ext cx="19288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029200" y="3071813"/>
            <a:ext cx="411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Hình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T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bờ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Gãy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ngang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bờ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trước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gãy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ngang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bán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phần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Hai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472488" cy="1143000"/>
          </a:xfrm>
        </p:spPr>
        <p:txBody>
          <a:bodyPr/>
          <a:lstStyle/>
          <a:p>
            <a:pPr eaLnBrk="1" hangingPunct="1"/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ơ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bản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	   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phức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tạp</a:t>
            </a:r>
            <a:endParaRPr lang="en-AU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3071813"/>
            <a:ext cx="41148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rial" charset="0"/>
              </a:rPr>
              <a:t>Bờ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trước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Cột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trước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Bờ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sau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Cột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sau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Gãy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ngang</a:t>
            </a:r>
            <a:endParaRPr lang="en-US" sz="2800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9200" y="3071813"/>
            <a:ext cx="411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Hình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T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bờ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Gãy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ngang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bờ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trước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gãy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ngang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bán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phần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Hai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071563"/>
            <a:ext cx="84724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Phân</a:t>
            </a:r>
            <a:r>
              <a:rPr lang="en-AU" sz="36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loại</a:t>
            </a:r>
            <a:r>
              <a:rPr lang="en-AU" sz="36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Letournel</a:t>
            </a:r>
            <a:endParaRPr lang="en-AU" sz="3600" b="1" dirty="0">
              <a:solidFill>
                <a:srgbClr val="262673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2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Cách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đọc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phim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X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quang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24579" name="Content Placeholder 4" descr="Image1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651000"/>
            <a:ext cx="6264275" cy="40401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Phim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X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quang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thẳng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28650" y="1831975"/>
            <a:ext cx="8372475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4 </a:t>
            </a:r>
            <a:r>
              <a:rPr lang="en-US" dirty="0" err="1" smtClean="0">
                <a:latin typeface="Arial" charset="0"/>
              </a:rPr>
              <a:t>tư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thế</a:t>
            </a:r>
            <a:r>
              <a:rPr lang="en-US" dirty="0" smtClean="0">
                <a:latin typeface="Arial" charset="0"/>
              </a:rPr>
              <a:t>: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b="1" dirty="0" err="1" smtClean="0">
                <a:latin typeface="Arial" charset="0"/>
              </a:rPr>
              <a:t>Khung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chậu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thẳng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trước-sau</a:t>
            </a:r>
            <a:r>
              <a:rPr lang="en-US" b="1" dirty="0" smtClean="0">
                <a:latin typeface="Arial" charset="0"/>
              </a:rPr>
              <a:t>, </a:t>
            </a:r>
            <a:r>
              <a:rPr lang="en-US" b="1" dirty="0" err="1" smtClean="0">
                <a:latin typeface="Arial" charset="0"/>
              </a:rPr>
              <a:t>tập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trung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tia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tại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khớp</a:t>
            </a:r>
            <a:r>
              <a:rPr lang="en-US" b="1" dirty="0" smtClean="0">
                <a:latin typeface="Arial" charset="0"/>
              </a:rPr>
              <a:t> mu</a:t>
            </a: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 smtClean="0">
                <a:latin typeface="Arial" charset="0"/>
              </a:rPr>
              <a:t>3 </a:t>
            </a:r>
            <a:r>
              <a:rPr lang="en-US" b="1" dirty="0" err="1" smtClean="0">
                <a:latin typeface="Arial" charset="0"/>
              </a:rPr>
              <a:t>tư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thế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nửa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khung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chậu</a:t>
            </a:r>
            <a:r>
              <a:rPr lang="en-US" b="1" dirty="0" smtClean="0">
                <a:latin typeface="Arial" charset="0"/>
              </a:rPr>
              <a:t>, </a:t>
            </a:r>
            <a:r>
              <a:rPr lang="en-US" b="1" dirty="0" err="1" smtClean="0">
                <a:latin typeface="Arial" charset="0"/>
              </a:rPr>
              <a:t>tập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trung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tia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tại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chỏm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xương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đùi</a:t>
            </a:r>
            <a:r>
              <a:rPr lang="en-US" b="1" dirty="0" smtClean="0">
                <a:latin typeface="Arial" charset="0"/>
              </a:rPr>
              <a:t>.</a:t>
            </a: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Tư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thế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thẳng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trước-sau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nửa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khung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chậu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Tư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thế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bịt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Tư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thế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chậu</a:t>
            </a:r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090983" y="4979365"/>
            <a:ext cx="73841" cy="7858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297037" y="5187327"/>
            <a:ext cx="357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dirty="0" err="1" smtClean="0">
                <a:solidFill>
                  <a:srgbClr val="000000"/>
                </a:solidFill>
              </a:rPr>
              <a:t>Tư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thế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Judet</a:t>
            </a:r>
            <a:r>
              <a:rPr lang="en-AU" dirty="0" smtClean="0">
                <a:solidFill>
                  <a:srgbClr val="000000"/>
                </a:solidFill>
              </a:rPr>
              <a:t> (</a:t>
            </a:r>
            <a:r>
              <a:rPr lang="en-AU" dirty="0" err="1" smtClean="0">
                <a:solidFill>
                  <a:srgbClr val="000000"/>
                </a:solidFill>
              </a:rPr>
              <a:t>nghiêng</a:t>
            </a:r>
            <a:r>
              <a:rPr lang="en-AU" dirty="0" smtClean="0">
                <a:solidFill>
                  <a:srgbClr val="000000"/>
                </a:solidFill>
              </a:rPr>
              <a:t> 45°)</a:t>
            </a:r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CT scan &amp; </a:t>
            </a:r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tái</a:t>
            </a:r>
            <a:r>
              <a:rPr lang="en-AU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tạo</a:t>
            </a:r>
            <a:r>
              <a:rPr lang="en-AU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3D</a:t>
            </a:r>
            <a:endParaRPr lang="en-AU" b="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33796" name="Content Placeholder 8" descr="export--7933605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138" y="1214438"/>
            <a:ext cx="7094537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Scan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027" y="1882346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5 x 3 x 5mms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trục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Chi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kiểu</a:t>
            </a:r>
            <a:r>
              <a:rPr lang="en-US" sz="2800" dirty="0" smtClean="0"/>
              <a:t> </a:t>
            </a:r>
            <a:r>
              <a:rPr lang="en-US" sz="2800" dirty="0" err="1" smtClean="0"/>
              <a:t>gãy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Gãy</a:t>
            </a:r>
            <a:r>
              <a:rPr lang="en-US" sz="2800" dirty="0" smtClean="0"/>
              <a:t> </a:t>
            </a:r>
            <a:r>
              <a:rPr lang="en-US" sz="2800" dirty="0" err="1" smtClean="0"/>
              <a:t>nát</a:t>
            </a:r>
            <a:r>
              <a:rPr lang="en-US" sz="2800" dirty="0" smtClean="0"/>
              <a:t> </a:t>
            </a:r>
            <a:r>
              <a:rPr lang="en-US" sz="2800" dirty="0"/>
              <a:t>&amp; </a:t>
            </a:r>
            <a:r>
              <a:rPr lang="en-US" sz="2800" dirty="0" err="1" smtClean="0"/>
              <a:t>các</a:t>
            </a:r>
            <a:r>
              <a:rPr lang="en-US" sz="2800" dirty="0" smtClean="0"/>
              <a:t> di </a:t>
            </a:r>
            <a:r>
              <a:rPr lang="en-US" sz="2800" dirty="0" err="1" smtClean="0"/>
              <a:t>lệch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mảnh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smtClean="0"/>
              <a:t> </a:t>
            </a:r>
            <a:r>
              <a:rPr lang="en-US" sz="2800" smtClean="0"/>
              <a:t>&amp;</a:t>
            </a:r>
            <a:r>
              <a:rPr lang="en-US" sz="280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Tổn</a:t>
            </a:r>
            <a:r>
              <a:rPr lang="en-US" sz="2800" dirty="0" smtClean="0"/>
              <a:t> </a:t>
            </a:r>
            <a:r>
              <a:rPr lang="en-US" sz="2800" dirty="0" err="1" smtClean="0"/>
              <a:t>thương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mềm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xương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Khung</a:t>
            </a:r>
            <a:r>
              <a:rPr lang="en-US" sz="2800" dirty="0" smtClean="0"/>
              <a:t> </a:t>
            </a:r>
            <a:r>
              <a:rPr lang="en-US" sz="2800" dirty="0" err="1" smtClean="0"/>
              <a:t>chậu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42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2743200"/>
            <a:ext cx="4800600" cy="2871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923088" cy="1143000"/>
          </a:xfrm>
        </p:spPr>
        <p:txBody>
          <a:bodyPr/>
          <a:lstStyle/>
          <a:p>
            <a:pPr algn="ctr"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Khung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chậu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thẳng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trước-sau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26628" name="Content Placeholder 6" descr="84391223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128713"/>
            <a:ext cx="8083550" cy="572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4" descr="7066074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75" y="1231900"/>
            <a:ext cx="6858000" cy="56261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5875" y="1285875"/>
            <a:ext cx="928688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71438"/>
            <a:ext cx="69230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 defTabSz="914400" eaLnBrk="1" hangingPunct="1"/>
            <a:r>
              <a:rPr lang="en-AU" kern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Khung chậu thẳng trước-sau</a:t>
            </a:r>
            <a:endParaRPr lang="en-AU" kern="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X </a:t>
            </a:r>
            <a:r>
              <a:rPr lang="en-US" dirty="0" err="1" smtClean="0"/>
              <a:t>quang</a:t>
            </a:r>
            <a:endParaRPr lang="en-US" dirty="0"/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2" y="2095500"/>
            <a:ext cx="4495800" cy="3371850"/>
          </a:xfrm>
          <a:noFill/>
          <a:ln/>
        </p:spPr>
      </p:pic>
      <p:pic>
        <p:nvPicPr>
          <p:cNvPr id="1239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6432" y="2164588"/>
            <a:ext cx="4495800" cy="3251962"/>
          </a:xfrm>
          <a:noFill/>
          <a:ln/>
        </p:spPr>
      </p:pic>
      <p:sp>
        <p:nvSpPr>
          <p:cNvPr id="2" name="Freeform 1"/>
          <p:cNvSpPr/>
          <p:nvPr/>
        </p:nvSpPr>
        <p:spPr>
          <a:xfrm>
            <a:off x="5806035" y="3531618"/>
            <a:ext cx="897027" cy="1009982"/>
          </a:xfrm>
          <a:custGeom>
            <a:avLst/>
            <a:gdLst>
              <a:gd name="connsiteX0" fmla="*/ 33115 w 897027"/>
              <a:gd name="connsiteY0" fmla="*/ 0 h 1009982"/>
              <a:gd name="connsiteX1" fmla="*/ 48603 w 897027"/>
              <a:gd name="connsiteY1" fmla="*/ 340770 h 1009982"/>
              <a:gd name="connsiteX2" fmla="*/ 497769 w 897027"/>
              <a:gd name="connsiteY2" fmla="*/ 882905 h 1009982"/>
              <a:gd name="connsiteX3" fmla="*/ 869492 w 897027"/>
              <a:gd name="connsiteY3" fmla="*/ 1006821 h 1009982"/>
              <a:gd name="connsiteX4" fmla="*/ 869492 w 897027"/>
              <a:gd name="connsiteY4" fmla="*/ 975842 h 100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027" h="1009982">
                <a:moveTo>
                  <a:pt x="33115" y="0"/>
                </a:moveTo>
                <a:cubicBezTo>
                  <a:pt x="2138" y="96809"/>
                  <a:pt x="-28839" y="193619"/>
                  <a:pt x="48603" y="340770"/>
                </a:cubicBezTo>
                <a:cubicBezTo>
                  <a:pt x="126045" y="487921"/>
                  <a:pt x="360954" y="771897"/>
                  <a:pt x="497769" y="882905"/>
                </a:cubicBezTo>
                <a:cubicBezTo>
                  <a:pt x="634584" y="993913"/>
                  <a:pt x="807538" y="991331"/>
                  <a:pt x="869492" y="1006821"/>
                </a:cubicBezTo>
                <a:cubicBezTo>
                  <a:pt x="931446" y="1022311"/>
                  <a:pt x="869492" y="975842"/>
                  <a:pt x="869492" y="9758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916188" y="3915901"/>
            <a:ext cx="155289" cy="1056246"/>
          </a:xfrm>
          <a:custGeom>
            <a:avLst/>
            <a:gdLst>
              <a:gd name="connsiteX0" fmla="*/ 155289 w 155289"/>
              <a:gd name="connsiteY0" fmla="*/ 1056246 h 1056246"/>
              <a:gd name="connsiteX1" fmla="*/ 46869 w 155289"/>
              <a:gd name="connsiteY1" fmla="*/ 653517 h 1056246"/>
              <a:gd name="connsiteX2" fmla="*/ 15892 w 155289"/>
              <a:gd name="connsiteY2" fmla="*/ 80404 h 1056246"/>
              <a:gd name="connsiteX3" fmla="*/ 404 w 155289"/>
              <a:gd name="connsiteY3" fmla="*/ 2956 h 1056246"/>
              <a:gd name="connsiteX4" fmla="*/ 31381 w 155289"/>
              <a:gd name="connsiteY4" fmla="*/ 64914 h 10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89" h="1056246">
                <a:moveTo>
                  <a:pt x="155289" y="1056246"/>
                </a:moveTo>
                <a:cubicBezTo>
                  <a:pt x="112695" y="936201"/>
                  <a:pt x="70102" y="816157"/>
                  <a:pt x="46869" y="653517"/>
                </a:cubicBezTo>
                <a:cubicBezTo>
                  <a:pt x="23636" y="490877"/>
                  <a:pt x="23636" y="188831"/>
                  <a:pt x="15892" y="80404"/>
                </a:cubicBezTo>
                <a:cubicBezTo>
                  <a:pt x="8148" y="-28023"/>
                  <a:pt x="-2177" y="5538"/>
                  <a:pt x="404" y="2956"/>
                </a:cubicBezTo>
                <a:cubicBezTo>
                  <a:pt x="2985" y="374"/>
                  <a:pt x="31381" y="64914"/>
                  <a:pt x="31381" y="6491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204123" y="3918857"/>
            <a:ext cx="929307" cy="635072"/>
          </a:xfrm>
          <a:custGeom>
            <a:avLst/>
            <a:gdLst>
              <a:gd name="connsiteX0" fmla="*/ 929307 w 929307"/>
              <a:gd name="connsiteY0" fmla="*/ 635072 h 635072"/>
              <a:gd name="connsiteX1" fmla="*/ 727957 w 929307"/>
              <a:gd name="connsiteY1" fmla="*/ 557624 h 635072"/>
              <a:gd name="connsiteX2" fmla="*/ 371723 w 929307"/>
              <a:gd name="connsiteY2" fmla="*/ 294302 h 635072"/>
              <a:gd name="connsiteX3" fmla="*/ 0 w 929307"/>
              <a:gd name="connsiteY3" fmla="*/ 0 h 635072"/>
              <a:gd name="connsiteX4" fmla="*/ 0 w 929307"/>
              <a:gd name="connsiteY4" fmla="*/ 0 h 63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307" h="635072">
                <a:moveTo>
                  <a:pt x="929307" y="635072"/>
                </a:moveTo>
                <a:cubicBezTo>
                  <a:pt x="875097" y="624745"/>
                  <a:pt x="820888" y="614419"/>
                  <a:pt x="727957" y="557624"/>
                </a:cubicBezTo>
                <a:cubicBezTo>
                  <a:pt x="635026" y="500829"/>
                  <a:pt x="493049" y="387239"/>
                  <a:pt x="371723" y="294302"/>
                </a:cubicBezTo>
                <a:cubicBezTo>
                  <a:pt x="250397" y="20136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04123" y="3918857"/>
            <a:ext cx="484661" cy="1053290"/>
          </a:xfrm>
          <a:custGeom>
            <a:avLst/>
            <a:gdLst>
              <a:gd name="connsiteX0" fmla="*/ 433677 w 484661"/>
              <a:gd name="connsiteY0" fmla="*/ 1053290 h 1053290"/>
              <a:gd name="connsiteX1" fmla="*/ 449165 w 484661"/>
              <a:gd name="connsiteY1" fmla="*/ 712520 h 1053290"/>
              <a:gd name="connsiteX2" fmla="*/ 30977 w 484661"/>
              <a:gd name="connsiteY2" fmla="*/ 0 h 1053290"/>
              <a:gd name="connsiteX3" fmla="*/ 30977 w 484661"/>
              <a:gd name="connsiteY3" fmla="*/ 0 h 1053290"/>
              <a:gd name="connsiteX4" fmla="*/ 0 w 484661"/>
              <a:gd name="connsiteY4" fmla="*/ 0 h 105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61" h="1053290">
                <a:moveTo>
                  <a:pt x="433677" y="1053290"/>
                </a:moveTo>
                <a:cubicBezTo>
                  <a:pt x="474979" y="970679"/>
                  <a:pt x="516282" y="888068"/>
                  <a:pt x="449165" y="712520"/>
                </a:cubicBezTo>
                <a:cubicBezTo>
                  <a:pt x="382048" y="536972"/>
                  <a:pt x="30977" y="0"/>
                  <a:pt x="30977" y="0"/>
                </a:cubicBezTo>
                <a:lnTo>
                  <a:pt x="30977" y="0"/>
                </a:lnTo>
                <a:lnTo>
                  <a:pt x="0" y="0"/>
                </a:ln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04123" y="3915901"/>
            <a:ext cx="601912" cy="18883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7465438" y="4213159"/>
            <a:ext cx="77443" cy="267355"/>
          </a:xfrm>
          <a:custGeom>
            <a:avLst/>
            <a:gdLst>
              <a:gd name="connsiteX0" fmla="*/ 0 w 77443"/>
              <a:gd name="connsiteY0" fmla="*/ 15489 h 267355"/>
              <a:gd name="connsiteX1" fmla="*/ 15489 w 77443"/>
              <a:gd name="connsiteY1" fmla="*/ 263322 h 267355"/>
              <a:gd name="connsiteX2" fmla="*/ 46465 w 77443"/>
              <a:gd name="connsiteY2" fmla="*/ 216853 h 267355"/>
              <a:gd name="connsiteX3" fmla="*/ 61954 w 77443"/>
              <a:gd name="connsiteY3" fmla="*/ 170385 h 267355"/>
              <a:gd name="connsiteX4" fmla="*/ 77442 w 77443"/>
              <a:gd name="connsiteY4" fmla="*/ 0 h 2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43" h="267355">
                <a:moveTo>
                  <a:pt x="0" y="15489"/>
                </a:moveTo>
                <a:cubicBezTo>
                  <a:pt x="5163" y="98100"/>
                  <a:pt x="-3122" y="182669"/>
                  <a:pt x="15489" y="263322"/>
                </a:cubicBezTo>
                <a:cubicBezTo>
                  <a:pt x="19675" y="281461"/>
                  <a:pt x="38140" y="233504"/>
                  <a:pt x="46465" y="216853"/>
                </a:cubicBezTo>
                <a:cubicBezTo>
                  <a:pt x="53766" y="202249"/>
                  <a:pt x="56791" y="185874"/>
                  <a:pt x="61954" y="170385"/>
                </a:cubicBezTo>
                <a:cubicBezTo>
                  <a:pt x="77956" y="10352"/>
                  <a:pt x="77442" y="67378"/>
                  <a:pt x="77442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Hình</a:t>
            </a:r>
            <a:r>
              <a:rPr lang="en-US" dirty="0" smtClean="0"/>
              <a:t> dung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khung</a:t>
            </a:r>
            <a:r>
              <a:rPr lang="en-US" dirty="0" smtClean="0"/>
              <a:t> </a:t>
            </a:r>
            <a:r>
              <a:rPr lang="en-US" dirty="0" err="1" smtClean="0"/>
              <a:t>chậu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G_0408.jpg" descr="/Users/tontran/Pictures/iPhoto Library/Modified/2010/18:02:2010/IMG_0408.jpg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445" y="2344245"/>
            <a:ext cx="5029200" cy="37719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948029" y="4259627"/>
            <a:ext cx="311298" cy="464687"/>
          </a:xfrm>
          <a:custGeom>
            <a:avLst/>
            <a:gdLst>
              <a:gd name="connsiteX0" fmla="*/ 311298 w 311298"/>
              <a:gd name="connsiteY0" fmla="*/ 0 h 464687"/>
              <a:gd name="connsiteX1" fmla="*/ 249344 w 311298"/>
              <a:gd name="connsiteY1" fmla="*/ 92938 h 464687"/>
              <a:gd name="connsiteX2" fmla="*/ 202878 w 311298"/>
              <a:gd name="connsiteY2" fmla="*/ 123917 h 464687"/>
              <a:gd name="connsiteX3" fmla="*/ 187390 w 311298"/>
              <a:gd name="connsiteY3" fmla="*/ 170385 h 464687"/>
              <a:gd name="connsiteX4" fmla="*/ 109948 w 311298"/>
              <a:gd name="connsiteY4" fmla="*/ 247833 h 464687"/>
              <a:gd name="connsiteX5" fmla="*/ 78971 w 311298"/>
              <a:gd name="connsiteY5" fmla="*/ 294302 h 464687"/>
              <a:gd name="connsiteX6" fmla="*/ 47994 w 311298"/>
              <a:gd name="connsiteY6" fmla="*/ 356260 h 464687"/>
              <a:gd name="connsiteX7" fmla="*/ 1528 w 311298"/>
              <a:gd name="connsiteY7" fmla="*/ 464687 h 46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298" h="464687">
                <a:moveTo>
                  <a:pt x="311298" y="0"/>
                </a:moveTo>
                <a:cubicBezTo>
                  <a:pt x="290647" y="30979"/>
                  <a:pt x="273860" y="64917"/>
                  <a:pt x="249344" y="92938"/>
                </a:cubicBezTo>
                <a:cubicBezTo>
                  <a:pt x="237086" y="106948"/>
                  <a:pt x="214507" y="109381"/>
                  <a:pt x="202878" y="123917"/>
                </a:cubicBezTo>
                <a:cubicBezTo>
                  <a:pt x="192679" y="136667"/>
                  <a:pt x="197186" y="157323"/>
                  <a:pt x="187390" y="170385"/>
                </a:cubicBezTo>
                <a:cubicBezTo>
                  <a:pt x="165486" y="199592"/>
                  <a:pt x="130198" y="217456"/>
                  <a:pt x="109948" y="247833"/>
                </a:cubicBezTo>
                <a:cubicBezTo>
                  <a:pt x="99622" y="263323"/>
                  <a:pt x="88207" y="278139"/>
                  <a:pt x="78971" y="294302"/>
                </a:cubicBezTo>
                <a:cubicBezTo>
                  <a:pt x="67516" y="314350"/>
                  <a:pt x="61414" y="337470"/>
                  <a:pt x="47994" y="356260"/>
                </a:cubicBezTo>
                <a:cubicBezTo>
                  <a:pt x="-13075" y="441762"/>
                  <a:pt x="1528" y="357792"/>
                  <a:pt x="1528" y="464687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99042" y="3609066"/>
            <a:ext cx="944796" cy="621129"/>
          </a:xfrm>
          <a:custGeom>
            <a:avLst/>
            <a:gdLst>
              <a:gd name="connsiteX0" fmla="*/ 0 w 944796"/>
              <a:gd name="connsiteY0" fmla="*/ 0 h 621129"/>
              <a:gd name="connsiteX1" fmla="*/ 92931 w 944796"/>
              <a:gd name="connsiteY1" fmla="*/ 30979 h 621129"/>
              <a:gd name="connsiteX2" fmla="*/ 123908 w 944796"/>
              <a:gd name="connsiteY2" fmla="*/ 77448 h 621129"/>
              <a:gd name="connsiteX3" fmla="*/ 170373 w 944796"/>
              <a:gd name="connsiteY3" fmla="*/ 108427 h 621129"/>
              <a:gd name="connsiteX4" fmla="*/ 201350 w 944796"/>
              <a:gd name="connsiteY4" fmla="*/ 154896 h 621129"/>
              <a:gd name="connsiteX5" fmla="*/ 247816 w 944796"/>
              <a:gd name="connsiteY5" fmla="*/ 185875 h 621129"/>
              <a:gd name="connsiteX6" fmla="*/ 371723 w 944796"/>
              <a:gd name="connsiteY6" fmla="*/ 232343 h 621129"/>
              <a:gd name="connsiteX7" fmla="*/ 418189 w 944796"/>
              <a:gd name="connsiteY7" fmla="*/ 325281 h 621129"/>
              <a:gd name="connsiteX8" fmla="*/ 681492 w 944796"/>
              <a:gd name="connsiteY8" fmla="*/ 387239 h 621129"/>
              <a:gd name="connsiteX9" fmla="*/ 758935 w 944796"/>
              <a:gd name="connsiteY9" fmla="*/ 464687 h 621129"/>
              <a:gd name="connsiteX10" fmla="*/ 805400 w 944796"/>
              <a:gd name="connsiteY10" fmla="*/ 495666 h 621129"/>
              <a:gd name="connsiteX11" fmla="*/ 882842 w 944796"/>
              <a:gd name="connsiteY11" fmla="*/ 573114 h 621129"/>
              <a:gd name="connsiteX12" fmla="*/ 944796 w 944796"/>
              <a:gd name="connsiteY12" fmla="*/ 619582 h 62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796" h="621129">
                <a:moveTo>
                  <a:pt x="0" y="0"/>
                </a:moveTo>
                <a:cubicBezTo>
                  <a:pt x="30977" y="10326"/>
                  <a:pt x="65242" y="13672"/>
                  <a:pt x="92931" y="30979"/>
                </a:cubicBezTo>
                <a:cubicBezTo>
                  <a:pt x="108717" y="40846"/>
                  <a:pt x="110745" y="64284"/>
                  <a:pt x="123908" y="77448"/>
                </a:cubicBezTo>
                <a:cubicBezTo>
                  <a:pt x="137070" y="90611"/>
                  <a:pt x="154885" y="98101"/>
                  <a:pt x="170373" y="108427"/>
                </a:cubicBezTo>
                <a:cubicBezTo>
                  <a:pt x="180699" y="123917"/>
                  <a:pt x="188187" y="141732"/>
                  <a:pt x="201350" y="154896"/>
                </a:cubicBezTo>
                <a:cubicBezTo>
                  <a:pt x="214513" y="168059"/>
                  <a:pt x="231654" y="176639"/>
                  <a:pt x="247816" y="185875"/>
                </a:cubicBezTo>
                <a:cubicBezTo>
                  <a:pt x="310812" y="221875"/>
                  <a:pt x="303961" y="215402"/>
                  <a:pt x="371723" y="232343"/>
                </a:cubicBezTo>
                <a:cubicBezTo>
                  <a:pt x="380162" y="257661"/>
                  <a:pt x="392905" y="309477"/>
                  <a:pt x="418189" y="325281"/>
                </a:cubicBezTo>
                <a:cubicBezTo>
                  <a:pt x="468681" y="356841"/>
                  <a:pt x="650816" y="381661"/>
                  <a:pt x="681492" y="387239"/>
                </a:cubicBezTo>
                <a:cubicBezTo>
                  <a:pt x="805396" y="469846"/>
                  <a:pt x="655682" y="361426"/>
                  <a:pt x="758935" y="464687"/>
                </a:cubicBezTo>
                <a:cubicBezTo>
                  <a:pt x="772097" y="477850"/>
                  <a:pt x="791391" y="483407"/>
                  <a:pt x="805400" y="495666"/>
                </a:cubicBezTo>
                <a:cubicBezTo>
                  <a:pt x="832874" y="519708"/>
                  <a:pt x="882842" y="573114"/>
                  <a:pt x="882842" y="573114"/>
                </a:cubicBezTo>
                <a:cubicBezTo>
                  <a:pt x="903229" y="634276"/>
                  <a:pt x="882004" y="619582"/>
                  <a:pt x="944796" y="61958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13881" y="3531618"/>
            <a:ext cx="280153" cy="278812"/>
          </a:xfrm>
          <a:custGeom>
            <a:avLst/>
            <a:gdLst>
              <a:gd name="connsiteX0" fmla="*/ 280153 w 280153"/>
              <a:gd name="connsiteY0" fmla="*/ 0 h 278812"/>
              <a:gd name="connsiteX1" fmla="*/ 202711 w 280153"/>
              <a:gd name="connsiteY1" fmla="*/ 30979 h 278812"/>
              <a:gd name="connsiteX2" fmla="*/ 171734 w 280153"/>
              <a:gd name="connsiteY2" fmla="*/ 61959 h 278812"/>
              <a:gd name="connsiteX3" fmla="*/ 109780 w 280153"/>
              <a:gd name="connsiteY3" fmla="*/ 92938 h 278812"/>
              <a:gd name="connsiteX4" fmla="*/ 16849 w 280153"/>
              <a:gd name="connsiteY4" fmla="*/ 154896 h 278812"/>
              <a:gd name="connsiteX5" fmla="*/ 1361 w 280153"/>
              <a:gd name="connsiteY5" fmla="*/ 278812 h 2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53" h="278812">
                <a:moveTo>
                  <a:pt x="280153" y="0"/>
                </a:moveTo>
                <a:cubicBezTo>
                  <a:pt x="254339" y="10326"/>
                  <a:pt x="226850" y="17184"/>
                  <a:pt x="202711" y="30979"/>
                </a:cubicBezTo>
                <a:cubicBezTo>
                  <a:pt x="190032" y="38225"/>
                  <a:pt x="183884" y="53858"/>
                  <a:pt x="171734" y="61959"/>
                </a:cubicBezTo>
                <a:cubicBezTo>
                  <a:pt x="152523" y="74767"/>
                  <a:pt x="129578" y="81058"/>
                  <a:pt x="109780" y="92938"/>
                </a:cubicBezTo>
                <a:cubicBezTo>
                  <a:pt x="77856" y="112094"/>
                  <a:pt x="16849" y="154896"/>
                  <a:pt x="16849" y="154896"/>
                </a:cubicBezTo>
                <a:cubicBezTo>
                  <a:pt x="-6802" y="225855"/>
                  <a:pt x="1361" y="185037"/>
                  <a:pt x="1361" y="27881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117773" y="3268296"/>
            <a:ext cx="728127" cy="1320995"/>
          </a:xfrm>
          <a:custGeom>
            <a:avLst/>
            <a:gdLst>
              <a:gd name="connsiteX0" fmla="*/ 728127 w 728127"/>
              <a:gd name="connsiteY0" fmla="*/ 0 h 1320995"/>
              <a:gd name="connsiteX1" fmla="*/ 650684 w 728127"/>
              <a:gd name="connsiteY1" fmla="*/ 15489 h 1320995"/>
              <a:gd name="connsiteX2" fmla="*/ 588730 w 728127"/>
              <a:gd name="connsiteY2" fmla="*/ 30979 h 1320995"/>
              <a:gd name="connsiteX3" fmla="*/ 371892 w 728127"/>
              <a:gd name="connsiteY3" fmla="*/ 77448 h 1320995"/>
              <a:gd name="connsiteX4" fmla="*/ 309938 w 728127"/>
              <a:gd name="connsiteY4" fmla="*/ 92937 h 1320995"/>
              <a:gd name="connsiteX5" fmla="*/ 217007 w 728127"/>
              <a:gd name="connsiteY5" fmla="*/ 123916 h 1320995"/>
              <a:gd name="connsiteX6" fmla="*/ 139565 w 728127"/>
              <a:gd name="connsiteY6" fmla="*/ 185875 h 1320995"/>
              <a:gd name="connsiteX7" fmla="*/ 124077 w 728127"/>
              <a:gd name="connsiteY7" fmla="*/ 232343 h 1320995"/>
              <a:gd name="connsiteX8" fmla="*/ 93100 w 728127"/>
              <a:gd name="connsiteY8" fmla="*/ 294301 h 1320995"/>
              <a:gd name="connsiteX9" fmla="*/ 46634 w 728127"/>
              <a:gd name="connsiteY9" fmla="*/ 387239 h 1320995"/>
              <a:gd name="connsiteX10" fmla="*/ 15657 w 728127"/>
              <a:gd name="connsiteY10" fmla="*/ 573113 h 1320995"/>
              <a:gd name="connsiteX11" fmla="*/ 169 w 728127"/>
              <a:gd name="connsiteY11" fmla="*/ 635072 h 1320995"/>
              <a:gd name="connsiteX12" fmla="*/ 15657 w 728127"/>
              <a:gd name="connsiteY12" fmla="*/ 851925 h 1320995"/>
              <a:gd name="connsiteX13" fmla="*/ 108588 w 728127"/>
              <a:gd name="connsiteY13" fmla="*/ 913884 h 1320995"/>
              <a:gd name="connsiteX14" fmla="*/ 170542 w 728127"/>
              <a:gd name="connsiteY14" fmla="*/ 960352 h 1320995"/>
              <a:gd name="connsiteX15" fmla="*/ 186031 w 728127"/>
              <a:gd name="connsiteY15" fmla="*/ 1006821 h 1320995"/>
              <a:gd name="connsiteX16" fmla="*/ 294450 w 728127"/>
              <a:gd name="connsiteY16" fmla="*/ 1068779 h 1320995"/>
              <a:gd name="connsiteX17" fmla="*/ 325427 w 728127"/>
              <a:gd name="connsiteY17" fmla="*/ 1115248 h 1320995"/>
              <a:gd name="connsiteX18" fmla="*/ 387381 w 728127"/>
              <a:gd name="connsiteY18" fmla="*/ 1270143 h 1320995"/>
              <a:gd name="connsiteX19" fmla="*/ 418357 w 728127"/>
              <a:gd name="connsiteY19" fmla="*/ 1301122 h 13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8127" h="1320995">
                <a:moveTo>
                  <a:pt x="728127" y="0"/>
                </a:moveTo>
                <a:cubicBezTo>
                  <a:pt x="702313" y="5163"/>
                  <a:pt x="676383" y="9778"/>
                  <a:pt x="650684" y="15489"/>
                </a:cubicBezTo>
                <a:cubicBezTo>
                  <a:pt x="629904" y="20107"/>
                  <a:pt x="609604" y="26804"/>
                  <a:pt x="588730" y="30979"/>
                </a:cubicBezTo>
                <a:cubicBezTo>
                  <a:pt x="363829" y="75964"/>
                  <a:pt x="648246" y="8356"/>
                  <a:pt x="371892" y="77448"/>
                </a:cubicBezTo>
                <a:cubicBezTo>
                  <a:pt x="351241" y="82611"/>
                  <a:pt x="330132" y="86205"/>
                  <a:pt x="309938" y="92937"/>
                </a:cubicBezTo>
                <a:lnTo>
                  <a:pt x="217007" y="123916"/>
                </a:lnTo>
                <a:cubicBezTo>
                  <a:pt x="195900" y="137988"/>
                  <a:pt x="154279" y="161350"/>
                  <a:pt x="139565" y="185875"/>
                </a:cubicBezTo>
                <a:cubicBezTo>
                  <a:pt x="131165" y="199876"/>
                  <a:pt x="130508" y="217336"/>
                  <a:pt x="124077" y="232343"/>
                </a:cubicBezTo>
                <a:cubicBezTo>
                  <a:pt x="114982" y="253566"/>
                  <a:pt x="102195" y="273078"/>
                  <a:pt x="93100" y="294301"/>
                </a:cubicBezTo>
                <a:cubicBezTo>
                  <a:pt x="54625" y="384082"/>
                  <a:pt x="106164" y="297938"/>
                  <a:pt x="46634" y="387239"/>
                </a:cubicBezTo>
                <a:cubicBezTo>
                  <a:pt x="12049" y="491002"/>
                  <a:pt x="45299" y="380427"/>
                  <a:pt x="15657" y="573113"/>
                </a:cubicBezTo>
                <a:cubicBezTo>
                  <a:pt x="12420" y="594154"/>
                  <a:pt x="5332" y="614419"/>
                  <a:pt x="169" y="635072"/>
                </a:cubicBezTo>
                <a:cubicBezTo>
                  <a:pt x="5332" y="707356"/>
                  <a:pt x="-10607" y="784383"/>
                  <a:pt x="15657" y="851925"/>
                </a:cubicBezTo>
                <a:cubicBezTo>
                  <a:pt x="29150" y="886624"/>
                  <a:pt x="78804" y="891545"/>
                  <a:pt x="108588" y="913884"/>
                </a:cubicBezTo>
                <a:lnTo>
                  <a:pt x="170542" y="960352"/>
                </a:lnTo>
                <a:cubicBezTo>
                  <a:pt x="175705" y="975842"/>
                  <a:pt x="175832" y="994071"/>
                  <a:pt x="186031" y="1006821"/>
                </a:cubicBezTo>
                <a:cubicBezTo>
                  <a:pt x="200626" y="1025066"/>
                  <a:pt x="279204" y="1061156"/>
                  <a:pt x="294450" y="1068779"/>
                </a:cubicBezTo>
                <a:cubicBezTo>
                  <a:pt x="304776" y="1084269"/>
                  <a:pt x="317867" y="1098236"/>
                  <a:pt x="325427" y="1115248"/>
                </a:cubicBezTo>
                <a:cubicBezTo>
                  <a:pt x="388898" y="1258068"/>
                  <a:pt x="323987" y="1159194"/>
                  <a:pt x="387381" y="1270143"/>
                </a:cubicBezTo>
                <a:cubicBezTo>
                  <a:pt x="421221" y="1329368"/>
                  <a:pt x="418357" y="1332881"/>
                  <a:pt x="418357" y="1301122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822176" y="3980815"/>
            <a:ext cx="249301" cy="588603"/>
          </a:xfrm>
          <a:custGeom>
            <a:avLst/>
            <a:gdLst>
              <a:gd name="connsiteX0" fmla="*/ 249301 w 249301"/>
              <a:gd name="connsiteY0" fmla="*/ 0 h 588603"/>
              <a:gd name="connsiteX1" fmla="*/ 171858 w 249301"/>
              <a:gd name="connsiteY1" fmla="*/ 77448 h 588603"/>
              <a:gd name="connsiteX2" fmla="*/ 94416 w 249301"/>
              <a:gd name="connsiteY2" fmla="*/ 170385 h 588603"/>
              <a:gd name="connsiteX3" fmla="*/ 47951 w 249301"/>
              <a:gd name="connsiteY3" fmla="*/ 185875 h 588603"/>
              <a:gd name="connsiteX4" fmla="*/ 16974 w 249301"/>
              <a:gd name="connsiteY4" fmla="*/ 232344 h 588603"/>
              <a:gd name="connsiteX5" fmla="*/ 16974 w 249301"/>
              <a:gd name="connsiteY5" fmla="*/ 402729 h 588603"/>
              <a:gd name="connsiteX6" fmla="*/ 32462 w 249301"/>
              <a:gd name="connsiteY6" fmla="*/ 449197 h 588603"/>
              <a:gd name="connsiteX7" fmla="*/ 63439 w 249301"/>
              <a:gd name="connsiteY7" fmla="*/ 480177 h 588603"/>
              <a:gd name="connsiteX8" fmla="*/ 63439 w 249301"/>
              <a:gd name="connsiteY8" fmla="*/ 588603 h 58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01" h="588603">
                <a:moveTo>
                  <a:pt x="249301" y="0"/>
                </a:moveTo>
                <a:cubicBezTo>
                  <a:pt x="223487" y="25816"/>
                  <a:pt x="195898" y="49972"/>
                  <a:pt x="171858" y="77448"/>
                </a:cubicBezTo>
                <a:cubicBezTo>
                  <a:pt x="131857" y="123166"/>
                  <a:pt x="150366" y="133082"/>
                  <a:pt x="94416" y="170385"/>
                </a:cubicBezTo>
                <a:cubicBezTo>
                  <a:pt x="80832" y="179442"/>
                  <a:pt x="63439" y="180712"/>
                  <a:pt x="47951" y="185875"/>
                </a:cubicBezTo>
                <a:cubicBezTo>
                  <a:pt x="37625" y="201365"/>
                  <a:pt x="25299" y="215693"/>
                  <a:pt x="16974" y="232344"/>
                </a:cubicBezTo>
                <a:cubicBezTo>
                  <a:pt x="-13209" y="292713"/>
                  <a:pt x="3362" y="327855"/>
                  <a:pt x="16974" y="402729"/>
                </a:cubicBezTo>
                <a:cubicBezTo>
                  <a:pt x="19894" y="418793"/>
                  <a:pt x="24062" y="435196"/>
                  <a:pt x="32462" y="449197"/>
                </a:cubicBezTo>
                <a:cubicBezTo>
                  <a:pt x="39975" y="461720"/>
                  <a:pt x="60271" y="465921"/>
                  <a:pt x="63439" y="480177"/>
                </a:cubicBezTo>
                <a:cubicBezTo>
                  <a:pt x="71279" y="515458"/>
                  <a:pt x="63439" y="552461"/>
                  <a:pt x="63439" y="588603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Đường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Campanucci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6147" name="Content Placeholder 4" descr="-043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813" y="1420813"/>
            <a:ext cx="7542212" cy="48656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923088" cy="1143000"/>
          </a:xfrm>
        </p:spPr>
        <p:txBody>
          <a:bodyPr/>
          <a:lstStyle/>
          <a:p>
            <a:pPr algn="ctr" eaLnBrk="1" hangingPunct="1"/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Tư</a:t>
            </a:r>
            <a:r>
              <a:rPr lang="en-AU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thế</a:t>
            </a:r>
            <a:r>
              <a:rPr lang="en-AU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Judet</a:t>
            </a:r>
            <a:endParaRPr lang="en-AU" b="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27651" name="Content Placeholder 4" descr="7254131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173163"/>
            <a:ext cx="6929438" cy="56848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214438"/>
            <a:ext cx="571500" cy="357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trước-sau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/>
            </a:r>
            <a:br>
              <a:rPr lang="en-US" dirty="0"/>
            </a:br>
            <a:endParaRPr lang="en-AU" b="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29699" name="Content Placeholder 4" descr="7066074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5" y="1198563"/>
            <a:ext cx="4643438" cy="565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7375" y="1214438"/>
            <a:ext cx="785813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Tư</a:t>
            </a:r>
            <a:r>
              <a:rPr lang="en-AU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thế</a:t>
            </a:r>
            <a:r>
              <a:rPr lang="en-AU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chậu</a:t>
            </a:r>
            <a:endParaRPr lang="en-AU" b="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30723" name="Content Placeholder 4" descr="7066074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0" y="1165225"/>
            <a:ext cx="4522788" cy="56927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Tư</a:t>
            </a:r>
            <a:r>
              <a:rPr lang="en-AU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thế</a:t>
            </a:r>
            <a:r>
              <a:rPr lang="en-AU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bịt</a:t>
            </a:r>
            <a:endParaRPr lang="en-AU" b="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31747" name="Content Placeholder 4" descr="7066074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5" y="1255713"/>
            <a:ext cx="4451350" cy="5602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23088" cy="1143000"/>
          </a:xfrm>
        </p:spPr>
        <p:txBody>
          <a:bodyPr/>
          <a:lstStyle/>
          <a:p>
            <a:pPr algn="ctr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Chụp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X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quang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thật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sớm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32772" name="Content Placeholder 6" descr="AP pelvis and gas shadow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813" y="1135063"/>
            <a:ext cx="7072312" cy="5802312"/>
          </a:xfrm>
        </p:spPr>
      </p:pic>
      <p:sp>
        <p:nvSpPr>
          <p:cNvPr id="9" name="Rectangle 8"/>
          <p:cNvSpPr/>
          <p:nvPr/>
        </p:nvSpPr>
        <p:spPr>
          <a:xfrm>
            <a:off x="785813" y="1143000"/>
            <a:ext cx="500062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2357438"/>
            <a:ext cx="6923088" cy="1143000"/>
          </a:xfrm>
        </p:spPr>
        <p:txBody>
          <a:bodyPr/>
          <a:lstStyle/>
          <a:p>
            <a:pPr algn="ctr"/>
            <a:r>
              <a:rPr lang="en-AU" sz="9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Cảm</a:t>
            </a:r>
            <a:r>
              <a:rPr lang="en-AU" sz="9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9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ơn</a:t>
            </a:r>
            <a:endParaRPr lang="en-AU" sz="96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15002" y="1699053"/>
            <a:ext cx="82296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Các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cột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Judet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&amp;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Letournel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7172" name="Content Placeholder 6" descr="-043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875" y="1928813"/>
            <a:ext cx="8072438" cy="3857625"/>
          </a:xfrm>
        </p:spPr>
      </p:pic>
      <p:pic>
        <p:nvPicPr>
          <p:cNvPr id="8" name="Content Placeholder 4" descr="-04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600075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472488" cy="1143000"/>
          </a:xfrm>
        </p:spPr>
        <p:txBody>
          <a:bodyPr/>
          <a:lstStyle/>
          <a:p>
            <a:pPr eaLnBrk="1" hangingPunct="1"/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ơ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bản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	   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	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Gãy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phức</a:t>
            </a:r>
            <a:r>
              <a:rPr lang="en-A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tạp</a:t>
            </a:r>
            <a:endParaRPr lang="en-AU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3071813"/>
            <a:ext cx="41148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Arial" charset="0"/>
              </a:rPr>
              <a:t>Bờ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trước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Cột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trước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Bờ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sau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Cột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sau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 err="1" smtClean="0">
                <a:latin typeface="Arial" charset="0"/>
              </a:rPr>
              <a:t>Gãy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ngang</a:t>
            </a:r>
            <a:endParaRPr lang="en-US" sz="2800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9200" y="3071813"/>
            <a:ext cx="411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Hình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T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bờ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Gãy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ngang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bờ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trước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gãy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ngang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bán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phần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sau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Hai </a:t>
            </a:r>
            <a:r>
              <a:rPr lang="en-US" sz="2800" kern="0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cột</a:t>
            </a:r>
            <a:endParaRPr lang="en-US" sz="28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071563"/>
            <a:ext cx="84724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Phân</a:t>
            </a:r>
            <a:r>
              <a:rPr lang="en-AU" sz="36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loại</a:t>
            </a:r>
            <a:r>
              <a:rPr lang="en-AU" sz="36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AU" sz="36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Letournel</a:t>
            </a:r>
            <a:endParaRPr lang="en-AU" sz="3600" b="1" dirty="0">
              <a:solidFill>
                <a:srgbClr val="262673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Cột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sau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8195" name="Content Placeholder 4" descr="-0440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600200"/>
            <a:ext cx="291941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6" name="Picture 5" descr="-04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2143125"/>
            <a:ext cx="481171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Cột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trước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9219" name="Content Placeholder 4" descr="-0440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600200"/>
            <a:ext cx="291941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6" name="Picture 5" descr="-04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2143125"/>
            <a:ext cx="481171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-0440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257300"/>
            <a:ext cx="31527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xport--7961731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2000250"/>
            <a:ext cx="47815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428750"/>
            <a:ext cx="2471737" cy="1143000"/>
          </a:xfrm>
        </p:spPr>
        <p:txBody>
          <a:bodyPr/>
          <a:lstStyle/>
          <a:p>
            <a:pPr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Trước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  <p:pic>
        <p:nvPicPr>
          <p:cNvPr id="10244" name="Picture 5" descr="-04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2281238"/>
            <a:ext cx="45974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-0440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192881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Content Placeholder 4" descr="-0440a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2313" y="2286000"/>
            <a:ext cx="1928812" cy="2989263"/>
          </a:xfr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938963" y="1428750"/>
            <a:ext cx="2205037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36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Sau</a:t>
            </a:r>
            <a:endParaRPr lang="en-AU" sz="3600" b="1" dirty="0">
              <a:solidFill>
                <a:srgbClr val="0066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Bờ</a:t>
            </a:r>
            <a:r>
              <a:rPr lang="en-AU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AU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trước</a:t>
            </a:r>
            <a:endParaRPr lang="en-AU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11267" name="Content Placeholder 4" descr="-0443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38" y="1485900"/>
            <a:ext cx="3500437" cy="48545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>
                <a:solidFill>
                  <a:srgbClr val="00547E"/>
                </a:solidFill>
              </a:rPr>
              <a:t>Advanced Fracture Management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cetabular fracture classification and X-ray interpretation OT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507</Words>
  <Application>Microsoft Macintosh PowerPoint</Application>
  <PresentationFormat>On-screen Show (4:3)</PresentationFormat>
  <Paragraphs>156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Calibri</vt:lpstr>
      <vt:lpstr>ＭＳ Ｐゴシック</vt:lpstr>
      <vt:lpstr>Arial</vt:lpstr>
      <vt:lpstr>Default Design</vt:lpstr>
      <vt:lpstr>acetabular fracture classification and X-ray interpretation OTC</vt:lpstr>
      <vt:lpstr>Phân loại gẫy ổ cối và cách đọc X quang </vt:lpstr>
      <vt:lpstr>PowerPoint Presentation</vt:lpstr>
      <vt:lpstr>Đường Campanucci</vt:lpstr>
      <vt:lpstr>Các cột Judet &amp; Letournel</vt:lpstr>
      <vt:lpstr>Gãy cơ bản       Gãy phức tạp</vt:lpstr>
      <vt:lpstr>Cột sau</vt:lpstr>
      <vt:lpstr>Cột trước</vt:lpstr>
      <vt:lpstr>Trước </vt:lpstr>
      <vt:lpstr>Bờ trước</vt:lpstr>
      <vt:lpstr>Bờ sau</vt:lpstr>
      <vt:lpstr>Gãy ngang</vt:lpstr>
      <vt:lpstr>Gãy ngang</vt:lpstr>
      <vt:lpstr>Gãy ngang</vt:lpstr>
      <vt:lpstr>Gãy đơn giản       Associated #’s</vt:lpstr>
      <vt:lpstr>Hình T</vt:lpstr>
      <vt:lpstr>Cột sau và bờ sau</vt:lpstr>
      <vt:lpstr>Gãy ngang và bờ sau</vt:lpstr>
      <vt:lpstr>Cột trước/bờ trước và gãy ngang bán phần sau</vt:lpstr>
      <vt:lpstr>Hai cột</vt:lpstr>
      <vt:lpstr>Elementary #’s     Gãy phức tạp</vt:lpstr>
      <vt:lpstr>Gãy cơ bản       Gãy phức tạp</vt:lpstr>
      <vt:lpstr>Cách đọc phim X quang</vt:lpstr>
      <vt:lpstr>Phim X quang thẳng</vt:lpstr>
      <vt:lpstr>CT scan &amp; tái tạo 3D</vt:lpstr>
      <vt:lpstr>CT Scan</vt:lpstr>
      <vt:lpstr>Khung chậu thẳng trước-sau</vt:lpstr>
      <vt:lpstr>PowerPoint Presentation</vt:lpstr>
      <vt:lpstr>Hiểu được X quang</vt:lpstr>
      <vt:lpstr>Hình dung ra kiểu gãy</vt:lpstr>
      <vt:lpstr>Tư thế Judet</vt:lpstr>
      <vt:lpstr>Tư thế thẳng trước-sau nửa khung chậu </vt:lpstr>
      <vt:lpstr>Tư thế chậu</vt:lpstr>
      <vt:lpstr>Tư thế bịt</vt:lpstr>
      <vt:lpstr>Chụp X quang thật sớm</vt:lpstr>
      <vt:lpstr>Cảm ơn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Acetabular  fracture classification and  X-ray interpretation</dc:title>
  <dc:creator>Ton Tran</dc:creator>
  <cp:lastModifiedBy>Trương Viết Thông</cp:lastModifiedBy>
  <cp:revision>79</cp:revision>
  <dcterms:created xsi:type="dcterms:W3CDTF">2015-11-06T03:30:19Z</dcterms:created>
  <dcterms:modified xsi:type="dcterms:W3CDTF">2016-11-09T08:34:11Z</dcterms:modified>
</cp:coreProperties>
</file>