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60" r:id="rId4"/>
    <p:sldId id="279" r:id="rId5"/>
    <p:sldId id="264" r:id="rId6"/>
    <p:sldId id="265" r:id="rId7"/>
    <p:sldId id="268" r:id="rId8"/>
    <p:sldId id="261" r:id="rId9"/>
    <p:sldId id="269" r:id="rId10"/>
    <p:sldId id="270" r:id="rId11"/>
    <p:sldId id="275" r:id="rId12"/>
    <p:sldId id="276" r:id="rId13"/>
    <p:sldId id="274" r:id="rId14"/>
    <p:sldId id="273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477" autoAdjust="0"/>
  </p:normalViewPr>
  <p:slideViewPr>
    <p:cSldViewPr snapToGrid="0" snapToObjects="1">
      <p:cViewPr varScale="1">
        <p:scale>
          <a:sx n="79" d="100"/>
          <a:sy n="79" d="100"/>
        </p:scale>
        <p:origin x="-22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5B8F1-FED6-E449-9FB0-B99675BBBC52}" type="datetimeFigureOut">
              <a:rPr lang="en-US" smtClean="0"/>
              <a:t>18/10/17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99163-B2D3-244B-954A-3081FFFEE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84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99163-B2D3-244B-954A-3081FFFEEE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00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99163-B2D3-244B-954A-3081FFFEEE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48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99163-B2D3-244B-954A-3081FFFEEE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99163-B2D3-244B-954A-3081FFFEEE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43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99163-B2D3-244B-954A-3081FFFEEE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99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99163-B2D3-244B-954A-3081FFFEEE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71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99163-B2D3-244B-954A-3081FFFEEE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02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99163-B2D3-244B-954A-3081FFFEEE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55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99163-B2D3-244B-954A-3081FFFEEE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59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99163-B2D3-244B-954A-3081FFFEEE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75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99163-B2D3-244B-954A-3081FFFEEE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1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18/10/17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18/10/17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18/10/17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18/10/17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18/10/17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18/10/17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Knee Biomechanics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Todd Mason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60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Screw-Home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Terminal extension</a:t>
            </a:r>
          </a:p>
          <a:p>
            <a:pPr lvl="1"/>
            <a:r>
              <a:rPr lang="en-US" dirty="0" smtClean="0"/>
              <a:t>Functional advantage for conservation of energy</a:t>
            </a:r>
          </a:p>
          <a:p>
            <a:endParaRPr lang="en-US" dirty="0" smtClean="0"/>
          </a:p>
          <a:p>
            <a:r>
              <a:rPr lang="en-US" dirty="0" smtClean="0"/>
              <a:t>Soft tissues guide movement </a:t>
            </a:r>
          </a:p>
          <a:p>
            <a:pPr lvl="1"/>
            <a:r>
              <a:rPr lang="en-US" dirty="0" smtClean="0"/>
              <a:t>ACL becomes taut</a:t>
            </a:r>
          </a:p>
          <a:p>
            <a:pPr lvl="2"/>
            <a:r>
              <a:rPr lang="en-US" dirty="0" smtClean="0"/>
              <a:t>MFC pivots around ACL</a:t>
            </a:r>
          </a:p>
          <a:p>
            <a:pPr lvl="1"/>
            <a:r>
              <a:rPr lang="en-US" dirty="0" smtClean="0"/>
              <a:t>Greater arc of movement MFC (</a:t>
            </a:r>
            <a:r>
              <a:rPr lang="en-US" dirty="0" err="1" smtClean="0"/>
              <a:t>cf</a:t>
            </a:r>
            <a:r>
              <a:rPr lang="en-US" dirty="0" smtClean="0"/>
              <a:t> LFC)</a:t>
            </a:r>
          </a:p>
          <a:p>
            <a:pPr lvl="1"/>
            <a:r>
              <a:rPr lang="en-US" dirty="0" smtClean="0"/>
              <a:t>Oblique popliteal ligament / LCL / MCL tighten simultaneously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Locks knee to provide stability in weight bearing</a:t>
            </a:r>
            <a:endParaRPr lang="en-US" dirty="0"/>
          </a:p>
        </p:txBody>
      </p:sp>
      <p:pic>
        <p:nvPicPr>
          <p:cNvPr id="5" name="Content Placeholder 4" descr="Screen Shot 2017-10-20 at 9.45.12 pm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3" b="-9225"/>
          <a:stretch/>
        </p:blipFill>
        <p:spPr>
          <a:xfrm>
            <a:off x="4951825" y="1600200"/>
            <a:ext cx="3424479" cy="2692174"/>
          </a:xfrm>
        </p:spPr>
      </p:pic>
      <p:pic>
        <p:nvPicPr>
          <p:cNvPr id="7" name="Picture 6" descr="Screen Shot 2017-10-20 at 9.58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04" y="4292374"/>
            <a:ext cx="2829617" cy="2320988"/>
          </a:xfrm>
          <a:prstGeom prst="rect">
            <a:avLst/>
          </a:prstGeom>
        </p:spPr>
      </p:pic>
      <p:pic>
        <p:nvPicPr>
          <p:cNvPr id="8" name="Content Placeholder 4" descr="Screen Shot 2017-10-20 at 9.52.1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58" r="-24558"/>
          <a:stretch>
            <a:fillRect/>
          </a:stretch>
        </p:blipFill>
        <p:spPr>
          <a:xfrm>
            <a:off x="6945304" y="4099126"/>
            <a:ext cx="2461793" cy="275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9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Patellofemoral</a:t>
            </a:r>
            <a:r>
              <a:rPr lang="en-US" dirty="0" smtClean="0"/>
              <a:t>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Function of patella is to increase mechanical leverage of quadriceps</a:t>
            </a:r>
          </a:p>
          <a:p>
            <a:pPr lvl="1"/>
            <a:r>
              <a:rPr lang="en-US" dirty="0" smtClean="0"/>
              <a:t>Increases level arm of extensor mechanism</a:t>
            </a:r>
          </a:p>
          <a:p>
            <a:pPr lvl="1"/>
            <a:r>
              <a:rPr lang="en-US" dirty="0" err="1" smtClean="0"/>
              <a:t>Patellectomy</a:t>
            </a:r>
            <a:r>
              <a:rPr lang="en-US" dirty="0" smtClean="0"/>
              <a:t> decreases extension force by 30%</a:t>
            </a:r>
          </a:p>
          <a:p>
            <a:endParaRPr lang="en-US" dirty="0" smtClean="0"/>
          </a:p>
          <a:p>
            <a:r>
              <a:rPr lang="en-US" dirty="0" smtClean="0"/>
              <a:t>Static and dynamic constraint</a:t>
            </a:r>
          </a:p>
          <a:p>
            <a:endParaRPr lang="en-US" dirty="0" smtClean="0"/>
          </a:p>
          <a:p>
            <a:r>
              <a:rPr lang="en-US" dirty="0" smtClean="0"/>
              <a:t>Caudal movement during flexion</a:t>
            </a:r>
          </a:p>
          <a:p>
            <a:endParaRPr lang="en-US" dirty="0" smtClean="0"/>
          </a:p>
          <a:p>
            <a:r>
              <a:rPr lang="en-US" dirty="0" smtClean="0"/>
              <a:t>Large contact pressure</a:t>
            </a:r>
          </a:p>
          <a:p>
            <a:pPr lvl="1"/>
            <a:r>
              <a:rPr lang="en-US" dirty="0" smtClean="0"/>
              <a:t>Stress = force/area</a:t>
            </a:r>
            <a:endParaRPr lang="en-US" dirty="0"/>
          </a:p>
        </p:txBody>
      </p:sp>
      <p:pic>
        <p:nvPicPr>
          <p:cNvPr id="6" name="Picture 5" descr="Screen Shot 2017-10-20 at 11.05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030690"/>
            <a:ext cx="4323470" cy="2607159"/>
          </a:xfrm>
          <a:prstGeom prst="rect">
            <a:avLst/>
          </a:prstGeom>
        </p:spPr>
      </p:pic>
      <p:pic>
        <p:nvPicPr>
          <p:cNvPr id="5" name="Content Placeholder 4" descr="Screen Shot 2017-10-20 at 10.55.14 pm.png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5" b="5644"/>
          <a:stretch/>
        </p:blipFill>
        <p:spPr>
          <a:xfrm>
            <a:off x="5096529" y="1079527"/>
            <a:ext cx="3292176" cy="3212500"/>
          </a:xfrm>
        </p:spPr>
      </p:pic>
    </p:spTree>
    <p:extLst>
      <p:ext uri="{BB962C8B-B14F-4D97-AF65-F5344CB8AC3E}">
        <p14:creationId xmlns:p14="http://schemas.microsoft.com/office/powerpoint/2010/main" val="4162066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Patella Compression Force</a:t>
            </a:r>
            <a:endParaRPr lang="en-US" dirty="0"/>
          </a:p>
        </p:txBody>
      </p:sp>
      <p:pic>
        <p:nvPicPr>
          <p:cNvPr id="7" name="Content Placeholder 6" descr="Screen Shot 2017-10-20 at 10.51.51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76" t="16144" r="-16376"/>
          <a:stretch/>
        </p:blipFill>
        <p:spPr>
          <a:xfrm>
            <a:off x="-116216" y="1733086"/>
            <a:ext cx="9376433" cy="4324178"/>
          </a:xfrm>
        </p:spPr>
      </p:pic>
    </p:spTree>
    <p:extLst>
      <p:ext uri="{BB962C8B-B14F-4D97-AF65-F5344CB8AC3E}">
        <p14:creationId xmlns:p14="http://schemas.microsoft.com/office/powerpoint/2010/main" val="3181124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Range of Motion</a:t>
            </a:r>
            <a:endParaRPr lang="en-US" dirty="0"/>
          </a:p>
        </p:txBody>
      </p:sp>
      <p:pic>
        <p:nvPicPr>
          <p:cNvPr id="9" name="Content Placeholder 8" descr="Screen Shot 2017-10-18 at 9.11.34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01" r="-178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884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Motion During Gait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85289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Heel Strike</a:t>
            </a:r>
          </a:p>
          <a:p>
            <a:pPr lvl="1"/>
            <a:r>
              <a:rPr lang="en-US" dirty="0" smtClean="0"/>
              <a:t>Role of knee is to provide shock absorption</a:t>
            </a:r>
          </a:p>
          <a:p>
            <a:pPr lvl="2"/>
            <a:r>
              <a:rPr lang="en-US" dirty="0" smtClean="0"/>
              <a:t>Flexion to 15°</a:t>
            </a:r>
          </a:p>
          <a:p>
            <a:endParaRPr lang="en-US" dirty="0" smtClean="0"/>
          </a:p>
          <a:p>
            <a:r>
              <a:rPr lang="en-US" dirty="0" err="1" smtClean="0"/>
              <a:t>Midstance</a:t>
            </a:r>
            <a:endParaRPr lang="en-US" dirty="0" smtClean="0"/>
          </a:p>
          <a:p>
            <a:pPr lvl="1"/>
            <a:r>
              <a:rPr lang="en-US" dirty="0" smtClean="0"/>
              <a:t>Knee extends</a:t>
            </a:r>
          </a:p>
          <a:p>
            <a:endParaRPr lang="en-US" dirty="0" smtClean="0"/>
          </a:p>
          <a:p>
            <a:r>
              <a:rPr lang="en-US" dirty="0" smtClean="0"/>
              <a:t>Swing Phase</a:t>
            </a:r>
          </a:p>
          <a:p>
            <a:pPr lvl="1"/>
            <a:r>
              <a:rPr lang="en-US" dirty="0" smtClean="0"/>
              <a:t>Flexion to 70°</a:t>
            </a:r>
          </a:p>
          <a:p>
            <a:pPr lvl="2"/>
            <a:r>
              <a:rPr lang="en-US" dirty="0" smtClean="0"/>
              <a:t>Clearance of foot</a:t>
            </a:r>
            <a:endParaRPr lang="en-US" dirty="0"/>
          </a:p>
        </p:txBody>
      </p:sp>
      <p:pic>
        <p:nvPicPr>
          <p:cNvPr id="5" name="Content Placeholder 6" descr="Screen Shot 2017-10-18 at 9.05.08 pm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" b="-90084"/>
          <a:stretch/>
        </p:blipFill>
        <p:spPr>
          <a:xfrm>
            <a:off x="3842489" y="1600200"/>
            <a:ext cx="5088127" cy="3870418"/>
          </a:xfrm>
        </p:spPr>
      </p:pic>
      <p:pic>
        <p:nvPicPr>
          <p:cNvPr id="6" name="Picture 5" descr="Screen Shot 2017-10-20 at 10.56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953" y="3745773"/>
            <a:ext cx="4152899" cy="27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06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Complex joint</a:t>
            </a:r>
          </a:p>
          <a:p>
            <a:endParaRPr lang="en-US" dirty="0"/>
          </a:p>
          <a:p>
            <a:r>
              <a:rPr lang="en-US" dirty="0" smtClean="0"/>
              <a:t>High loads/impact</a:t>
            </a:r>
          </a:p>
          <a:p>
            <a:endParaRPr lang="en-US" dirty="0"/>
          </a:p>
          <a:p>
            <a:r>
              <a:rPr lang="en-US" dirty="0" smtClean="0"/>
              <a:t>Stability in range of positions</a:t>
            </a:r>
          </a:p>
          <a:p>
            <a:endParaRPr lang="en-US" dirty="0"/>
          </a:p>
          <a:p>
            <a:r>
              <a:rPr lang="en-US" dirty="0" smtClean="0"/>
              <a:t>Implications for knee </a:t>
            </a:r>
            <a:r>
              <a:rPr lang="en-US" dirty="0" err="1" smtClean="0"/>
              <a:t>arthroplasty</a:t>
            </a:r>
            <a:endParaRPr lang="en-US" dirty="0"/>
          </a:p>
        </p:txBody>
      </p:sp>
      <p:pic>
        <p:nvPicPr>
          <p:cNvPr id="5" name="Content Placeholder 4" descr="Screen Shot 2017-10-20 at 11.12.11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66" r="-190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847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66153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Provides mobility and support during dynamic and static activities</a:t>
            </a:r>
          </a:p>
          <a:p>
            <a:endParaRPr lang="en-US" dirty="0"/>
          </a:p>
          <a:p>
            <a:r>
              <a:rPr lang="en-US" dirty="0" smtClean="0"/>
              <a:t>Support during weight bearing</a:t>
            </a:r>
          </a:p>
          <a:p>
            <a:endParaRPr lang="en-US" dirty="0"/>
          </a:p>
          <a:p>
            <a:r>
              <a:rPr lang="en-US" dirty="0" smtClean="0"/>
              <a:t>Mobility during non-weight bearing</a:t>
            </a:r>
          </a:p>
          <a:p>
            <a:endParaRPr lang="en-US" dirty="0"/>
          </a:p>
          <a:p>
            <a:r>
              <a:rPr lang="en-US" dirty="0" smtClean="0"/>
              <a:t>Involved with almost any functional activity of the lower extremity</a:t>
            </a:r>
            <a:endParaRPr lang="en-US" dirty="0"/>
          </a:p>
        </p:txBody>
      </p:sp>
      <p:pic>
        <p:nvPicPr>
          <p:cNvPr id="4" name="Picture 3" descr="Screen Shot 2017-10-20 at 8.11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33" y="2231595"/>
            <a:ext cx="5003331" cy="341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Knee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09427" cy="4525963"/>
          </a:xfrm>
        </p:spPr>
        <p:txBody>
          <a:bodyPr/>
          <a:lstStyle/>
          <a:p>
            <a:r>
              <a:rPr lang="en-US" dirty="0" smtClean="0"/>
              <a:t>Complex hinge joint</a:t>
            </a:r>
          </a:p>
          <a:p>
            <a:pPr lvl="1"/>
            <a:r>
              <a:rPr lang="en-US" dirty="0" smtClean="0"/>
              <a:t>6 degrees of freedom</a:t>
            </a:r>
          </a:p>
          <a:p>
            <a:pPr lvl="2"/>
            <a:r>
              <a:rPr lang="en-US" dirty="0" smtClean="0"/>
              <a:t>3 rotations</a:t>
            </a:r>
          </a:p>
          <a:p>
            <a:pPr lvl="2"/>
            <a:r>
              <a:rPr lang="en-US" dirty="0" smtClean="0"/>
              <a:t>3 translations</a:t>
            </a:r>
          </a:p>
          <a:p>
            <a:pPr lvl="2"/>
            <a:endParaRPr lang="en-US" dirty="0"/>
          </a:p>
          <a:p>
            <a:r>
              <a:rPr lang="en-US" dirty="0" smtClean="0"/>
              <a:t>Two functionally separate joints</a:t>
            </a:r>
          </a:p>
          <a:p>
            <a:pPr lvl="1"/>
            <a:r>
              <a:rPr lang="en-US" dirty="0" err="1" smtClean="0"/>
              <a:t>Tibiofemoral</a:t>
            </a:r>
            <a:endParaRPr lang="en-US" dirty="0" smtClean="0"/>
          </a:p>
          <a:p>
            <a:pPr lvl="1"/>
            <a:r>
              <a:rPr lang="en-US" dirty="0" err="1" smtClean="0"/>
              <a:t>Patellofemoral</a:t>
            </a:r>
            <a:endParaRPr lang="en-US" dirty="0"/>
          </a:p>
        </p:txBody>
      </p:sp>
      <p:pic>
        <p:nvPicPr>
          <p:cNvPr id="4" name="Picture 3" descr="Screen Shot 2017-10-18 at 8.45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627" y="2017931"/>
            <a:ext cx="4341969" cy="378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7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71146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Mechanical </a:t>
            </a:r>
            <a:r>
              <a:rPr lang="en-US" dirty="0" err="1" smtClean="0"/>
              <a:t>vs</a:t>
            </a:r>
            <a:r>
              <a:rPr lang="en-US" dirty="0" smtClean="0"/>
              <a:t> Anatomical axis</a:t>
            </a:r>
          </a:p>
          <a:p>
            <a:endParaRPr lang="en-US" dirty="0" smtClean="0"/>
          </a:p>
          <a:p>
            <a:r>
              <a:rPr lang="en-US" dirty="0" smtClean="0"/>
              <a:t>Physiological</a:t>
            </a:r>
          </a:p>
          <a:p>
            <a:pPr lvl="1"/>
            <a:r>
              <a:rPr lang="en-US" dirty="0" smtClean="0"/>
              <a:t>170-175°</a:t>
            </a:r>
          </a:p>
          <a:p>
            <a:pPr lvl="1"/>
            <a:endParaRPr lang="en-US" dirty="0"/>
          </a:p>
          <a:p>
            <a:r>
              <a:rPr lang="en-US" dirty="0" smtClean="0"/>
              <a:t>Genu </a:t>
            </a:r>
            <a:r>
              <a:rPr lang="en-US" dirty="0" err="1" smtClean="0"/>
              <a:t>Valgum</a:t>
            </a:r>
            <a:endParaRPr lang="en-US" dirty="0" smtClean="0"/>
          </a:p>
          <a:p>
            <a:pPr lvl="1"/>
            <a:r>
              <a:rPr lang="en-US" dirty="0" smtClean="0"/>
              <a:t>&lt;165°</a:t>
            </a:r>
          </a:p>
          <a:p>
            <a:pPr lvl="1"/>
            <a:endParaRPr lang="en-US" dirty="0"/>
          </a:p>
          <a:p>
            <a:r>
              <a:rPr lang="en-US" dirty="0" smtClean="0"/>
              <a:t>Genu </a:t>
            </a:r>
            <a:r>
              <a:rPr lang="en-US" dirty="0" err="1" smtClean="0"/>
              <a:t>Varum</a:t>
            </a:r>
            <a:endParaRPr lang="en-US" dirty="0" smtClean="0"/>
          </a:p>
          <a:p>
            <a:pPr lvl="1"/>
            <a:r>
              <a:rPr lang="en-US" dirty="0" smtClean="0"/>
              <a:t>&gt;180°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C:\Users\SSC1\Desktop\0199210896.genu-valgum.1[1].jpg"/>
          <p:cNvPicPr>
            <a:picLocks noChangeAspect="1" noChangeArrowheads="1"/>
          </p:cNvPicPr>
          <p:nvPr/>
        </p:nvPicPr>
        <p:blipFill>
          <a:blip r:embed="rId2" cstate="print"/>
          <a:srcRect l="-18057" r="-18057"/>
          <a:stretch>
            <a:fillRect/>
          </a:stretch>
        </p:blipFill>
        <p:spPr bwMode="auto">
          <a:xfrm>
            <a:off x="2314774" y="2346950"/>
            <a:ext cx="5439539" cy="2991537"/>
          </a:xfrm>
          <a:prstGeom prst="rect">
            <a:avLst/>
          </a:prstGeom>
          <a:noFill/>
        </p:spPr>
      </p:pic>
      <p:pic>
        <p:nvPicPr>
          <p:cNvPr id="5" name="Content Placeholder 4" descr="Screen Shot 2017-10-18 at 9.00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786" r="-65786"/>
          <a:stretch>
            <a:fillRect/>
          </a:stretch>
        </p:blipFill>
        <p:spPr>
          <a:xfrm>
            <a:off x="6111240" y="1712725"/>
            <a:ext cx="4038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2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7053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Femoral Condyles</a:t>
            </a:r>
          </a:p>
          <a:p>
            <a:pPr lvl="1"/>
            <a:r>
              <a:rPr lang="en-US" dirty="0" smtClean="0"/>
              <a:t>Cam-shaped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LFC projects more anteriorly</a:t>
            </a:r>
          </a:p>
          <a:p>
            <a:pPr lvl="2"/>
            <a:r>
              <a:rPr lang="en-US" dirty="0" smtClean="0"/>
              <a:t>Relatively more flat </a:t>
            </a:r>
            <a:r>
              <a:rPr lang="mr-IN" dirty="0" smtClean="0"/>
              <a:t>–</a:t>
            </a:r>
            <a:r>
              <a:rPr lang="en-US" dirty="0" smtClean="0"/>
              <a:t> allows for sliding moment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MFC projects more distally</a:t>
            </a:r>
          </a:p>
          <a:p>
            <a:pPr lvl="2"/>
            <a:r>
              <a:rPr lang="en-US" dirty="0" smtClean="0"/>
              <a:t>Relatively more curved </a:t>
            </a:r>
            <a:r>
              <a:rPr lang="mr-IN" dirty="0" smtClean="0"/>
              <a:t>–</a:t>
            </a:r>
            <a:r>
              <a:rPr lang="en-US" dirty="0" smtClean="0"/>
              <a:t> allows for increased rotation of screw home mechanism</a:t>
            </a:r>
            <a:endParaRPr lang="en-US" dirty="0"/>
          </a:p>
        </p:txBody>
      </p:sp>
      <p:pic>
        <p:nvPicPr>
          <p:cNvPr id="4" name="Picture 3" descr="Screen Shot 2017-10-18 at 10.48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59" y="3888486"/>
            <a:ext cx="3239551" cy="2636176"/>
          </a:xfrm>
          <a:prstGeom prst="rect">
            <a:avLst/>
          </a:prstGeom>
        </p:spPr>
      </p:pic>
      <p:pic>
        <p:nvPicPr>
          <p:cNvPr id="5" name="Picture 4" descr="Screen Shot 2017-10-18 at 10.48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59" y="1417638"/>
            <a:ext cx="3211939" cy="23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99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48183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Tibial Plateau</a:t>
            </a:r>
          </a:p>
          <a:p>
            <a:pPr lvl="1"/>
            <a:r>
              <a:rPr lang="en-US" dirty="0" smtClean="0"/>
              <a:t>Posterior slope 7-10°</a:t>
            </a:r>
          </a:p>
          <a:p>
            <a:pPr lvl="1"/>
            <a:r>
              <a:rPr lang="en-US" dirty="0" err="1" smtClean="0"/>
              <a:t>Varus</a:t>
            </a:r>
            <a:r>
              <a:rPr lang="en-US" dirty="0" smtClean="0"/>
              <a:t> slope 3°</a:t>
            </a:r>
          </a:p>
          <a:p>
            <a:pPr lvl="1"/>
            <a:r>
              <a:rPr lang="en-US" dirty="0" smtClean="0"/>
              <a:t>Medial plateau concave</a:t>
            </a:r>
          </a:p>
          <a:p>
            <a:pPr lvl="1"/>
            <a:r>
              <a:rPr lang="en-US" dirty="0" smtClean="0"/>
              <a:t>Lateral plateau convex</a:t>
            </a:r>
          </a:p>
          <a:p>
            <a:pPr lvl="1"/>
            <a:endParaRPr lang="en-US" dirty="0"/>
          </a:p>
          <a:p>
            <a:r>
              <a:rPr lang="en-US" dirty="0" smtClean="0"/>
              <a:t>Patella</a:t>
            </a:r>
          </a:p>
          <a:p>
            <a:pPr lvl="1"/>
            <a:r>
              <a:rPr lang="en-US" dirty="0" smtClean="0"/>
              <a:t>Function is to increase mechanical leverage of the quadriceps</a:t>
            </a:r>
          </a:p>
          <a:p>
            <a:pPr lvl="1"/>
            <a:r>
              <a:rPr lang="en-US" dirty="0" smtClean="0"/>
              <a:t>Engages trochlea at 20° flexion</a:t>
            </a:r>
          </a:p>
          <a:p>
            <a:pPr lvl="1"/>
            <a:r>
              <a:rPr lang="en-US" dirty="0" smtClean="0"/>
              <a:t>Moves 7cm caudally in full flexion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Screen Shot 2017-10-18 at 10.59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49" y="4079054"/>
            <a:ext cx="2497867" cy="2634881"/>
          </a:xfrm>
          <a:prstGeom prst="rect">
            <a:avLst/>
          </a:prstGeom>
        </p:spPr>
      </p:pic>
      <p:pic>
        <p:nvPicPr>
          <p:cNvPr id="5" name="Picture 4" descr="Screen Shot 2017-10-18 at 11.03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84" y="1417638"/>
            <a:ext cx="2076016" cy="35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1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40926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Ligaments</a:t>
            </a:r>
          </a:p>
          <a:p>
            <a:pPr lvl="1"/>
            <a:r>
              <a:rPr lang="en-US" dirty="0" smtClean="0"/>
              <a:t>ACL</a:t>
            </a:r>
          </a:p>
          <a:p>
            <a:pPr lvl="2"/>
            <a:r>
              <a:rPr lang="en-US" dirty="0" smtClean="0"/>
              <a:t>Limits anterior translation of tibia on femur</a:t>
            </a:r>
          </a:p>
          <a:p>
            <a:pPr lvl="2"/>
            <a:r>
              <a:rPr lang="en-US" dirty="0" smtClean="0"/>
              <a:t>Pivot point for screw-home mechanism</a:t>
            </a:r>
          </a:p>
          <a:p>
            <a:pPr lvl="2"/>
            <a:r>
              <a:rPr lang="en-US" dirty="0" err="1" smtClean="0"/>
              <a:t>Anteromedial</a:t>
            </a:r>
            <a:r>
              <a:rPr lang="en-US" dirty="0" smtClean="0"/>
              <a:t> and </a:t>
            </a:r>
            <a:r>
              <a:rPr lang="en-US" dirty="0" err="1" smtClean="0"/>
              <a:t>posterolateral</a:t>
            </a:r>
            <a:r>
              <a:rPr lang="en-US" dirty="0" smtClean="0"/>
              <a:t> bundles</a:t>
            </a:r>
          </a:p>
          <a:p>
            <a:pPr lvl="1"/>
            <a:r>
              <a:rPr lang="en-US" dirty="0" smtClean="0"/>
              <a:t>PCL</a:t>
            </a:r>
          </a:p>
          <a:p>
            <a:pPr lvl="2"/>
            <a:r>
              <a:rPr lang="en-US" dirty="0" smtClean="0"/>
              <a:t>Primary static restraint to posterior translation</a:t>
            </a:r>
          </a:p>
          <a:p>
            <a:pPr lvl="2"/>
            <a:r>
              <a:rPr lang="en-US" dirty="0" smtClean="0"/>
              <a:t>Anterolateral and posteromedial</a:t>
            </a:r>
          </a:p>
          <a:p>
            <a:pPr lvl="1"/>
            <a:r>
              <a:rPr lang="en-US" dirty="0" smtClean="0"/>
              <a:t>MCL</a:t>
            </a:r>
          </a:p>
          <a:p>
            <a:pPr lvl="2"/>
            <a:r>
              <a:rPr lang="en-US" dirty="0" smtClean="0"/>
              <a:t>Resists valgus stress</a:t>
            </a:r>
          </a:p>
          <a:p>
            <a:pPr lvl="1"/>
            <a:r>
              <a:rPr lang="en-US" dirty="0" smtClean="0"/>
              <a:t>LCL</a:t>
            </a:r>
          </a:p>
          <a:p>
            <a:pPr lvl="2"/>
            <a:r>
              <a:rPr lang="en-US" dirty="0" smtClean="0"/>
              <a:t>Resists </a:t>
            </a:r>
            <a:r>
              <a:rPr lang="en-US" dirty="0" err="1" smtClean="0"/>
              <a:t>varus</a:t>
            </a:r>
            <a:r>
              <a:rPr lang="en-US" dirty="0" smtClean="0"/>
              <a:t> stress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Menisci</a:t>
            </a:r>
          </a:p>
          <a:p>
            <a:pPr lvl="1"/>
            <a:r>
              <a:rPr lang="en-US" dirty="0" smtClean="0"/>
              <a:t>Shock absorption</a:t>
            </a:r>
          </a:p>
          <a:p>
            <a:pPr lvl="1"/>
            <a:r>
              <a:rPr lang="en-US" dirty="0" smtClean="0"/>
              <a:t>Increases surface area and congruity of joint</a:t>
            </a:r>
          </a:p>
          <a:p>
            <a:pPr lvl="1"/>
            <a:endParaRPr lang="en-US" dirty="0"/>
          </a:p>
        </p:txBody>
      </p:sp>
      <p:pic>
        <p:nvPicPr>
          <p:cNvPr id="5" name="Picture 4" descr="Screen Shot 2017-10-22 at 3.14.3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2"/>
          <a:stretch/>
        </p:blipFill>
        <p:spPr>
          <a:xfrm>
            <a:off x="5257293" y="4922134"/>
            <a:ext cx="3429502" cy="1692583"/>
          </a:xfrm>
          <a:prstGeom prst="rect">
            <a:avLst/>
          </a:prstGeom>
        </p:spPr>
      </p:pic>
      <p:pic>
        <p:nvPicPr>
          <p:cNvPr id="6" name="Picture 5" descr="Screen Shot 2017-10-22 at 3.17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47" y="1600200"/>
            <a:ext cx="3492209" cy="310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99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Tibiofemoral</a:t>
            </a:r>
            <a:r>
              <a:rPr lang="en-US" dirty="0" smtClean="0"/>
              <a:t> Articulation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Motion in Sagittal Plane</a:t>
            </a:r>
          </a:p>
          <a:p>
            <a:pPr lvl="1"/>
            <a:r>
              <a:rPr lang="en-US" dirty="0" smtClean="0"/>
              <a:t>3° of hyperextension to 140° of flexion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Femoral Rollback</a:t>
            </a:r>
          </a:p>
          <a:p>
            <a:pPr lvl="1"/>
            <a:r>
              <a:rPr lang="en-US" dirty="0" smtClean="0"/>
              <a:t>AP diameter of femur &gt; than AP dimensions of tibia</a:t>
            </a:r>
          </a:p>
          <a:p>
            <a:pPr lvl="1"/>
            <a:endParaRPr lang="en-US" dirty="0"/>
          </a:p>
          <a:p>
            <a:r>
              <a:rPr lang="en-US" dirty="0" smtClean="0"/>
              <a:t>Screw Home Mechanism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Screen Shot 2017-10-18 at 9.30.56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905" b="-58905"/>
          <a:stretch>
            <a:fillRect/>
          </a:stretch>
        </p:blipFill>
        <p:spPr>
          <a:xfrm>
            <a:off x="4608339" y="0"/>
            <a:ext cx="4038600" cy="4525963"/>
          </a:xfrm>
        </p:spPr>
      </p:pic>
      <p:pic>
        <p:nvPicPr>
          <p:cNvPr id="7" name="Picture 6" descr="Screen Shot 2017-10-20 at 9.57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65" y="3423977"/>
            <a:ext cx="2734957" cy="32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28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Rollback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Allows full extension</a:t>
            </a:r>
          </a:p>
          <a:p>
            <a:endParaRPr lang="en-US" dirty="0" smtClean="0"/>
          </a:p>
          <a:p>
            <a:r>
              <a:rPr lang="en-US" dirty="0"/>
              <a:t>AP diameter of femur &gt; than AP dimensions of </a:t>
            </a:r>
            <a:r>
              <a:rPr lang="en-US" dirty="0" smtClean="0"/>
              <a:t>tibia</a:t>
            </a:r>
          </a:p>
          <a:p>
            <a:endParaRPr lang="en-US" dirty="0" smtClean="0"/>
          </a:p>
          <a:p>
            <a:r>
              <a:rPr lang="en-US" dirty="0" smtClean="0"/>
              <a:t>Posterior horn menisci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Point of contact moves forward on tibia</a:t>
            </a:r>
            <a:endParaRPr lang="en-US" dirty="0"/>
          </a:p>
        </p:txBody>
      </p:sp>
      <p:pic>
        <p:nvPicPr>
          <p:cNvPr id="5" name="Content Placeholder 4" descr="Screen Shot 2017-10-18 at 9.30.56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905" b="-58905"/>
          <a:stretch>
            <a:fillRect/>
          </a:stretch>
        </p:blipFill>
        <p:spPr>
          <a:xfrm>
            <a:off x="4648200" y="426724"/>
            <a:ext cx="4038600" cy="4525963"/>
          </a:xfrm>
        </p:spPr>
      </p:pic>
      <p:pic>
        <p:nvPicPr>
          <p:cNvPr id="6" name="Picture 5" descr="Screen Shot 2017-10-20 at 9.33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130" y="3938375"/>
            <a:ext cx="2208876" cy="246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52082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5585</TotalTime>
  <Words>409</Words>
  <Application>Microsoft Macintosh PowerPoint</Application>
  <PresentationFormat>On-screen Show (4:3)</PresentationFormat>
  <Paragraphs>137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 Black </vt:lpstr>
      <vt:lpstr>Knee Biomechanics</vt:lpstr>
      <vt:lpstr>Knee Joint</vt:lpstr>
      <vt:lpstr>The Knee Joint</vt:lpstr>
      <vt:lpstr>Alignment</vt:lpstr>
      <vt:lpstr>Anatomy</vt:lpstr>
      <vt:lpstr>Anatomy</vt:lpstr>
      <vt:lpstr>Anatomy</vt:lpstr>
      <vt:lpstr>Tibiofemoral Articulation</vt:lpstr>
      <vt:lpstr>Rollback Mechanism</vt:lpstr>
      <vt:lpstr>Screw-Home Mechanism</vt:lpstr>
      <vt:lpstr>Patellofemoral Joint</vt:lpstr>
      <vt:lpstr>Patella Compression Force</vt:lpstr>
      <vt:lpstr>Functional Range of Motion</vt:lpstr>
      <vt:lpstr>Knee Motion During Gait Cycle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Knee Biomechanics</dc:title>
  <dc:creator>Todd Mason</dc:creator>
  <cp:lastModifiedBy>Todd Mason</cp:lastModifiedBy>
  <cp:revision>32</cp:revision>
  <dcterms:created xsi:type="dcterms:W3CDTF">2017-10-18T07:28:52Z</dcterms:created>
  <dcterms:modified xsi:type="dcterms:W3CDTF">2017-10-22T04:34:45Z</dcterms:modified>
</cp:coreProperties>
</file>