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2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.gif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ain Management following Total Knee Arthroplasty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6560"/>
            </a:lvl1pPr>
          </a:lstStyle>
          <a:p>
            <a:pPr/>
            <a:r>
              <a:t>Pain Management following Total Knee Arthroplasty </a:t>
            </a:r>
          </a:p>
        </p:txBody>
      </p:sp>
      <p:sp>
        <p:nvSpPr>
          <p:cNvPr id="120" name="A Das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pPr/>
            <a:r>
              <a:t>A Das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Evidence Base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Evidence Based</a:t>
            </a:r>
          </a:p>
        </p:txBody>
      </p:sp>
      <p:sp>
        <p:nvSpPr>
          <p:cNvPr id="168" name="Recent trends have been “ Enhanced Recovery”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1159" indent="-391159" defTabSz="514095">
              <a:spcBef>
                <a:spcPts val="3600"/>
              </a:spcBef>
              <a:defRPr sz="3168"/>
            </a:pPr>
            <a:r>
              <a:t>Recent trends have been “ Enhanced Recovery”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t>Most studies used nerve catheters.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t>Most studies single centre -not real world 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t>Many older studies were pre USG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t>Most anaesthetist rarely see post op issues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t>Local Infiltration : No standards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9259" y="111017"/>
            <a:ext cx="11426282" cy="1772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0654" y="2706045"/>
            <a:ext cx="11017884" cy="1277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71903" y="4805431"/>
            <a:ext cx="10598871" cy="4003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569" y="2173699"/>
            <a:ext cx="1628827" cy="7554753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Rectangle"/>
          <p:cNvSpPr/>
          <p:nvPr/>
        </p:nvSpPr>
        <p:spPr>
          <a:xfrm>
            <a:off x="1946537" y="5480603"/>
            <a:ext cx="10449603" cy="1485277"/>
          </a:xfrm>
          <a:prstGeom prst="rect">
            <a:avLst/>
          </a:prstGeom>
          <a:blipFill>
            <a:blip r:embed="rId6">
              <a:alphaModFix amt="32774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75" name="Rectangle"/>
          <p:cNvSpPr/>
          <p:nvPr/>
        </p:nvSpPr>
        <p:spPr>
          <a:xfrm>
            <a:off x="1841287" y="7990811"/>
            <a:ext cx="10598871" cy="805704"/>
          </a:xfrm>
          <a:prstGeom prst="rect">
            <a:avLst/>
          </a:prstGeom>
          <a:blipFill>
            <a:blip r:embed="rId6">
              <a:alphaModFix amt="36737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76" name="Oval"/>
          <p:cNvSpPr/>
          <p:nvPr/>
        </p:nvSpPr>
        <p:spPr>
          <a:xfrm>
            <a:off x="256999" y="6482331"/>
            <a:ext cx="1484639" cy="649209"/>
          </a:xfrm>
          <a:prstGeom prst="ellips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7" name="Oval"/>
          <p:cNvSpPr/>
          <p:nvPr/>
        </p:nvSpPr>
        <p:spPr>
          <a:xfrm>
            <a:off x="243150" y="8777798"/>
            <a:ext cx="1512337" cy="548214"/>
          </a:xfrm>
          <a:prstGeom prst="ellips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617" y="1996749"/>
            <a:ext cx="12559566" cy="5941886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Rectangle"/>
          <p:cNvSpPr/>
          <p:nvPr/>
        </p:nvSpPr>
        <p:spPr>
          <a:xfrm>
            <a:off x="524039" y="3687598"/>
            <a:ext cx="10827879" cy="3090958"/>
          </a:xfrm>
          <a:prstGeom prst="rect">
            <a:avLst/>
          </a:prstGeom>
          <a:blipFill>
            <a:blip r:embed="rId3">
              <a:alphaModFix amt="29182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4106" y="167034"/>
            <a:ext cx="7028675" cy="94195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What Patients wa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Patients want</a:t>
            </a:r>
          </a:p>
        </p:txBody>
      </p:sp>
      <p:sp>
        <p:nvSpPr>
          <p:cNvPr id="185" name="Macario et al 2008                      5 point  1 (least) to 5 (most important)"/>
          <p:cNvSpPr/>
          <p:nvPr>
            <p:ph type="body" idx="1"/>
          </p:nvPr>
        </p:nvSpPr>
        <p:spPr>
          <a:xfrm>
            <a:off x="723900" y="3137991"/>
            <a:ext cx="11074400" cy="5798493"/>
          </a:xfrm>
          <a:prstGeom prst="rect">
            <a:avLst/>
          </a:prstGeom>
          <a:ln w="25400">
            <a:solidFill>
              <a:srgbClr val="85888D">
                <a:alpha val="76000"/>
              </a:srgbClr>
            </a:solidFill>
          </a:ln>
        </p:spPr>
        <p:txBody>
          <a:bodyPr/>
          <a:lstStyle/>
          <a:p>
            <a:pPr marL="0" indent="0" algn="ctr" defTabSz="549148">
              <a:spcBef>
                <a:spcPts val="0"/>
              </a:spcBef>
              <a:buSzTx/>
              <a:buNone/>
              <a:defRPr sz="2256"/>
            </a:pPr>
          </a:p>
          <a:p>
            <a:pPr marL="0" indent="0" algn="ctr" defTabSz="549148">
              <a:spcBef>
                <a:spcPts val="0"/>
              </a:spcBef>
              <a:buSzTx/>
              <a:buNone/>
              <a:defRPr sz="2256"/>
            </a:pPr>
          </a:p>
          <a:p>
            <a:pPr marL="0" indent="0" algn="ctr" defTabSz="549148">
              <a:spcBef>
                <a:spcPts val="0"/>
              </a:spcBef>
              <a:buSzTx/>
              <a:buNone/>
              <a:defRPr sz="2256"/>
            </a:pPr>
          </a:p>
          <a:p>
            <a:pPr marL="0" indent="0" algn="ctr" defTabSz="549148">
              <a:spcBef>
                <a:spcPts val="0"/>
              </a:spcBef>
              <a:buSzTx/>
              <a:buNone/>
              <a:defRPr sz="2256"/>
            </a:pPr>
          </a:p>
          <a:p>
            <a:pPr marL="0" indent="0" algn="ctr" defTabSz="549148">
              <a:spcBef>
                <a:spcPts val="0"/>
              </a:spcBef>
              <a:buSzTx/>
              <a:buNone/>
              <a:defRPr sz="2256"/>
            </a:pPr>
          </a:p>
          <a:p>
            <a:pPr marL="0" indent="0" algn="ctr" defTabSz="549148">
              <a:spcBef>
                <a:spcPts val="0"/>
              </a:spcBef>
              <a:buSzTx/>
              <a:buNone/>
              <a:defRPr sz="2256"/>
            </a:pPr>
          </a:p>
          <a:p>
            <a:pPr marL="0" indent="0" algn="ctr" defTabSz="549148">
              <a:spcBef>
                <a:spcPts val="0"/>
              </a:spcBef>
              <a:buSzTx/>
              <a:buNone/>
              <a:defRPr sz="2256"/>
            </a:pPr>
          </a:p>
          <a:p>
            <a:pPr marL="0" indent="0" algn="ctr" defTabSz="549148">
              <a:spcBef>
                <a:spcPts val="0"/>
              </a:spcBef>
              <a:buSzTx/>
              <a:buNone/>
              <a:defRPr sz="2256"/>
            </a:pPr>
          </a:p>
          <a:p>
            <a:pPr marL="0" indent="0" algn="ctr" defTabSz="549148">
              <a:spcBef>
                <a:spcPts val="0"/>
              </a:spcBef>
              <a:buSzTx/>
              <a:buNone/>
              <a:defRPr sz="2256"/>
            </a:pPr>
          </a:p>
          <a:p>
            <a:pPr marL="0" indent="0" algn="ctr" defTabSz="549148">
              <a:spcBef>
                <a:spcPts val="0"/>
              </a:spcBef>
              <a:buSzTx/>
              <a:buNone/>
              <a:defRPr sz="2256"/>
            </a:pPr>
          </a:p>
          <a:p>
            <a:pPr marL="0" indent="0" algn="ctr" defTabSz="549148">
              <a:spcBef>
                <a:spcPts val="0"/>
              </a:spcBef>
              <a:buSzTx/>
              <a:buNone/>
              <a:defRPr sz="2256"/>
            </a:pPr>
          </a:p>
          <a:p>
            <a:pPr marL="0" indent="0" algn="ctr" defTabSz="549148">
              <a:spcBef>
                <a:spcPts val="0"/>
              </a:spcBef>
              <a:buSzTx/>
              <a:buNone/>
              <a:defRPr sz="2256"/>
            </a:pPr>
          </a:p>
          <a:p>
            <a:pPr marL="0" indent="0" algn="ctr" defTabSz="549148">
              <a:spcBef>
                <a:spcPts val="0"/>
              </a:spcBef>
              <a:buSzTx/>
              <a:buNone/>
              <a:defRPr sz="2256"/>
            </a:pPr>
          </a:p>
          <a:p>
            <a:pPr marL="0" indent="0" algn="ctr" defTabSz="549148">
              <a:spcBef>
                <a:spcPts val="0"/>
              </a:spcBef>
              <a:buSzTx/>
              <a:buNone/>
              <a:defRPr sz="2256"/>
            </a:pPr>
            <a:r>
              <a:t>         </a:t>
            </a:r>
          </a:p>
          <a:p>
            <a:pPr lvl="3" marL="0" indent="644651" algn="ctr" defTabSz="549148">
              <a:spcBef>
                <a:spcPts val="0"/>
              </a:spcBef>
              <a:buSzTx/>
              <a:buNone/>
              <a:defRPr sz="2256"/>
            </a:pPr>
            <a:r>
              <a:t>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 Macario et al 2008                      5 point  1 (least) to 5 (most important)</a:t>
            </a:r>
            <a:endParaRPr b="1">
              <a:latin typeface="Helvetica"/>
              <a:ea typeface="Helvetica"/>
              <a:cs typeface="Helvetica"/>
              <a:sym typeface="Helvetica"/>
            </a:endParaRPr>
          </a:p>
          <a:p>
            <a:pPr marL="0" indent="0" algn="ctr" defTabSz="549148">
              <a:spcBef>
                <a:spcPts val="0"/>
              </a:spcBef>
              <a:buSzTx/>
              <a:buNone/>
              <a:defRPr sz="2256"/>
            </a:pPr>
            <a:r>
              <a:t>   </a:t>
            </a:r>
          </a:p>
        </p:txBody>
      </p:sp>
      <p:pic>
        <p:nvPicPr>
          <p:cNvPr id="18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5059" y="3321696"/>
            <a:ext cx="7926510" cy="4491284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"/>
          <p:cNvSpPr/>
          <p:nvPr/>
        </p:nvSpPr>
        <p:spPr>
          <a:xfrm>
            <a:off x="1819026" y="4789487"/>
            <a:ext cx="7658101" cy="1229073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88" name="Rectangle"/>
          <p:cNvSpPr/>
          <p:nvPr/>
        </p:nvSpPr>
        <p:spPr>
          <a:xfrm>
            <a:off x="1840805" y="6310858"/>
            <a:ext cx="7658102" cy="36185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89" name="Rectangle"/>
          <p:cNvSpPr/>
          <p:nvPr/>
        </p:nvSpPr>
        <p:spPr>
          <a:xfrm>
            <a:off x="1828800" y="7219205"/>
            <a:ext cx="7658100" cy="270869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What do surgeons wa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do surgeons want</a:t>
            </a:r>
          </a:p>
        </p:txBody>
      </p:sp>
      <p:sp>
        <p:nvSpPr>
          <p:cNvPr id="192" name="Body"/>
          <p:cNvSpPr txBox="1"/>
          <p:nvPr>
            <p:ph type="body" sz="half" idx="1"/>
          </p:nvPr>
        </p:nvSpPr>
        <p:spPr>
          <a:xfrm>
            <a:off x="304800" y="2597150"/>
            <a:ext cx="5913488" cy="62865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</a:p>
        </p:txBody>
      </p:sp>
      <p:pic>
        <p:nvPicPr>
          <p:cNvPr id="19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874" y="3515856"/>
            <a:ext cx="7839795" cy="4335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150320-bastard-surgery-tease_bmuojp.jpg" descr="150320-bastard-surgery-tease_bmuojp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06913" y="3347543"/>
            <a:ext cx="6023103" cy="33859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What do anaesthetist wa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7280"/>
            </a:lvl1pPr>
          </a:lstStyle>
          <a:p>
            <a:pPr/>
            <a:r>
              <a:t>What do anaesthetist want</a:t>
            </a:r>
          </a:p>
        </p:txBody>
      </p:sp>
      <p:sp>
        <p:nvSpPr>
          <p:cNvPr id="197" name="Good quality analgesia for patients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Good quality analgesia for patients.</a:t>
            </a:r>
          </a:p>
          <a:p>
            <a:pPr/>
            <a:r>
              <a:t>Regional technique.</a:t>
            </a:r>
          </a:p>
          <a:p>
            <a:pPr/>
            <a:r>
              <a:t>Provide good surgical field.</a:t>
            </a:r>
          </a:p>
          <a:p>
            <a:pPr/>
            <a:r>
              <a:t>Optimise patient outcome.</a:t>
            </a:r>
          </a:p>
        </p:txBody>
      </p:sp>
      <p:pic>
        <p:nvPicPr>
          <p:cNvPr id="19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050" y="2381250"/>
            <a:ext cx="6540500" cy="671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ain Manag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Pain Management</a:t>
            </a:r>
          </a:p>
        </p:txBody>
      </p:sp>
      <p:sp>
        <p:nvSpPr>
          <p:cNvPr id="201" name="Activation of nociceptive pathways leads to the experience of pain. The pathway can be stimulated or modified by endogenous and exogenous stressor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6719" indent="-426719" defTabSz="560831">
              <a:spcBef>
                <a:spcPts val="4000"/>
              </a:spcBef>
              <a:defRPr sz="3455"/>
            </a:pPr>
            <a:r>
              <a:t> Activation of nociceptive pathways leads to the experience of pain. The pathway can be stimulated or modified by endogenous and exogenous stressors. </a:t>
            </a:r>
          </a:p>
          <a:p>
            <a:pPr marL="426719" indent="-426719" defTabSz="560831">
              <a:spcBef>
                <a:spcPts val="4000"/>
              </a:spcBef>
              <a:defRPr sz="3455"/>
            </a:pPr>
            <a:r>
              <a:t> </a:t>
            </a:r>
            <a:r>
              <a:rPr>
                <a:solidFill>
                  <a:srgbClr val="FF2600"/>
                </a:solidFill>
              </a:rPr>
              <a:t>Endogenous stressors </a:t>
            </a:r>
            <a:r>
              <a:t>include tissue damage and inflammation </a:t>
            </a:r>
          </a:p>
          <a:p>
            <a:pPr marL="426719" indent="-426719" defTabSz="560831">
              <a:spcBef>
                <a:spcPts val="4000"/>
              </a:spcBef>
              <a:defRPr sz="3455"/>
            </a:pPr>
            <a:r>
              <a:t> </a:t>
            </a:r>
            <a:r>
              <a:rPr>
                <a:solidFill>
                  <a:srgbClr val="FF2600"/>
                </a:solidFill>
              </a:rPr>
              <a:t>Exogenous stressors </a:t>
            </a:r>
            <a:r>
              <a:t>include psychological and social factors.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erioperative Pain Manag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Perioperative Pain Management</a:t>
            </a:r>
          </a:p>
        </p:txBody>
      </p:sp>
      <p:sp>
        <p:nvSpPr>
          <p:cNvPr id="204" name="Critical for accelerated rehabilitation following Total Knee Arthroplast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44499" indent="-444499">
              <a:defRPr sz="5000"/>
            </a:lvl1pPr>
          </a:lstStyle>
          <a:p>
            <a:pPr/>
            <a:r>
              <a:t>Critical for accelerated rehabilitation following Total Knee Arthroplasty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ain Pathophysiolog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Pain Pathophysiology</a:t>
            </a:r>
          </a:p>
        </p:txBody>
      </p:sp>
      <p:sp>
        <p:nvSpPr>
          <p:cNvPr id="207" name="Mediated Via Two Pathway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93369" indent="-293369" defTabSz="385572">
              <a:spcBef>
                <a:spcPts val="2700"/>
              </a:spcBef>
              <a:defRPr sz="3300"/>
            </a:pPr>
            <a:r>
              <a:t>Mediated Via Two Pathways </a:t>
            </a:r>
          </a:p>
          <a:p>
            <a:pPr marL="293369" indent="-293369" defTabSz="385572">
              <a:spcBef>
                <a:spcPts val="2700"/>
              </a:spcBef>
              <a:defRPr sz="3300"/>
            </a:pPr>
            <a:r>
              <a:t>– Neurogenic</a:t>
            </a:r>
          </a:p>
          <a:p>
            <a:pPr marL="293369" indent="-293369" defTabSz="385572">
              <a:spcBef>
                <a:spcPts val="2700"/>
              </a:spcBef>
              <a:defRPr sz="3300"/>
            </a:pPr>
            <a:r>
              <a:t>–Inflammatory </a:t>
            </a:r>
          </a:p>
          <a:p>
            <a:pPr marL="0" indent="0" defTabSz="385572">
              <a:spcBef>
                <a:spcPts val="2700"/>
              </a:spcBef>
              <a:buSzTx/>
              <a:buNone/>
              <a:defRPr sz="2640"/>
            </a:pPr>
            <a:r>
              <a:t>       Direct tissue damage</a:t>
            </a:r>
          </a:p>
          <a:p>
            <a:pPr marL="0" indent="0" defTabSz="385572">
              <a:spcBef>
                <a:spcPts val="2700"/>
              </a:spcBef>
              <a:buSzTx/>
              <a:buNone/>
              <a:defRPr sz="2640"/>
            </a:pPr>
            <a:r>
              <a:t>       Cytokines / Prostaglandins</a:t>
            </a:r>
          </a:p>
          <a:p>
            <a:pPr marL="0" indent="0" defTabSz="385572">
              <a:spcBef>
                <a:spcPts val="2700"/>
              </a:spcBef>
              <a:buSzTx/>
              <a:buNone/>
              <a:defRPr sz="2640"/>
            </a:pPr>
            <a:r>
              <a:t>        Other chemical mediators</a:t>
            </a:r>
          </a:p>
          <a:p>
            <a:pPr lvl="4" marL="0" indent="603504" defTabSz="385572">
              <a:spcBef>
                <a:spcPts val="2700"/>
              </a:spcBef>
              <a:buSzTx/>
              <a:buNone/>
              <a:defRPr sz="2640"/>
            </a:pPr>
          </a:p>
          <a:p>
            <a:pPr marL="0" indent="0" defTabSz="385572">
              <a:spcBef>
                <a:spcPts val="2700"/>
              </a:spcBef>
              <a:buSzTx/>
              <a:buNone/>
              <a:defRPr sz="3300"/>
            </a:pPr>
            <a:r>
              <a:t>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FAC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FACT</a:t>
            </a:r>
          </a:p>
        </p:txBody>
      </p:sp>
      <p:sp>
        <p:nvSpPr>
          <p:cNvPr id="123" name="70% of patients report moderate to extreme post-operative pai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0045" indent="-360045" defTabSz="473201">
              <a:spcBef>
                <a:spcPts val="3400"/>
              </a:spcBef>
              <a:defRPr sz="2916"/>
            </a:pPr>
            <a:r>
              <a:t>70% of patients report moderate to extreme post-operative pain</a:t>
            </a:r>
          </a:p>
          <a:p>
            <a:pPr marL="360045" indent="-360045" defTabSz="473201">
              <a:spcBef>
                <a:spcPts val="3400"/>
              </a:spcBef>
              <a:defRPr sz="2916"/>
            </a:pPr>
          </a:p>
          <a:p>
            <a:pPr marL="360045" indent="-360045" defTabSz="473201">
              <a:spcBef>
                <a:spcPts val="3400"/>
              </a:spcBef>
              <a:defRPr sz="2916"/>
            </a:pPr>
            <a:r>
              <a:t>PROSPECT – procedure specific postoperative pain management, evidence based, managed and developed by anaesthetists and surgeons</a:t>
            </a:r>
          </a:p>
          <a:p>
            <a:pPr marL="360045" indent="-360045" defTabSz="473201">
              <a:spcBef>
                <a:spcPts val="3400"/>
              </a:spcBef>
              <a:defRPr sz="2916"/>
            </a:pPr>
          </a:p>
          <a:p>
            <a:pPr marL="360045" indent="-360045" defTabSz="473201">
              <a:spcBef>
                <a:spcPts val="3400"/>
              </a:spcBef>
              <a:defRPr sz="2916"/>
            </a:pPr>
            <a:r>
              <a:t>www.postoppain.org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ain Pathophysiolog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500"/>
            </a:lvl1pPr>
          </a:lstStyle>
          <a:p>
            <a:pPr/>
            <a:r>
              <a:t>Pain Pathophysiology</a:t>
            </a:r>
          </a:p>
        </p:txBody>
      </p:sp>
      <p:sp>
        <p:nvSpPr>
          <p:cNvPr id="210" name="Tissue Damage…"/>
          <p:cNvSpPr txBox="1"/>
          <p:nvPr>
            <p:ph type="body" sz="half" idx="1"/>
          </p:nvPr>
        </p:nvSpPr>
        <p:spPr>
          <a:xfrm>
            <a:off x="322579" y="2597150"/>
            <a:ext cx="4464567" cy="6286500"/>
          </a:xfrm>
          <a:prstGeom prst="rect">
            <a:avLst/>
          </a:prstGeom>
        </p:spPr>
        <p:txBody>
          <a:bodyPr/>
          <a:lstStyle/>
          <a:p>
            <a:pPr marL="236600" indent="-236600" defTabSz="403097">
              <a:spcBef>
                <a:spcPts val="2200"/>
              </a:spcBef>
              <a:defRPr sz="2760"/>
            </a:pPr>
            <a:r>
              <a:t>Tissue Damage</a:t>
            </a:r>
          </a:p>
          <a:p>
            <a:pPr lvl="1" marL="647488" indent="-340783" defTabSz="403097">
              <a:spcBef>
                <a:spcPts val="2200"/>
              </a:spcBef>
              <a:buSzPct val="45000"/>
              <a:buBlip>
                <a:blip r:embed="rId2"/>
              </a:buBlip>
              <a:defRPr sz="2760"/>
            </a:pPr>
            <a:r>
              <a:t>Direct neural damage &amp; release of inflammatory mediators</a:t>
            </a:r>
          </a:p>
          <a:p>
            <a:pPr lvl="1" marL="647488" indent="-340783" defTabSz="403097">
              <a:spcBef>
                <a:spcPts val="2200"/>
              </a:spcBef>
              <a:buSzPct val="45000"/>
              <a:buBlip>
                <a:blip r:embed="rId2"/>
              </a:buBlip>
              <a:defRPr sz="2760"/>
            </a:pPr>
            <a:r>
              <a:t>Sensitisation of peripheral nociceptors</a:t>
            </a:r>
          </a:p>
          <a:p>
            <a:pPr lvl="1" marL="647488" indent="-340783" defTabSz="403097">
              <a:spcBef>
                <a:spcPts val="2200"/>
              </a:spcBef>
              <a:buSzPct val="45000"/>
              <a:buBlip>
                <a:blip r:embed="rId2"/>
              </a:buBlip>
              <a:defRPr sz="2760"/>
            </a:pPr>
            <a:r>
              <a:t>Increased afferent transmission of pain stimuli to dorsal horn cells resulting in CNS hypersensitivity</a:t>
            </a:r>
          </a:p>
        </p:txBody>
      </p:sp>
      <p:pic>
        <p:nvPicPr>
          <p:cNvPr id="211" name="analgesia page.gif" descr="analgesia page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21808" y="2529512"/>
            <a:ext cx="5673648" cy="59315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reemptive Analges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500"/>
            </a:lvl1pPr>
          </a:lstStyle>
          <a:p>
            <a:pPr/>
            <a:r>
              <a:t>Preemptive Analgesia</a:t>
            </a:r>
          </a:p>
        </p:txBody>
      </p:sp>
      <p:sp>
        <p:nvSpPr>
          <p:cNvPr id="214" name="Analgesia administered before tissue injury can lessen Neuronal Hyperexitability in CNS resulting in decreased Pai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Analgesia administered </a:t>
            </a:r>
            <a:r>
              <a:rPr>
                <a:solidFill>
                  <a:srgbClr val="FF2600"/>
                </a:solidFill>
              </a:rPr>
              <a:t>before tissue injury</a:t>
            </a:r>
            <a:r>
              <a:t> can lessen Neuronal Hyperexitability in CNS resulting in decreased Pain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"/>
          <p:cNvSpPr/>
          <p:nvPr/>
        </p:nvSpPr>
        <p:spPr>
          <a:xfrm>
            <a:off x="6568440" y="1645920"/>
            <a:ext cx="3413324" cy="160389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17" name="Rectangle"/>
          <p:cNvSpPr/>
          <p:nvPr/>
        </p:nvSpPr>
        <p:spPr>
          <a:xfrm>
            <a:off x="6568440" y="3517185"/>
            <a:ext cx="3413324" cy="175264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18" name="Rectangle"/>
          <p:cNvSpPr/>
          <p:nvPr/>
        </p:nvSpPr>
        <p:spPr>
          <a:xfrm>
            <a:off x="6568440" y="5641468"/>
            <a:ext cx="3413324" cy="265519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19" name="Preop"/>
          <p:cNvSpPr txBox="1"/>
          <p:nvPr/>
        </p:nvSpPr>
        <p:spPr>
          <a:xfrm>
            <a:off x="2612424" y="2124015"/>
            <a:ext cx="232364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Preop</a:t>
            </a:r>
          </a:p>
        </p:txBody>
      </p:sp>
      <p:sp>
        <p:nvSpPr>
          <p:cNvPr id="220" name="Intraop"/>
          <p:cNvSpPr txBox="1"/>
          <p:nvPr/>
        </p:nvSpPr>
        <p:spPr>
          <a:xfrm>
            <a:off x="2509240" y="4069655"/>
            <a:ext cx="270986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Intraop</a:t>
            </a:r>
          </a:p>
        </p:txBody>
      </p:sp>
      <p:sp>
        <p:nvSpPr>
          <p:cNvPr id="221" name="Postop"/>
          <p:cNvSpPr txBox="1"/>
          <p:nvPr/>
        </p:nvSpPr>
        <p:spPr>
          <a:xfrm>
            <a:off x="2833744" y="6015295"/>
            <a:ext cx="22029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Postop</a:t>
            </a:r>
          </a:p>
        </p:txBody>
      </p:sp>
      <p:sp>
        <p:nvSpPr>
          <p:cNvPr id="222" name="Paracetamol…"/>
          <p:cNvSpPr txBox="1"/>
          <p:nvPr/>
        </p:nvSpPr>
        <p:spPr>
          <a:xfrm>
            <a:off x="6920169" y="1703645"/>
            <a:ext cx="2709866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100"/>
            </a:pPr>
            <a:r>
              <a:t>Paracetamol</a:t>
            </a:r>
          </a:p>
          <a:p>
            <a:pPr>
              <a:defRPr sz="3100"/>
            </a:pPr>
            <a:r>
              <a:t>? Pregabalin</a:t>
            </a:r>
          </a:p>
        </p:txBody>
      </p:sp>
      <p:sp>
        <p:nvSpPr>
          <p:cNvPr id="223" name="SAB with Fentanyl…"/>
          <p:cNvSpPr txBox="1"/>
          <p:nvPr/>
        </p:nvSpPr>
        <p:spPr>
          <a:xfrm>
            <a:off x="6800570" y="3618805"/>
            <a:ext cx="3050663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/>
            </a:pPr>
            <a:r>
              <a:t>SAB with Fentanyl </a:t>
            </a:r>
          </a:p>
          <a:p>
            <a:pPr>
              <a:defRPr sz="3200"/>
            </a:pPr>
            <a:r>
              <a:t>LIA</a:t>
            </a:r>
          </a:p>
        </p:txBody>
      </p:sp>
      <p:sp>
        <p:nvSpPr>
          <p:cNvPr id="224" name="Paracetamol…"/>
          <p:cNvSpPr txBox="1"/>
          <p:nvPr/>
        </p:nvSpPr>
        <p:spPr>
          <a:xfrm>
            <a:off x="6678650" y="5584765"/>
            <a:ext cx="3192903" cy="276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00"/>
            </a:pPr>
            <a:r>
              <a:t>Paracetamol</a:t>
            </a:r>
          </a:p>
          <a:p>
            <a:pPr>
              <a:defRPr sz="2900"/>
            </a:pPr>
            <a:r>
              <a:t>Targin</a:t>
            </a:r>
          </a:p>
          <a:p>
            <a:pPr>
              <a:defRPr sz="2900"/>
            </a:pPr>
            <a:r>
              <a:t>COX2</a:t>
            </a:r>
          </a:p>
          <a:p>
            <a:pPr>
              <a:defRPr sz="2900"/>
            </a:pPr>
            <a:r>
              <a:t>?Pregabalin</a:t>
            </a:r>
          </a:p>
          <a:p>
            <a:pPr>
              <a:defRPr sz="2900"/>
            </a:pPr>
            <a:r>
              <a:t>Endone</a:t>
            </a:r>
          </a:p>
        </p:txBody>
      </p:sp>
      <p:sp>
        <p:nvSpPr>
          <p:cNvPr id="225" name="Multimodal"/>
          <p:cNvSpPr txBox="1"/>
          <p:nvPr/>
        </p:nvSpPr>
        <p:spPr>
          <a:xfrm>
            <a:off x="4199610" y="575310"/>
            <a:ext cx="517144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Multimodal</a:t>
            </a:r>
          </a:p>
        </p:txBody>
      </p:sp>
      <p:sp>
        <p:nvSpPr>
          <p:cNvPr id="226" name="Line"/>
          <p:cNvSpPr/>
          <p:nvPr/>
        </p:nvSpPr>
        <p:spPr>
          <a:xfrm>
            <a:off x="4350623" y="2610391"/>
            <a:ext cx="220299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27" name="Line"/>
          <p:cNvSpPr/>
          <p:nvPr/>
        </p:nvSpPr>
        <p:spPr>
          <a:xfrm>
            <a:off x="4669444" y="4445639"/>
            <a:ext cx="189223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28" name="Line"/>
          <p:cNvSpPr/>
          <p:nvPr/>
        </p:nvSpPr>
        <p:spPr>
          <a:xfrm>
            <a:off x="4742696" y="6457202"/>
            <a:ext cx="174572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re O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 Op</a:t>
            </a:r>
          </a:p>
        </p:txBody>
      </p:sp>
      <p:sp>
        <p:nvSpPr>
          <p:cNvPr id="231" name="Gabapentanoid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Gabapentanoids</a:t>
            </a:r>
          </a:p>
          <a:p>
            <a:pPr/>
            <a:r>
              <a:t>Reduction of physiological sensitisation induced by nociception &amp; Inflammation.</a:t>
            </a:r>
          </a:p>
          <a:p>
            <a:pPr/>
            <a:r>
              <a:t>? Reduces nerve hyperexcitability.</a:t>
            </a:r>
          </a:p>
          <a:p>
            <a:pPr/>
            <a:r>
              <a:t>Pregabalin structurally related to gabapentin but 6X more binding affinity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entral neural sensitis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Central neural sensitisation</a:t>
            </a:r>
          </a:p>
        </p:txBody>
      </p:sp>
      <p:sp>
        <p:nvSpPr>
          <p:cNvPr id="234" name="Gabapentanoids…"/>
          <p:cNvSpPr txBox="1"/>
          <p:nvPr>
            <p:ph type="body" sz="half" idx="1"/>
          </p:nvPr>
        </p:nvSpPr>
        <p:spPr>
          <a:xfrm>
            <a:off x="642799" y="2109532"/>
            <a:ext cx="9881053" cy="4226900"/>
          </a:xfrm>
          <a:prstGeom prst="rect">
            <a:avLst/>
          </a:prstGeom>
        </p:spPr>
        <p:txBody>
          <a:bodyPr/>
          <a:lstStyle/>
          <a:p>
            <a:pPr marL="0" indent="0" defTabSz="490727">
              <a:spcBef>
                <a:spcPts val="3500"/>
              </a:spcBef>
              <a:buSzTx/>
              <a:buNone/>
              <a:defRPr sz="3024"/>
            </a:pPr>
            <a:r>
              <a:t>Gabapentanoids </a:t>
            </a:r>
          </a:p>
          <a:p>
            <a:pPr lvl="1" marL="746759" indent="-373379" defTabSz="490727">
              <a:spcBef>
                <a:spcPts val="3500"/>
              </a:spcBef>
              <a:defRPr sz="3024"/>
            </a:pPr>
            <a:r>
              <a:t> Reduction in postoperative pain and morphine consumption</a:t>
            </a:r>
          </a:p>
          <a:p>
            <a:pPr lvl="1" marL="746759" indent="-373379" defTabSz="490727">
              <a:spcBef>
                <a:spcPts val="3500"/>
              </a:spcBef>
              <a:defRPr sz="3024"/>
            </a:pPr>
            <a:r>
              <a:t>Reduction in anxiety and improvement in early functional recovery.</a:t>
            </a:r>
          </a:p>
          <a:p>
            <a:pPr lvl="1" marL="0" indent="192023" defTabSz="490727">
              <a:spcBef>
                <a:spcPts val="3500"/>
              </a:spcBef>
              <a:buSzTx/>
              <a:buNone/>
              <a:defRPr sz="3024"/>
            </a:pPr>
            <a:r>
              <a:t>       </a:t>
            </a:r>
          </a:p>
        </p:txBody>
      </p:sp>
      <p:pic>
        <p:nvPicPr>
          <p:cNvPr id="23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750" y="6357309"/>
            <a:ext cx="12687301" cy="3200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87" y="553496"/>
            <a:ext cx="12314424" cy="21791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200" y="6457157"/>
            <a:ext cx="12598400" cy="189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699" y="2817648"/>
            <a:ext cx="12649201" cy="3009901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Rectangle"/>
          <p:cNvSpPr/>
          <p:nvPr/>
        </p:nvSpPr>
        <p:spPr>
          <a:xfrm>
            <a:off x="229556" y="2508136"/>
            <a:ext cx="12409430" cy="1112859"/>
          </a:xfrm>
          <a:prstGeom prst="rect">
            <a:avLst/>
          </a:prstGeom>
          <a:blipFill>
            <a:blip r:embed="rId5">
              <a:alphaModFix amt="35729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41" name="Rectangle"/>
          <p:cNvSpPr/>
          <p:nvPr/>
        </p:nvSpPr>
        <p:spPr>
          <a:xfrm>
            <a:off x="208035" y="6452013"/>
            <a:ext cx="12588730" cy="730507"/>
          </a:xfrm>
          <a:prstGeom prst="rect">
            <a:avLst/>
          </a:prstGeom>
          <a:blipFill>
            <a:blip r:embed="rId5">
              <a:alphaModFix amt="3364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898" y="228291"/>
            <a:ext cx="11404601" cy="3429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5644" y="3604224"/>
            <a:ext cx="9401260" cy="58377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88246"/>
            <a:ext cx="13004800" cy="79771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Intra operativ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Intra operative</a:t>
            </a:r>
          </a:p>
        </p:txBody>
      </p:sp>
      <p:sp>
        <p:nvSpPr>
          <p:cNvPr id="249" name="Neuraxial Bloc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Neuraxial Block</a:t>
            </a:r>
          </a:p>
          <a:p>
            <a:pPr/>
            <a:r>
              <a:t>Subarachnoid block is the preferred technique.</a:t>
            </a:r>
          </a:p>
          <a:p>
            <a:pPr/>
            <a:r>
              <a:t>Excellent anaesthesia and analgesia.</a:t>
            </a:r>
          </a:p>
          <a:p>
            <a:pPr/>
            <a:r>
              <a:t>Optimal operating conditions.</a:t>
            </a:r>
          </a:p>
          <a:p>
            <a:pPr/>
            <a:r>
              <a:t>Analgesia extending to the post operative period.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Other Advanta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Other Advantages </a:t>
            </a:r>
          </a:p>
        </p:txBody>
      </p:sp>
      <p:sp>
        <p:nvSpPr>
          <p:cNvPr id="252" name="Decreased blood loss.…"/>
          <p:cNvSpPr txBox="1"/>
          <p:nvPr>
            <p:ph type="body" idx="1"/>
          </p:nvPr>
        </p:nvSpPr>
        <p:spPr>
          <a:xfrm>
            <a:off x="577598" y="1733550"/>
            <a:ext cx="11099801" cy="6286500"/>
          </a:xfrm>
          <a:prstGeom prst="rect">
            <a:avLst/>
          </a:prstGeom>
        </p:spPr>
        <p:txBody>
          <a:bodyPr/>
          <a:lstStyle/>
          <a:p>
            <a:pPr marL="444500" indent="-444500">
              <a:defRPr sz="3000"/>
            </a:pPr>
            <a:r>
              <a:t>Decreased blood loss.</a:t>
            </a:r>
          </a:p>
          <a:p>
            <a:pPr marL="444500" indent="-444500">
              <a:defRPr sz="3000"/>
            </a:pPr>
            <a:r>
              <a:t>Decreased incidence of DVT’s</a:t>
            </a:r>
          </a:p>
          <a:p>
            <a:pPr marL="444500" indent="-444500">
              <a:defRPr sz="3000"/>
            </a:pPr>
            <a:r>
              <a:t>Decreased incidence of PONV</a:t>
            </a:r>
          </a:p>
          <a:p>
            <a:pPr marL="444500" indent="-444500">
              <a:defRPr sz="3000"/>
            </a:pPr>
            <a:r>
              <a:t>Decreased complications.</a:t>
            </a:r>
          </a:p>
        </p:txBody>
      </p:sp>
      <p:pic>
        <p:nvPicPr>
          <p:cNvPr id="2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746" y="6467926"/>
            <a:ext cx="11595308" cy="2490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"/>
          <p:cNvSpPr/>
          <p:nvPr/>
        </p:nvSpPr>
        <p:spPr>
          <a:xfrm>
            <a:off x="1560066" y="3319660"/>
            <a:ext cx="3323779" cy="12700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26" name="Rectangle"/>
          <p:cNvSpPr/>
          <p:nvPr/>
        </p:nvSpPr>
        <p:spPr>
          <a:xfrm>
            <a:off x="7137400" y="3208982"/>
            <a:ext cx="4555828" cy="1350269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27" name="Rectangle"/>
          <p:cNvSpPr/>
          <p:nvPr/>
        </p:nvSpPr>
        <p:spPr>
          <a:xfrm>
            <a:off x="2032297" y="4664422"/>
            <a:ext cx="9139884" cy="25415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28" name="Triangle"/>
          <p:cNvSpPr/>
          <p:nvPr/>
        </p:nvSpPr>
        <p:spPr>
          <a:xfrm>
            <a:off x="4912072" y="4933950"/>
            <a:ext cx="2416721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29" name="Patient Comfort"/>
          <p:cNvSpPr txBox="1"/>
          <p:nvPr/>
        </p:nvSpPr>
        <p:spPr>
          <a:xfrm>
            <a:off x="1585407" y="3630810"/>
            <a:ext cx="3273096" cy="647701"/>
          </a:xfrm>
          <a:prstGeom prst="rect">
            <a:avLst/>
          </a:prstGeom>
          <a:solidFill>
            <a:srgbClr val="FF26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Patient Comfort</a:t>
            </a:r>
          </a:p>
        </p:txBody>
      </p:sp>
      <p:sp>
        <p:nvSpPr>
          <p:cNvPr id="130" name="Early Post operative Function"/>
          <p:cNvSpPr txBox="1"/>
          <p:nvPr/>
        </p:nvSpPr>
        <p:spPr>
          <a:xfrm>
            <a:off x="7194270" y="3287216"/>
            <a:ext cx="4442087" cy="1193801"/>
          </a:xfrm>
          <a:prstGeom prst="rect">
            <a:avLst/>
          </a:prstGeom>
          <a:solidFill>
            <a:srgbClr val="FF26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Early Post operative Function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Additives to SAB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Additives to SAB</a:t>
            </a:r>
          </a:p>
        </p:txBody>
      </p:sp>
      <p:sp>
        <p:nvSpPr>
          <p:cNvPr id="256" name="Fentanyl : Rapid onset (10- 15 mins) but short duration of analgesia (2- 4hrs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Fentanyl : Rapid onset (10- 15 mins) but short duration of analgesia (2- 4hrs)</a:t>
            </a:r>
          </a:p>
          <a:p>
            <a:pPr/>
            <a:r>
              <a:t>Morphine: Longer duration of analgesia (18-24hrs)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eripheral nerve bloc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Peripheral nerve blocks</a:t>
            </a:r>
          </a:p>
        </p:txBody>
      </p:sp>
      <p:sp>
        <p:nvSpPr>
          <p:cNvPr id="259" name="Advances is Ultrasound imaging and nerve localisation.…"/>
          <p:cNvSpPr txBox="1"/>
          <p:nvPr>
            <p:ph type="body" idx="1"/>
          </p:nvPr>
        </p:nvSpPr>
        <p:spPr>
          <a:xfrm>
            <a:off x="952500" y="2456799"/>
            <a:ext cx="11099800" cy="6286501"/>
          </a:xfrm>
          <a:prstGeom prst="rect">
            <a:avLst/>
          </a:prstGeom>
        </p:spPr>
        <p:txBody>
          <a:bodyPr/>
          <a:lstStyle/>
          <a:p>
            <a:pPr/>
            <a:r>
              <a:t>Advances is Ultrasound imaging and nerve localisation.</a:t>
            </a:r>
          </a:p>
          <a:p>
            <a:pPr/>
            <a:r>
              <a:t>Increased interest in PNB.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1649" y="569862"/>
            <a:ext cx="11277292" cy="4422089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Meta analysis of 23 studies.…"/>
          <p:cNvSpPr txBox="1"/>
          <p:nvPr/>
        </p:nvSpPr>
        <p:spPr>
          <a:xfrm>
            <a:off x="1018275" y="5841909"/>
            <a:ext cx="8751952" cy="439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44500" marR="673100" indent="-444500" algn="l" defTabSz="457200">
              <a:buSzPct val="75000"/>
              <a:buChar char="•"/>
              <a:defRPr sz="3000"/>
            </a:pPr>
            <a:r>
              <a:t>Meta analysis of 23 studies.</a:t>
            </a:r>
          </a:p>
          <a:p>
            <a:pPr marL="444500" marR="673100" indent="-444500" algn="l" defTabSz="457200">
              <a:buSzPct val="75000"/>
              <a:buChar char="•"/>
              <a:defRPr sz="3000"/>
            </a:pPr>
            <a:r>
              <a:t>Comparing FNB with PCA &amp; Epidural.</a:t>
            </a:r>
          </a:p>
          <a:p>
            <a:pPr marL="444500" marR="673100" indent="-444500" algn="l" defTabSz="457200">
              <a:buSzPct val="75000"/>
              <a:buChar char="•"/>
              <a:defRPr sz="3000"/>
            </a:pPr>
            <a:r>
              <a:t>1016 Patients.</a:t>
            </a:r>
          </a:p>
          <a:p>
            <a:pPr marL="444500" marR="673100" indent="-444500" algn="l" defTabSz="457200">
              <a:buSzPct val="75000"/>
              <a:buChar char="•"/>
              <a:defRPr sz="3000"/>
            </a:pPr>
            <a:r>
              <a:t>Only 153 single shot Vs PCA</a:t>
            </a:r>
          </a:p>
          <a:p>
            <a:pPr marL="444500" marR="673100" indent="-444500" algn="l" defTabSz="457200">
              <a:buSzPct val="75000"/>
              <a:buChar char="•"/>
              <a:defRPr sz="3000"/>
            </a:pPr>
            <a:r>
              <a:t>SSFNB improves analgesia &amp; reduced morphine consumption.</a:t>
            </a:r>
          </a:p>
          <a:p>
            <a:pPr marL="444500" marR="673100" indent="-444500" algn="l" defTabSz="457200">
              <a:buSzPct val="75000"/>
              <a:buChar char="•"/>
              <a:defRPr sz="3000"/>
            </a:pPr>
            <a:r>
              <a:t>Continuous FNB no better than SSFNB.</a:t>
            </a:r>
          </a:p>
          <a:p>
            <a:pPr marR="673100" algn="l" defTabSz="457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Local Infiltration Analges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7280"/>
            </a:lvl1pPr>
          </a:lstStyle>
          <a:p>
            <a:pPr/>
            <a:r>
              <a:t>Local Infiltration Analgesia</a:t>
            </a:r>
          </a:p>
        </p:txBody>
      </p:sp>
      <p:sp>
        <p:nvSpPr>
          <p:cNvPr id="265" name="Alternative technique for post op analgesia for Hip &amp; knee arthroplasty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Alternative technique for post op analgesia for Hip &amp; knee arthroplasty.</a:t>
            </a:r>
          </a:p>
          <a:p>
            <a:pPr/>
            <a:r>
              <a:t>Multimodal wound infiltration analgesic Technique consisting of peri-and intraarticular infiltration of LA, NSAID, Vasoconstrictor </a:t>
            </a:r>
          </a:p>
          <a:p>
            <a:pPr/>
            <a:r>
              <a:t>Catheter may be placed intraoperatively (Kerr and Kohan 2008)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Local Infiltration Analges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7280"/>
            </a:lvl1pPr>
          </a:lstStyle>
          <a:p>
            <a:pPr/>
            <a:r>
              <a:t>Local Infiltration Analgesia</a:t>
            </a:r>
          </a:p>
        </p:txBody>
      </p:sp>
      <p:sp>
        <p:nvSpPr>
          <p:cNvPr id="268" name="Several potential advantag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Several potential advantages </a:t>
            </a:r>
          </a:p>
          <a:p>
            <a:pPr lvl="3"/>
            <a:r>
              <a:t>Analgesia: Surgical area, no interference to muscle strength.</a:t>
            </a:r>
          </a:p>
          <a:p>
            <a:pPr lvl="3"/>
            <a:r>
              <a:t>Easier rehabilitation &amp; earlier discharge.</a:t>
            </a:r>
          </a:p>
          <a:p>
            <a:pPr lvl="3"/>
            <a:r>
              <a:t>Reduced requirement for post op analgesia.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93933"/>
            <a:ext cx="13004800" cy="59657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3" name="•  150–170 mL TKR; 150–200 mL TH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0623" indent="-420623" defTabSz="420623">
              <a:spcBef>
                <a:spcPts val="1100"/>
              </a:spcBef>
              <a:buSzTx/>
              <a:buNone/>
              <a:tabLst>
                <a:tab pos="127000" algn="l"/>
                <a:tab pos="419100" algn="l"/>
              </a:tabLst>
              <a:defRPr sz="4048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		•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 </a:t>
            </a:r>
            <a:r>
              <a:t>150–170 mL TKR; 150–200 mL THR </a:t>
            </a:r>
            <a:br>
              <a:rPr sz="1104">
                <a:latin typeface="Times"/>
                <a:ea typeface="Times"/>
                <a:cs typeface="Times"/>
                <a:sym typeface="Times"/>
              </a:rPr>
            </a:br>
            <a:endParaRPr sz="1104">
              <a:latin typeface="Times"/>
              <a:ea typeface="Times"/>
              <a:cs typeface="Times"/>
              <a:sym typeface="Times"/>
            </a:endParaRPr>
          </a:p>
          <a:p>
            <a:pPr marL="420623" indent="-420623" defTabSz="420623">
              <a:spcBef>
                <a:spcPts val="1100"/>
              </a:spcBef>
              <a:buSzTx/>
              <a:buNone/>
              <a:tabLst>
                <a:tab pos="127000" algn="l"/>
                <a:tab pos="419100" algn="l"/>
              </a:tabLst>
              <a:defRPr sz="4048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		•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 </a:t>
            </a:r>
            <a:r>
              <a:t>2.0 mg/mL Ropivacaine = total dose 250-300 mg </a:t>
            </a:r>
            <a:br>
              <a:rPr sz="1104">
                <a:latin typeface="Times"/>
                <a:ea typeface="Times"/>
                <a:cs typeface="Times"/>
                <a:sym typeface="Times"/>
              </a:rPr>
            </a:br>
            <a:endParaRPr sz="1104">
              <a:latin typeface="Times"/>
              <a:ea typeface="Times"/>
              <a:cs typeface="Times"/>
              <a:sym typeface="Times"/>
            </a:endParaRPr>
          </a:p>
          <a:p>
            <a:pPr marL="420623" indent="-420623" defTabSz="420623">
              <a:spcBef>
                <a:spcPts val="1100"/>
              </a:spcBef>
              <a:buSzTx/>
              <a:buNone/>
              <a:tabLst>
                <a:tab pos="127000" algn="l"/>
                <a:tab pos="419100" algn="l"/>
              </a:tabLst>
              <a:defRPr sz="4048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		•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 </a:t>
            </a:r>
            <a:r>
              <a:t>30 mg ketorolac </a:t>
            </a:r>
            <a:br>
              <a:rPr sz="1104">
                <a:latin typeface="Times"/>
                <a:ea typeface="Times"/>
                <a:cs typeface="Times"/>
                <a:sym typeface="Times"/>
              </a:rPr>
            </a:br>
            <a:endParaRPr sz="1104">
              <a:latin typeface="Times"/>
              <a:ea typeface="Times"/>
              <a:cs typeface="Times"/>
              <a:sym typeface="Times"/>
            </a:endParaRPr>
          </a:p>
          <a:p>
            <a:pPr marL="420623" indent="-420623" defTabSz="420623">
              <a:spcBef>
                <a:spcPts val="1100"/>
              </a:spcBef>
              <a:buSzTx/>
              <a:buNone/>
              <a:tabLst>
                <a:tab pos="127000" algn="l"/>
                <a:tab pos="419100" algn="l"/>
              </a:tabLst>
              <a:defRPr sz="4048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		•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 </a:t>
            </a:r>
            <a:r>
              <a:t>10 μg/mL adrenaline </a:t>
            </a:r>
            <a:br>
              <a:rPr sz="1104">
                <a:latin typeface="Times"/>
                <a:ea typeface="Times"/>
                <a:cs typeface="Times"/>
                <a:sym typeface="Times"/>
              </a:rPr>
            </a:br>
            <a:endParaRPr sz="1104">
              <a:latin typeface="Times"/>
              <a:ea typeface="Times"/>
              <a:cs typeface="Times"/>
              <a:sym typeface="Times"/>
            </a:endParaRPr>
          </a:p>
          <a:p>
            <a:pPr marL="420623" indent="-420623" defTabSz="420623">
              <a:spcBef>
                <a:spcPts val="1100"/>
              </a:spcBef>
              <a:buSzTx/>
              <a:buNone/>
              <a:tabLst>
                <a:tab pos="127000" algn="l"/>
                <a:tab pos="419100" algn="l"/>
              </a:tabLst>
              <a:defRPr sz="4048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		•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 </a:t>
            </a:r>
            <a:r>
              <a:t>50-mL syringes 10-cm-long 19-G spinal needles </a:t>
            </a:r>
            <a:br>
              <a:rPr sz="1104">
                <a:latin typeface="Times"/>
                <a:ea typeface="Times"/>
                <a:cs typeface="Times"/>
                <a:sym typeface="Times"/>
              </a:rPr>
            </a:br>
            <a:endParaRPr sz="1104">
              <a:latin typeface="Times"/>
              <a:ea typeface="Times"/>
              <a:cs typeface="Times"/>
              <a:sym typeface="Times"/>
            </a:endParaRPr>
          </a:p>
          <a:p>
            <a:pPr marL="420623" indent="-420623" defTabSz="420623">
              <a:spcBef>
                <a:spcPts val="1100"/>
              </a:spcBef>
              <a:buSzTx/>
              <a:buNone/>
              <a:tabLst>
                <a:tab pos="127000" algn="l"/>
                <a:tab pos="419100" algn="l"/>
              </a:tabLst>
              <a:defRPr sz="4048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		•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 </a:t>
            </a:r>
            <a:r>
              <a:t>Over 1 hour during operation </a:t>
            </a:r>
            <a:br>
              <a:rPr sz="1104">
                <a:latin typeface="Times"/>
                <a:ea typeface="Times"/>
                <a:cs typeface="Times"/>
                <a:sym typeface="Times"/>
              </a:rPr>
            </a:br>
            <a:endParaRPr sz="1104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6" name="• Just before wound closure catheter placed through a 16-G Tuohy needle – 18-G epidural catheter – 0.22-μm antibacterial epidural filt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0" indent="228600" defTabSz="457200">
              <a:spcBef>
                <a:spcPts val="1200"/>
              </a:spcBef>
              <a:buSzTx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•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Just before wound closure catheter placed through a</a:t>
            </a:r>
            <a:r>
              <a:rPr sz="390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900"/>
              <a:t>16-G Tuohy needle</a:t>
            </a:r>
            <a:br>
              <a:rPr sz="3900"/>
            </a:br>
            <a:r>
              <a:rPr sz="3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sz="390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900"/>
              <a:t>18-G epidural catheter</a:t>
            </a:r>
            <a:br>
              <a:rPr sz="3900"/>
            </a:br>
            <a:r>
              <a:rPr sz="3900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sz="390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900"/>
              <a:t>0.22-μm antibacterial epidural filter </a:t>
            </a:r>
            <a:endParaRPr sz="1200">
              <a:latin typeface="Times"/>
              <a:ea typeface="Times"/>
              <a:cs typeface="Times"/>
              <a:sym typeface="Times"/>
            </a:endParaRPr>
          </a:p>
          <a:p>
            <a:pPr marL="0" indent="0" defTabSz="457200">
              <a:spcBef>
                <a:spcPts val="1200"/>
              </a:spcBef>
              <a:buSzTx/>
              <a:buNone/>
              <a:defRPr sz="3900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•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50ml reinjected at 15-20 hours </a:t>
            </a:r>
          </a:p>
          <a:p>
            <a:pPr marL="0" indent="0" defTabSz="457200">
              <a:spcBef>
                <a:spcPts val="1200"/>
              </a:spcBef>
              <a:buSzTx/>
              <a:buNone/>
              <a:defRPr sz="3900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•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NSAID + Codeine + Paracetamol </a:t>
            </a:r>
            <a:endParaRPr sz="120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94380" y="2086045"/>
            <a:ext cx="13876357" cy="62429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207139"/>
            <a:ext cx="13004800" cy="5339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Oval"/>
          <p:cNvSpPr/>
          <p:nvPr/>
        </p:nvSpPr>
        <p:spPr>
          <a:xfrm>
            <a:off x="5144548" y="3468196"/>
            <a:ext cx="2882567" cy="2817208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33" name="Pain Control"/>
          <p:cNvSpPr/>
          <p:nvPr/>
        </p:nvSpPr>
        <p:spPr>
          <a:xfrm>
            <a:off x="5285635" y="4546600"/>
            <a:ext cx="2600393" cy="66040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Pain Control</a:t>
            </a:r>
          </a:p>
        </p:txBody>
      </p:sp>
      <p:sp>
        <p:nvSpPr>
          <p:cNvPr id="134" name="Rectangle"/>
          <p:cNvSpPr/>
          <p:nvPr/>
        </p:nvSpPr>
        <p:spPr>
          <a:xfrm>
            <a:off x="5275745" y="640655"/>
            <a:ext cx="2352951" cy="1105794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35" name="Patient"/>
          <p:cNvSpPr/>
          <p:nvPr/>
        </p:nvSpPr>
        <p:spPr>
          <a:xfrm>
            <a:off x="5415526" y="787151"/>
            <a:ext cx="2073388" cy="8128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700">
                <a:solidFill>
                  <a:srgbClr val="FFFFFF"/>
                </a:solidFill>
              </a:defRPr>
            </a:lvl1pPr>
          </a:lstStyle>
          <a:p>
            <a:pPr/>
            <a:r>
              <a:t>Patient</a:t>
            </a:r>
          </a:p>
        </p:txBody>
      </p:sp>
      <p:sp>
        <p:nvSpPr>
          <p:cNvPr id="136" name="Rectangle"/>
          <p:cNvSpPr/>
          <p:nvPr/>
        </p:nvSpPr>
        <p:spPr>
          <a:xfrm>
            <a:off x="9327604" y="4184650"/>
            <a:ext cx="3051275" cy="1105793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37" name="Surgeon"/>
          <p:cNvSpPr/>
          <p:nvPr/>
        </p:nvSpPr>
        <p:spPr>
          <a:xfrm>
            <a:off x="9411958" y="4280346"/>
            <a:ext cx="2882567" cy="9144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300">
                <a:solidFill>
                  <a:srgbClr val="FFFFFF"/>
                </a:solidFill>
              </a:defRPr>
            </a:lvl1pPr>
          </a:lstStyle>
          <a:p>
            <a:pPr/>
            <a:r>
              <a:t>Surgeon</a:t>
            </a:r>
          </a:p>
        </p:txBody>
      </p:sp>
      <p:sp>
        <p:nvSpPr>
          <p:cNvPr id="138" name="Rectangle"/>
          <p:cNvSpPr/>
          <p:nvPr/>
        </p:nvSpPr>
        <p:spPr>
          <a:xfrm>
            <a:off x="666303" y="4184650"/>
            <a:ext cx="3520395" cy="1105793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39" name="Anaesthetist"/>
          <p:cNvSpPr/>
          <p:nvPr/>
        </p:nvSpPr>
        <p:spPr>
          <a:xfrm>
            <a:off x="768070" y="4388296"/>
            <a:ext cx="3316861" cy="6985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900">
                <a:solidFill>
                  <a:srgbClr val="FFFFFF"/>
                </a:solidFill>
              </a:defRPr>
            </a:lvl1pPr>
          </a:lstStyle>
          <a:p>
            <a:pPr/>
            <a:r>
              <a:t>Anaesthetist</a:t>
            </a:r>
          </a:p>
        </p:txBody>
      </p:sp>
      <p:sp>
        <p:nvSpPr>
          <p:cNvPr id="140" name="Oval"/>
          <p:cNvSpPr/>
          <p:nvPr/>
        </p:nvSpPr>
        <p:spPr>
          <a:xfrm>
            <a:off x="3112095" y="1803442"/>
            <a:ext cx="6780610" cy="7062094"/>
          </a:xfrm>
          <a:prstGeom prst="ellipse">
            <a:avLst/>
          </a:prstGeom>
          <a:ln w="50800">
            <a:solidFill>
              <a:srgbClr val="85888D">
                <a:alpha val="73259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9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9999" y="264162"/>
            <a:ext cx="12775409" cy="9642328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Rectangle"/>
          <p:cNvSpPr/>
          <p:nvPr/>
        </p:nvSpPr>
        <p:spPr>
          <a:xfrm>
            <a:off x="829920" y="3181278"/>
            <a:ext cx="11055571" cy="1745949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Local Infiltration techniqu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7280"/>
            </a:lvl1pPr>
          </a:lstStyle>
          <a:p>
            <a:pPr/>
            <a:r>
              <a:t>Local Infiltration technique</a:t>
            </a:r>
          </a:p>
        </p:txBody>
      </p:sp>
      <p:sp>
        <p:nvSpPr>
          <p:cNvPr id="286" name="Comparison of LIA with techniques of proven analgesic effect like Femoral nerve blocks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5000"/>
            </a:lvl1pPr>
          </a:lstStyle>
          <a:p>
            <a:pPr/>
            <a:r>
              <a:t>Comparison of LIA with techniques of proven analgesic effect like Femoral nerve blocks.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405888"/>
            <a:ext cx="13004800" cy="49418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1" name="•  Compared LIA with FNB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457200" defTabSz="457200">
              <a:spcBef>
                <a:spcPts val="1200"/>
              </a:spcBef>
              <a:buSzTx/>
              <a:buNone/>
              <a:tabLst>
                <a:tab pos="139700" algn="l"/>
                <a:tab pos="457200" algn="l"/>
              </a:tabLst>
              <a:defRPr sz="4900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		•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 </a:t>
            </a:r>
            <a:r>
              <a:t>Compared LIA with FNB </a:t>
            </a:r>
            <a:br>
              <a:rPr sz="1200">
                <a:latin typeface="Times"/>
                <a:ea typeface="Times"/>
                <a:cs typeface="Times"/>
                <a:sym typeface="Times"/>
              </a:rPr>
            </a:br>
            <a:endParaRPr sz="1200">
              <a:latin typeface="Times"/>
              <a:ea typeface="Times"/>
              <a:cs typeface="Times"/>
              <a:sym typeface="Times"/>
            </a:endParaRPr>
          </a:p>
          <a:p>
            <a:pPr marL="457200" indent="-457200" defTabSz="457200">
              <a:spcBef>
                <a:spcPts val="1200"/>
              </a:spcBef>
              <a:buSzTx/>
              <a:buNone/>
              <a:tabLst>
                <a:tab pos="139700" algn="l"/>
                <a:tab pos="457200" algn="l"/>
              </a:tabLst>
              <a:defRPr sz="4900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		•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 </a:t>
            </a:r>
            <a:r>
              <a:t>40 patients undergoing TKA under SAB </a:t>
            </a:r>
            <a:br>
              <a:rPr sz="1200">
                <a:latin typeface="Times"/>
                <a:ea typeface="Times"/>
                <a:cs typeface="Times"/>
                <a:sym typeface="Times"/>
              </a:rPr>
            </a:br>
            <a:endParaRPr sz="1200">
              <a:latin typeface="Times"/>
              <a:ea typeface="Times"/>
              <a:cs typeface="Times"/>
              <a:sym typeface="Times"/>
            </a:endParaRPr>
          </a:p>
          <a:p>
            <a:pPr marL="457200" indent="-457200" defTabSz="457200">
              <a:spcBef>
                <a:spcPts val="1200"/>
              </a:spcBef>
              <a:buSzTx/>
              <a:buNone/>
              <a:tabLst>
                <a:tab pos="139700" algn="l"/>
                <a:tab pos="457200" algn="l"/>
              </a:tabLst>
              <a:defRPr sz="4900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		•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 </a:t>
            </a:r>
            <a:r>
              <a:t>Randomised to femoral nerve block or LIA (RKE) </a:t>
            </a:r>
            <a:br>
              <a:rPr sz="1200">
                <a:latin typeface="Times"/>
                <a:ea typeface="Times"/>
                <a:cs typeface="Times"/>
                <a:sym typeface="Times"/>
              </a:rPr>
            </a:br>
            <a:endParaRPr sz="1200">
              <a:latin typeface="Times"/>
              <a:ea typeface="Times"/>
              <a:cs typeface="Times"/>
              <a:sym typeface="Times"/>
            </a:endParaRPr>
          </a:p>
          <a:p>
            <a:pPr marL="457200" indent="-457200" defTabSz="457200">
              <a:spcBef>
                <a:spcPts val="1200"/>
              </a:spcBef>
              <a:buSzTx/>
              <a:buNone/>
              <a:tabLst>
                <a:tab pos="139700" algn="l"/>
                <a:tab pos="457200" algn="l"/>
              </a:tabLst>
              <a:defRPr sz="4900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		•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 </a:t>
            </a:r>
            <a:r>
              <a:t>PCA Morphine </a:t>
            </a:r>
            <a:br>
              <a:rPr sz="1200">
                <a:latin typeface="Times"/>
                <a:ea typeface="Times"/>
                <a:cs typeface="Times"/>
                <a:sym typeface="Times"/>
              </a:rPr>
            </a:br>
            <a:endParaRPr sz="120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1456" y="252873"/>
            <a:ext cx="10716059" cy="4564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7723" y="4155168"/>
            <a:ext cx="9823525" cy="5474470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Rectangle"/>
          <p:cNvSpPr/>
          <p:nvPr/>
        </p:nvSpPr>
        <p:spPr>
          <a:xfrm>
            <a:off x="1167955" y="7023948"/>
            <a:ext cx="8825074" cy="356249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98" y="903832"/>
            <a:ext cx="12863060" cy="61215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0" name="RCT, N=80, TKA with spinal anaesthetic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5600" indent="-355600" defTabSz="467359">
              <a:spcBef>
                <a:spcPts val="3300"/>
              </a:spcBef>
              <a:defRPr sz="2880"/>
            </a:pPr>
            <a:r>
              <a:t>RCT, N=80, TKA with spinal anaesthetic.</a:t>
            </a:r>
          </a:p>
          <a:p>
            <a:pPr marL="355600" indent="-355600" defTabSz="467359">
              <a:spcBef>
                <a:spcPts val="3300"/>
              </a:spcBef>
              <a:defRPr sz="2880"/>
            </a:pPr>
            <a:r>
              <a:t>Patients randomised to either receive LIA or CFNB.</a:t>
            </a:r>
          </a:p>
          <a:p>
            <a:pPr marL="355600" indent="-355600" defTabSz="467359">
              <a:spcBef>
                <a:spcPts val="3300"/>
              </a:spcBef>
              <a:defRPr sz="2880"/>
            </a:pPr>
            <a:r>
              <a:t>LIA- Ropivacaine 300mg + Ketorolac 30mg &amp; Adrenaline 0.5mg.</a:t>
            </a:r>
          </a:p>
          <a:p>
            <a:pPr marL="355600" indent="-355600" defTabSz="467359">
              <a:spcBef>
                <a:spcPts val="3300"/>
              </a:spcBef>
              <a:defRPr sz="2880"/>
            </a:pPr>
            <a:r>
              <a:t>Less pain scores &amp; morphine consumption on D1 in the LIA group.</a:t>
            </a:r>
          </a:p>
          <a:p>
            <a:pPr marL="355600" indent="-355600" defTabSz="467359">
              <a:spcBef>
                <a:spcPts val="3300"/>
              </a:spcBef>
              <a:defRPr sz="2880"/>
            </a:pPr>
            <a:r>
              <a:t>Better ability to walk &gt; 3 Mts on D1.</a:t>
            </a:r>
          </a:p>
          <a:p>
            <a:pPr marL="355600" indent="-355600" defTabSz="467359">
              <a:spcBef>
                <a:spcPts val="3300"/>
              </a:spcBef>
              <a:defRPr sz="2880"/>
            </a:pPr>
            <a:r>
              <a:t>LOS : No difference.</a:t>
            </a:r>
          </a:p>
          <a:p>
            <a:pPr marL="355600" indent="-355600" defTabSz="467359">
              <a:spcBef>
                <a:spcPts val="3300"/>
              </a:spcBef>
              <a:defRPr sz="2880"/>
            </a:pPr>
            <a:r>
              <a:t>S/E : No difference.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ost Op Analges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Post Op Analgesia</a:t>
            </a:r>
          </a:p>
        </p:txBody>
      </p:sp>
      <p:sp>
        <p:nvSpPr>
          <p:cNvPr id="303" name="Must be Pre emptive and Multimodal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77800" indent="-177800" defTabSz="233679">
              <a:spcBef>
                <a:spcPts val="1600"/>
              </a:spcBef>
              <a:defRPr sz="2640"/>
            </a:pPr>
            <a:r>
              <a:t>Must be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u="sng">
                <a:latin typeface="Helvetica"/>
                <a:ea typeface="Helvetica"/>
                <a:cs typeface="Helvetica"/>
                <a:sym typeface="Helvetica"/>
              </a:rPr>
              <a:t>Pre emptive and Multimodal.</a:t>
            </a:r>
            <a:endParaRPr b="1">
              <a:latin typeface="Helvetica"/>
              <a:ea typeface="Helvetica"/>
              <a:cs typeface="Helvetica"/>
              <a:sym typeface="Helvetica"/>
            </a:endParaRPr>
          </a:p>
          <a:p>
            <a:pPr marL="177800" indent="-177800" defTabSz="233679">
              <a:spcBef>
                <a:spcPts val="1600"/>
              </a:spcBef>
              <a:defRPr sz="2640"/>
            </a:pPr>
            <a:r>
              <a:t>Slow release opioid analgesia ( Targin) can be initiated in recovery room.</a:t>
            </a:r>
          </a:p>
          <a:p>
            <a:pPr marL="177800" indent="-177800" defTabSz="233679">
              <a:spcBef>
                <a:spcPts val="1600"/>
              </a:spcBef>
              <a:defRPr sz="2640"/>
            </a:pPr>
            <a:r>
              <a:t>Regular adjuvants </a:t>
            </a:r>
          </a:p>
          <a:p>
            <a:pPr lvl="4" marL="1270000" indent="-254000" defTabSz="233679">
              <a:spcBef>
                <a:spcPts val="1600"/>
              </a:spcBef>
              <a:buSzPct val="100000"/>
              <a:buAutoNum type="arabicPeriod" startAt="1"/>
              <a:defRPr sz="2640"/>
            </a:pPr>
            <a:r>
              <a:t>Paracetamol 1G QID.</a:t>
            </a:r>
          </a:p>
          <a:p>
            <a:pPr lvl="4" marL="1270000" indent="-254000" defTabSz="233679">
              <a:spcBef>
                <a:spcPts val="1600"/>
              </a:spcBef>
              <a:buSzPct val="100000"/>
              <a:buAutoNum type="arabicPeriod" startAt="1"/>
              <a:defRPr sz="2640"/>
            </a:pPr>
            <a:r>
              <a:t>NSAID of choice.</a:t>
            </a:r>
          </a:p>
          <a:p>
            <a:pPr lvl="4" marL="1270000" indent="-254000" defTabSz="233679">
              <a:spcBef>
                <a:spcPts val="1600"/>
              </a:spcBef>
              <a:buSzPct val="100000"/>
              <a:buAutoNum type="arabicPeriod" startAt="1"/>
              <a:defRPr sz="2640"/>
            </a:pPr>
            <a:r>
              <a:t>? Pregabalin</a:t>
            </a:r>
          </a:p>
          <a:p>
            <a:pPr lvl="4" marL="1270000" indent="-254000" defTabSz="233679">
              <a:spcBef>
                <a:spcPts val="1600"/>
              </a:spcBef>
              <a:buSzPct val="100000"/>
              <a:buAutoNum type="arabicPeriod" startAt="1"/>
              <a:defRPr sz="2640"/>
            </a:pPr>
            <a:r>
              <a:t>Consider PPI if using non selective NSAID</a:t>
            </a:r>
          </a:p>
          <a:p>
            <a:pPr lvl="4" marL="889000" indent="-177800" defTabSz="233679">
              <a:spcBef>
                <a:spcPts val="1600"/>
              </a:spcBef>
              <a:defRPr b="1" sz="2640">
                <a:latin typeface="Helvetica"/>
                <a:ea typeface="Helvetica"/>
                <a:cs typeface="Helvetica"/>
                <a:sym typeface="Helvetica"/>
              </a:defRPr>
            </a:pPr>
            <a:r>
              <a:t>Regular anti emetic</a:t>
            </a:r>
          </a:p>
          <a:p>
            <a:pPr lvl="4" marL="889000" indent="-177800" defTabSz="233679">
              <a:spcBef>
                <a:spcPts val="1600"/>
              </a:spcBef>
              <a:defRPr sz="2640"/>
            </a:pPr>
            <a:r>
              <a:t>PRN analgesia Endone / Tramadol.</a:t>
            </a:r>
          </a:p>
          <a:p>
            <a:pPr lvl="4" marL="889000" indent="-177800" defTabSz="233679">
              <a:spcBef>
                <a:spcPts val="1600"/>
              </a:spcBef>
              <a:defRPr sz="2640"/>
            </a:pPr>
          </a:p>
          <a:p>
            <a:pPr lvl="4" marL="889000" indent="-177800" defTabSz="233679">
              <a:spcBef>
                <a:spcPts val="1600"/>
              </a:spcBef>
              <a:defRPr sz="2640"/>
            </a:pPr>
          </a:p>
          <a:p>
            <a:pPr lvl="6" marL="0" indent="548640" defTabSz="233679">
              <a:spcBef>
                <a:spcPts val="1600"/>
              </a:spcBef>
              <a:buSzTx/>
              <a:buNone/>
              <a:defRPr sz="144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onclu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Conclusion</a:t>
            </a:r>
          </a:p>
        </p:txBody>
      </p:sp>
      <p:sp>
        <p:nvSpPr>
          <p:cNvPr id="306" name="Acute pain relief paramount to early rehabilitation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4499" indent="-444499">
              <a:defRPr sz="4500"/>
            </a:pPr>
            <a:r>
              <a:t>Acute pain relief paramount to early rehabilitation.</a:t>
            </a:r>
          </a:p>
          <a:p>
            <a:pPr marL="444499" indent="-444499">
              <a:defRPr sz="4500"/>
            </a:pPr>
            <a:r>
              <a:t>Multimodal approach.</a:t>
            </a:r>
          </a:p>
          <a:p>
            <a:pPr marL="444499" indent="-444499">
              <a:defRPr sz="4500"/>
            </a:pPr>
            <a:r>
              <a:t>Attempt to prevent Persistent Post-operative Pain.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ain Manag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Pain Management</a:t>
            </a:r>
          </a:p>
        </p:txBody>
      </p:sp>
      <p:sp>
        <p:nvSpPr>
          <p:cNvPr id="143" name="What do patients want?…"/>
          <p:cNvSpPr txBox="1"/>
          <p:nvPr/>
        </p:nvSpPr>
        <p:spPr>
          <a:xfrm>
            <a:off x="1866425" y="3058963"/>
            <a:ext cx="7236992" cy="5388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spcBef>
                <a:spcPts val="1200"/>
              </a:spcBef>
              <a:defRPr sz="6100">
                <a:latin typeface="Calibri"/>
                <a:ea typeface="Calibri"/>
                <a:cs typeface="Calibri"/>
                <a:sym typeface="Calibri"/>
              </a:defRPr>
            </a:pPr>
            <a:endParaRPr sz="4400"/>
          </a:p>
          <a:p>
            <a:pPr algn="l" defTabSz="457200">
              <a:spcBef>
                <a:spcPts val="1200"/>
              </a:spcBef>
              <a:defRPr sz="6100">
                <a:latin typeface="Calibri"/>
                <a:ea typeface="Calibri"/>
                <a:cs typeface="Calibri"/>
                <a:sym typeface="Calibri"/>
              </a:defRPr>
            </a:pPr>
            <a:endParaRPr sz="1200">
              <a:latin typeface="Times"/>
              <a:ea typeface="Times"/>
              <a:cs typeface="Times"/>
              <a:sym typeface="Times"/>
            </a:endParaRPr>
          </a:p>
          <a:p>
            <a:pPr marL="543277" indent="-543277" algn="l" defTabSz="457200">
              <a:spcBef>
                <a:spcPts val="1200"/>
              </a:spcBef>
              <a:buSzPct val="75000"/>
              <a:buChar char="•"/>
              <a:defRPr sz="4400">
                <a:latin typeface="Calibri"/>
                <a:ea typeface="Calibri"/>
                <a:cs typeface="Calibri"/>
                <a:sym typeface="Calibri"/>
              </a:defRPr>
            </a:pPr>
            <a:r>
              <a:t>What do patients want?</a:t>
            </a:r>
          </a:p>
          <a:p>
            <a:pPr algn="l" defTabSz="457200">
              <a:spcBef>
                <a:spcPts val="1200"/>
              </a:spcBef>
              <a:defRPr sz="4400">
                <a:latin typeface="Calibri"/>
                <a:ea typeface="Calibri"/>
                <a:cs typeface="Calibri"/>
                <a:sym typeface="Calibri"/>
              </a:defRPr>
            </a:pPr>
            <a:br/>
            <a:r>
              <a:rPr>
                <a:latin typeface="Arial"/>
                <a:ea typeface="Arial"/>
                <a:cs typeface="Arial"/>
                <a:sym typeface="Arial"/>
              </a:rPr>
              <a:t>•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What do surgeons want?</a:t>
            </a:r>
          </a:p>
          <a:p>
            <a:pPr algn="l" defTabSz="457200">
              <a:spcBef>
                <a:spcPts val="1200"/>
              </a:spcBef>
              <a:defRPr sz="4400">
                <a:latin typeface="Calibri"/>
                <a:ea typeface="Calibri"/>
                <a:cs typeface="Calibri"/>
                <a:sym typeface="Calibri"/>
              </a:defRPr>
            </a:pPr>
            <a:br/>
            <a:r>
              <a:rPr>
                <a:latin typeface="Arial"/>
                <a:ea typeface="Arial"/>
                <a:cs typeface="Arial"/>
                <a:sym typeface="Arial"/>
              </a:rPr>
              <a:t>•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What do anaesthetists want? </a:t>
            </a:r>
            <a:endParaRPr sz="120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50118" y="5395763"/>
            <a:ext cx="9271001" cy="444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Incision and Surge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/>
            <a:r>
              <a:t>Incision and Surgery</a:t>
            </a:r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251" y="3375282"/>
            <a:ext cx="6521138" cy="61972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26920" y="3330800"/>
            <a:ext cx="5899181" cy="6286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"/>
          <p:cNvSpPr txBox="1"/>
          <p:nvPr/>
        </p:nvSpPr>
        <p:spPr>
          <a:xfrm>
            <a:off x="6261100" y="3054349"/>
            <a:ext cx="1905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51" name="Osteotomes"/>
          <p:cNvSpPr txBox="1"/>
          <p:nvPr/>
        </p:nvSpPr>
        <p:spPr>
          <a:xfrm>
            <a:off x="4336770" y="603249"/>
            <a:ext cx="5221947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500"/>
            </a:lvl1pPr>
          </a:lstStyle>
          <a:p>
            <a:pPr/>
            <a:r>
              <a:t>Osteotomes</a:t>
            </a:r>
          </a:p>
        </p:txBody>
      </p:sp>
      <p:sp>
        <p:nvSpPr>
          <p:cNvPr id="152" name="Anterior"/>
          <p:cNvSpPr txBox="1"/>
          <p:nvPr/>
        </p:nvSpPr>
        <p:spPr>
          <a:xfrm>
            <a:off x="1212570" y="7962900"/>
            <a:ext cx="37225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Anterior</a:t>
            </a:r>
          </a:p>
        </p:txBody>
      </p:sp>
      <p:sp>
        <p:nvSpPr>
          <p:cNvPr id="153" name="Posterior"/>
          <p:cNvSpPr txBox="1"/>
          <p:nvPr/>
        </p:nvSpPr>
        <p:spPr>
          <a:xfrm>
            <a:off x="8045170" y="7962900"/>
            <a:ext cx="357258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Posterior</a:t>
            </a:r>
          </a:p>
        </p:txBody>
      </p:sp>
      <p:sp>
        <p:nvSpPr>
          <p:cNvPr id="154" name="Text"/>
          <p:cNvSpPr txBox="1"/>
          <p:nvPr/>
        </p:nvSpPr>
        <p:spPr>
          <a:xfrm>
            <a:off x="5435600" y="1860549"/>
            <a:ext cx="3048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    </a:t>
            </a:r>
          </a:p>
        </p:txBody>
      </p:sp>
      <p:pic>
        <p:nvPicPr>
          <p:cNvPr id="155" name="page8image1960.png" descr="page8image196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266" y="2635250"/>
            <a:ext cx="5487161" cy="4578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age8image1464.png" descr="page8image146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37872" y="2782566"/>
            <a:ext cx="6577456" cy="4823468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ext"/>
          <p:cNvSpPr txBox="1"/>
          <p:nvPr/>
        </p:nvSpPr>
        <p:spPr>
          <a:xfrm>
            <a:off x="6870700" y="3148333"/>
            <a:ext cx="1905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58" name="Oval"/>
          <p:cNvSpPr/>
          <p:nvPr/>
        </p:nvSpPr>
        <p:spPr>
          <a:xfrm>
            <a:off x="6705600" y="3829050"/>
            <a:ext cx="1270000" cy="1797596"/>
          </a:xfrm>
          <a:prstGeom prst="ellips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9" name="Oval"/>
          <p:cNvSpPr/>
          <p:nvPr/>
        </p:nvSpPr>
        <p:spPr>
          <a:xfrm>
            <a:off x="4937422" y="4713833"/>
            <a:ext cx="1068736" cy="2822824"/>
          </a:xfrm>
          <a:prstGeom prst="ellips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903" y="442072"/>
            <a:ext cx="11483609" cy="8358233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Rectangle"/>
          <p:cNvSpPr/>
          <p:nvPr/>
        </p:nvSpPr>
        <p:spPr>
          <a:xfrm>
            <a:off x="5605134" y="8378256"/>
            <a:ext cx="7414292" cy="234756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OP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OPTIONS</a:t>
            </a:r>
          </a:p>
        </p:txBody>
      </p:sp>
      <p:sp>
        <p:nvSpPr>
          <p:cNvPr id="165" name="•  Spinal/Epidural/CSE : Single shot/ catheter…"/>
          <p:cNvSpPr txBox="1"/>
          <p:nvPr/>
        </p:nvSpPr>
        <p:spPr>
          <a:xfrm>
            <a:off x="627363" y="2443174"/>
            <a:ext cx="11625896" cy="6619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57200" indent="-457200" algn="l" defTabSz="457200">
              <a:spcBef>
                <a:spcPts val="1200"/>
              </a:spcBef>
              <a:tabLst>
                <a:tab pos="139700" algn="l"/>
                <a:tab pos="457200" algn="l"/>
              </a:tabLst>
              <a:defRPr sz="4500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		•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 </a:t>
            </a:r>
            <a:r>
              <a:rPr b="1">
                <a:solidFill>
                  <a:srgbClr val="FF2600"/>
                </a:solidFill>
              </a:rPr>
              <a:t>Spinal</a:t>
            </a:r>
            <a:r>
              <a:rPr b="1"/>
              <a:t>/Epidural/CSE </a:t>
            </a:r>
            <a:r>
              <a:t>: Single shot/ catheter </a:t>
            </a:r>
            <a:br>
              <a:rPr sz="1200">
                <a:latin typeface="Times"/>
                <a:ea typeface="Times"/>
                <a:cs typeface="Times"/>
                <a:sym typeface="Times"/>
              </a:rPr>
            </a:br>
            <a:endParaRPr sz="1200">
              <a:latin typeface="Times"/>
              <a:ea typeface="Times"/>
              <a:cs typeface="Times"/>
              <a:sym typeface="Times"/>
            </a:endParaRPr>
          </a:p>
          <a:p>
            <a:pPr marL="457200" indent="-457200" algn="l" defTabSz="457200">
              <a:spcBef>
                <a:spcPts val="1200"/>
              </a:spcBef>
              <a:tabLst>
                <a:tab pos="139700" algn="l"/>
                <a:tab pos="457200" algn="l"/>
              </a:tabLst>
              <a:defRPr b="1" sz="4500">
                <a:latin typeface="Calibri"/>
                <a:ea typeface="Calibri"/>
                <a:cs typeface="Calibri"/>
                <a:sym typeface="Calibri"/>
              </a:defRPr>
            </a:pPr>
            <a:r>
              <a:rPr b="0">
                <a:latin typeface="Arial"/>
                <a:ea typeface="Arial"/>
                <a:cs typeface="Arial"/>
                <a:sym typeface="Arial"/>
              </a:rPr>
              <a:t>		•</a:t>
            </a:r>
            <a:r>
              <a:rPr b="0">
                <a:latin typeface="Helvetica"/>
                <a:ea typeface="Helvetica"/>
                <a:cs typeface="Helvetica"/>
                <a:sym typeface="Helvetica"/>
              </a:rPr>
              <a:t>  </a:t>
            </a:r>
            <a:r>
              <a:t>Lumbar plexus / Psoas: </a:t>
            </a:r>
            <a:r>
              <a:rPr b="0"/>
              <a:t>Single shot/ catheter </a:t>
            </a:r>
            <a:br>
              <a:rPr b="0" sz="1200">
                <a:latin typeface="Times"/>
                <a:ea typeface="Times"/>
                <a:cs typeface="Times"/>
                <a:sym typeface="Times"/>
              </a:rPr>
            </a:br>
            <a:endParaRPr b="0" sz="1200">
              <a:latin typeface="Times"/>
              <a:ea typeface="Times"/>
              <a:cs typeface="Times"/>
              <a:sym typeface="Times"/>
            </a:endParaRPr>
          </a:p>
          <a:p>
            <a:pPr marL="457200" indent="-457200" algn="l" defTabSz="457200">
              <a:spcBef>
                <a:spcPts val="1200"/>
              </a:spcBef>
              <a:tabLst>
                <a:tab pos="139700" algn="l"/>
                <a:tab pos="457200" algn="l"/>
              </a:tabLst>
              <a:defRPr sz="4500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		•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 </a:t>
            </a:r>
            <a:r>
              <a:rPr b="1">
                <a:solidFill>
                  <a:srgbClr val="FF2600"/>
                </a:solidFill>
              </a:rPr>
              <a:t>Local infiltration : </a:t>
            </a:r>
            <a:r>
              <a:rPr>
                <a:solidFill>
                  <a:srgbClr val="FF2600"/>
                </a:solidFill>
              </a:rPr>
              <a:t>Single shot </a:t>
            </a:r>
            <a:r>
              <a:t>+/- catheter </a:t>
            </a:r>
            <a:br>
              <a:rPr sz="1200">
                <a:latin typeface="Times"/>
                <a:ea typeface="Times"/>
                <a:cs typeface="Times"/>
                <a:sym typeface="Times"/>
              </a:rPr>
            </a:br>
            <a:endParaRPr sz="1200">
              <a:latin typeface="Times"/>
              <a:ea typeface="Times"/>
              <a:cs typeface="Times"/>
              <a:sym typeface="Times"/>
            </a:endParaRPr>
          </a:p>
          <a:p>
            <a:pPr marL="457200" indent="-457200" algn="l" defTabSz="457200">
              <a:spcBef>
                <a:spcPts val="1200"/>
              </a:spcBef>
              <a:tabLst>
                <a:tab pos="139700" algn="l"/>
                <a:tab pos="457200" algn="l"/>
              </a:tabLst>
              <a:defRPr sz="4500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		•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 </a:t>
            </a:r>
            <a:r>
              <a:rPr b="1"/>
              <a:t>Femoral/ 3 in 1: </a:t>
            </a:r>
            <a:r>
              <a:t>Single shot/ catheter </a:t>
            </a:r>
            <a:br>
              <a:rPr sz="1200">
                <a:latin typeface="Times"/>
                <a:ea typeface="Times"/>
                <a:cs typeface="Times"/>
                <a:sym typeface="Times"/>
              </a:rPr>
            </a:br>
            <a:endParaRPr sz="1200">
              <a:latin typeface="Times"/>
              <a:ea typeface="Times"/>
              <a:cs typeface="Times"/>
              <a:sym typeface="Times"/>
            </a:endParaRPr>
          </a:p>
          <a:p>
            <a:pPr marL="457200" indent="-457200" algn="l" defTabSz="457200">
              <a:spcBef>
                <a:spcPts val="1200"/>
              </a:spcBef>
              <a:tabLst>
                <a:tab pos="139700" algn="l"/>
                <a:tab pos="457200" algn="l"/>
              </a:tabLst>
              <a:defRPr sz="4500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		•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 </a:t>
            </a:r>
            <a:r>
              <a:rPr b="1">
                <a:solidFill>
                  <a:srgbClr val="FF2600"/>
                </a:solidFill>
              </a:rPr>
              <a:t>Systemic: </a:t>
            </a:r>
            <a:r>
              <a:rPr>
                <a:solidFill>
                  <a:srgbClr val="FF2600"/>
                </a:solidFill>
              </a:rPr>
              <a:t>Opioids / NSAID / Paracetamol </a:t>
            </a:r>
            <a:br>
              <a:rPr sz="12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rPr>
            </a:br>
            <a:endParaRPr sz="1200">
              <a:latin typeface="Times"/>
              <a:ea typeface="Times"/>
              <a:cs typeface="Times"/>
              <a:sym typeface="Times"/>
            </a:endParaRPr>
          </a:p>
          <a:p>
            <a:pPr marL="457200" indent="-457200" algn="l" defTabSz="457200">
              <a:spcBef>
                <a:spcPts val="1200"/>
              </a:spcBef>
              <a:tabLst>
                <a:tab pos="139700" algn="l"/>
                <a:tab pos="457200" algn="l"/>
              </a:tabLst>
              <a:defRPr b="1" sz="4500">
                <a:latin typeface="Calibri"/>
                <a:ea typeface="Calibri"/>
                <a:cs typeface="Calibri"/>
                <a:sym typeface="Calibri"/>
              </a:defRPr>
            </a:pPr>
            <a:r>
              <a:rPr b="0">
                <a:latin typeface="Arial"/>
                <a:ea typeface="Arial"/>
                <a:cs typeface="Arial"/>
                <a:sym typeface="Arial"/>
              </a:rPr>
              <a:t>		•</a:t>
            </a:r>
            <a:r>
              <a:rPr b="0">
                <a:latin typeface="Helvetica"/>
                <a:ea typeface="Helvetica"/>
                <a:cs typeface="Helvetica"/>
                <a:sym typeface="Helvetica"/>
              </a:rPr>
              <a:t>  </a:t>
            </a:r>
            <a:r>
              <a:rPr>
                <a:solidFill>
                  <a:srgbClr val="FF2600"/>
                </a:solidFill>
              </a:rPr>
              <a:t>Adjuncts </a:t>
            </a:r>
            <a:br>
              <a:rPr b="0" sz="12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rPr>
            </a:br>
            <a:endParaRPr b="0" sz="120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