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ED8"/>
          </a:solidFill>
        </a:fill>
      </a:tcStyle>
    </a:wholeTbl>
    <a:band2H>
      <a:tcTxStyle b="def" i="def"/>
      <a:tcStyle>
        <a:tcBdr/>
        <a:fill>
          <a:solidFill>
            <a:srgbClr val="F8F6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4CC"/>
          </a:solidFill>
        </a:fill>
      </a:tcStyle>
    </a:wholeTbl>
    <a:band2H>
      <a:tcTxStyle b="def" i="def"/>
      <a:tcStyle>
        <a:tcBdr/>
        <a:fill>
          <a:solidFill>
            <a:srgbClr val="F6EB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51011" y="609601"/>
            <a:ext cx="8676224" cy="3200401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effectLst>
                  <a:outerShdw sx="100000" sy="100000" kx="0" ky="0" algn="b" rotWithShape="0" blurRad="25400" dist="31750" dir="132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51011" y="3886200"/>
            <a:ext cx="8676224" cy="1905000"/>
          </a:xfrm>
          <a:prstGeom prst="rect">
            <a:avLst/>
          </a:prstGeom>
        </p:spPr>
        <p:txBody>
          <a:bodyPr anchor="t"/>
          <a:lstStyle>
            <a:lvl1pPr marL="0" indent="0" algn="ctr">
              <a:buClrTx/>
              <a:buSzTx/>
              <a:buFontTx/>
              <a:buNone/>
              <a:defRPr sz="2100"/>
            </a:lvl1pPr>
            <a:lvl2pPr marL="0" indent="457200" algn="ctr">
              <a:buClrTx/>
              <a:buSzTx/>
              <a:buFontTx/>
              <a:buNone/>
              <a:defRPr sz="2100"/>
            </a:lvl2pPr>
            <a:lvl3pPr marL="0" indent="914400" algn="ctr">
              <a:buClrTx/>
              <a:buSzTx/>
              <a:buFontTx/>
              <a:buNone/>
              <a:defRPr sz="2100"/>
            </a:lvl3pPr>
            <a:lvl4pPr marL="0" indent="1371600" algn="ctr">
              <a:buClrTx/>
              <a:buSzTx/>
              <a:buFontTx/>
              <a:buNone/>
              <a:defRPr sz="2100"/>
            </a:lvl4pPr>
            <a:lvl5pPr marL="0" indent="1828800" algn="ctr"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1141412" y="4732864"/>
            <a:ext cx="9906001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3" name="Picture Placeholder 2"/>
          <p:cNvSpPr/>
          <p:nvPr>
            <p:ph type="pic" sz="half" idx="13"/>
          </p:nvPr>
        </p:nvSpPr>
        <p:spPr>
          <a:xfrm>
            <a:off x="1979611" y="932112"/>
            <a:ext cx="8225944" cy="3164976"/>
          </a:xfrm>
          <a:prstGeom prst="rect">
            <a:avLst/>
          </a:prstGeom>
          <a:ln w="38100">
            <a:solidFill>
              <a:srgbClr val="2F353D"/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141412" y="5299602"/>
            <a:ext cx="9906001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1141412" y="609601"/>
            <a:ext cx="9906000" cy="312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quarter" idx="1"/>
          </p:nvPr>
        </p:nvSpPr>
        <p:spPr>
          <a:xfrm>
            <a:off x="1141411" y="4343400"/>
            <a:ext cx="9906001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3"/>
          <p:cNvSpPr txBox="1"/>
          <p:nvPr/>
        </p:nvSpPr>
        <p:spPr>
          <a:xfrm>
            <a:off x="836612" y="411192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chemeClr val="accent1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2" name="TextBox 14"/>
          <p:cNvSpPr txBox="1"/>
          <p:nvPr/>
        </p:nvSpPr>
        <p:spPr>
          <a:xfrm>
            <a:off x="10437811" y="2367567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chemeClr val="accent1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3" name="Title Text"/>
          <p:cNvSpPr txBox="1"/>
          <p:nvPr>
            <p:ph type="title"/>
          </p:nvPr>
        </p:nvSpPr>
        <p:spPr>
          <a:xfrm>
            <a:off x="1446212" y="609601"/>
            <a:ext cx="9296399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1674811" y="3352800"/>
            <a:ext cx="8839204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Text Placeholder 2"/>
          <p:cNvSpPr/>
          <p:nvPr>
            <p:ph type="body" sz="quarter" idx="13"/>
          </p:nvPr>
        </p:nvSpPr>
        <p:spPr>
          <a:xfrm>
            <a:off x="1141411" y="4343400"/>
            <a:ext cx="9906001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1141412" y="3308580"/>
            <a:ext cx="9906001" cy="146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1141409" y="4777380"/>
            <a:ext cx="9906002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"/>
          <p:cNvSpPr txBox="1"/>
          <p:nvPr/>
        </p:nvSpPr>
        <p:spPr>
          <a:xfrm>
            <a:off x="836612" y="411192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chemeClr val="accent1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3" name="TextBox 14"/>
          <p:cNvSpPr txBox="1"/>
          <p:nvPr/>
        </p:nvSpPr>
        <p:spPr>
          <a:xfrm>
            <a:off x="10437811" y="2367567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chemeClr val="accent1"/>
                </a:solidFill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4" name="Title Text"/>
          <p:cNvSpPr txBox="1"/>
          <p:nvPr>
            <p:ph type="title"/>
          </p:nvPr>
        </p:nvSpPr>
        <p:spPr>
          <a:xfrm>
            <a:off x="1446212" y="609601"/>
            <a:ext cx="9296399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FDFD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1141412" y="3886200"/>
            <a:ext cx="9906001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cap="all" sz="24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1pPr>
            <a:lvl2pPr marL="838200" indent="-381000">
              <a:buClrTx/>
              <a:buFontTx/>
              <a:defRPr cap="all" sz="24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2pPr>
            <a:lvl3pPr marL="1343025" indent="-428625">
              <a:buClrTx/>
              <a:buFontTx/>
              <a:defRPr cap="all" sz="24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3pPr>
            <a:lvl4pPr marL="1665514" indent="-293914">
              <a:buClrTx/>
              <a:buFontTx/>
              <a:defRPr cap="all" sz="24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4pPr>
            <a:lvl5pPr marL="2122714" indent="-293914">
              <a:buClrTx/>
              <a:buFontTx/>
              <a:defRPr cap="all" sz="24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Text Placeholder 2"/>
          <p:cNvSpPr/>
          <p:nvPr>
            <p:ph type="body" sz="quarter" idx="13"/>
          </p:nvPr>
        </p:nvSpPr>
        <p:spPr>
          <a:xfrm>
            <a:off x="1141411" y="4775200"/>
            <a:ext cx="9906001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800"/>
            </a:pP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1141412" y="609601"/>
            <a:ext cx="9906000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1141412" y="3505200"/>
            <a:ext cx="9906001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cap="all" sz="28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1pPr>
            <a:lvl2pPr marL="901700" indent="-444500">
              <a:buClrTx/>
              <a:buFontTx/>
              <a:defRPr cap="all" sz="28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2pPr>
            <a:lvl3pPr marL="1414462" indent="-500062">
              <a:buClrTx/>
              <a:buFontTx/>
              <a:defRPr cap="all" sz="28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3pPr>
            <a:lvl4pPr marL="1714500" indent="-342900">
              <a:buClrTx/>
              <a:buFontTx/>
              <a:defRPr cap="all" sz="28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4pPr>
            <a:lvl5pPr marL="2171700" indent="-342900">
              <a:buClrTx/>
              <a:buFontTx/>
              <a:defRPr cap="all" sz="2800">
                <a:effectLst>
                  <a:outerShdw sx="100000" sy="100000" kx="0" ky="0" algn="b" rotWithShape="0" blurRad="25400" dist="38100" dir="1404000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2"/>
          <p:cNvSpPr/>
          <p:nvPr>
            <p:ph type="body" sz="quarter" idx="13"/>
          </p:nvPr>
        </p:nvSpPr>
        <p:spPr>
          <a:xfrm>
            <a:off x="1141411" y="4343400"/>
            <a:ext cx="9906001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800"/>
            </a:pP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sz="half" idx="1"/>
          </p:nvPr>
        </p:nvSpPr>
        <p:spPr>
          <a:xfrm>
            <a:off x="1141412" y="2666999"/>
            <a:ext cx="9905999" cy="3124201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8836897" y="609598"/>
            <a:ext cx="2210515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idx="1"/>
          </p:nvPr>
        </p:nvSpPr>
        <p:spPr>
          <a:xfrm>
            <a:off x="1141412" y="609600"/>
            <a:ext cx="7543801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141412" y="2666999"/>
            <a:ext cx="9905999" cy="31242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751013" y="3308580"/>
            <a:ext cx="8686801" cy="1468801"/>
          </a:xfrm>
          <a:prstGeom prst="rect">
            <a:avLst/>
          </a:prstGeom>
        </p:spPr>
        <p:txBody>
          <a:bodyPr anchor="b"/>
          <a:lstStyle>
            <a:lvl1pPr algn="r"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751010" y="4777380"/>
            <a:ext cx="8686802" cy="860401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</a:lvl1pPr>
            <a:lvl2pPr marL="0" indent="457200" algn="r">
              <a:buClrTx/>
              <a:buSzTx/>
              <a:buFontTx/>
              <a:buNone/>
            </a:lvl2pPr>
            <a:lvl3pPr marL="0" indent="914400" algn="r">
              <a:buClrTx/>
              <a:buSzTx/>
              <a:buFontTx/>
              <a:buNone/>
            </a:lvl3pPr>
            <a:lvl4pPr marL="0" indent="1371600" algn="r">
              <a:buClrTx/>
              <a:buSzTx/>
              <a:buFontTx/>
              <a:buNone/>
            </a:lvl4pPr>
            <a:lvl5pPr marL="0" indent="1828800" algn="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1141412" y="2666999"/>
            <a:ext cx="4876801" cy="312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81792" indent="-367392">
              <a:defRPr sz="1800"/>
            </a:lvl3pPr>
            <a:lvl4pPr marL="1628775" indent="-257175">
              <a:defRPr sz="1800"/>
            </a:lvl4pPr>
            <a:lvl5pPr marL="2085975" indent="-257175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429280" y="2658533"/>
            <a:ext cx="4588932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443133" y="2667000"/>
            <a:ext cx="4604280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141411" y="1600200"/>
            <a:ext cx="3549122" cy="1371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03812" y="609601"/>
            <a:ext cx="5943602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1141411" y="2971800"/>
            <a:ext cx="3549122" cy="1828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141411" y="1600200"/>
            <a:ext cx="5334002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7433733" y="-18289"/>
            <a:ext cx="3276599" cy="6903721"/>
          </a:xfrm>
          <a:prstGeom prst="rect">
            <a:avLst/>
          </a:prstGeom>
          <a:ln w="38100">
            <a:solidFill>
              <a:srgbClr val="2F353D"/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141411" y="2971800"/>
            <a:ext cx="5334002" cy="1828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833009" y="5950267"/>
            <a:ext cx="232170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1" sz="900">
                <a:solidFill>
                  <a:srgbClr val="BFBFB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200" u="none">
          <a:ln>
            <a:noFill/>
          </a:ln>
          <a:solidFill>
            <a:srgbClr val="D2D2D2"/>
          </a:solidFill>
          <a:effectLst>
            <a:outerShdw sx="100000" sy="100000" kx="0" ky="0" algn="b" rotWithShape="0" blurRad="25400" dist="38100" dir="1404000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2pPr>
      <a:lvl3pPr marL="1271587" marR="0" indent="-35718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3pPr>
      <a:lvl4pPr marL="16165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4pPr>
      <a:lvl5pPr marL="20737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5pPr>
      <a:lvl6pPr marL="26670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6pPr>
      <a:lvl7pPr marL="31242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7pPr>
      <a:lvl8pPr marL="3581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8pPr>
      <a:lvl9pPr marL="40386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small" i="0" spc="0" strike="noStrike" sz="2000" u="none">
          <a:ln>
            <a:noFill/>
          </a:ln>
          <a:solidFill>
            <a:srgbClr val="DFDFDF"/>
          </a:solidFill>
          <a:effectLst>
            <a:outerShdw sx="100000" sy="100000" kx="0" ky="0" algn="b" rotWithShape="0" blurRad="50800" dist="12700" dir="13860000">
              <a:srgbClr val="000000">
                <a:alpha val="20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ctrTitle"/>
          </p:nvPr>
        </p:nvSpPr>
        <p:spPr>
          <a:xfrm>
            <a:off x="1751011" y="609601"/>
            <a:ext cx="8676224" cy="3200401"/>
          </a:xfrm>
          <a:prstGeom prst="rect">
            <a:avLst/>
          </a:prstGeom>
        </p:spPr>
        <p:txBody>
          <a:bodyPr/>
          <a:lstStyle/>
          <a:p>
            <a:pPr/>
            <a:r>
              <a:t>Approaches In total knee replacement</a:t>
            </a:r>
          </a:p>
        </p:txBody>
      </p:sp>
      <p:sp>
        <p:nvSpPr>
          <p:cNvPr id="175" name="Subtitle 2"/>
          <p:cNvSpPr txBox="1"/>
          <p:nvPr>
            <p:ph type="subTitle" sz="quarter" idx="1"/>
          </p:nvPr>
        </p:nvSpPr>
        <p:spPr>
          <a:xfrm>
            <a:off x="1751011" y="3886200"/>
            <a:ext cx="8676224" cy="1905000"/>
          </a:xfrm>
          <a:prstGeom prst="rect">
            <a:avLst/>
          </a:prstGeom>
        </p:spPr>
        <p:txBody>
          <a:bodyPr/>
          <a:lstStyle/>
          <a:p>
            <a:pPr/>
            <a:r>
              <a:t>Mr Kosta Calligeros</a:t>
            </a:r>
          </a:p>
          <a:p>
            <a:pPr/>
            <a:r>
              <a:t>Mbbs fracs orth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he complex or multiply operated knee"/>
          <p:cNvSpPr txBox="1"/>
          <p:nvPr>
            <p:ph type="title"/>
          </p:nvPr>
        </p:nvSpPr>
        <p:spPr>
          <a:xfrm>
            <a:off x="1141412" y="317500"/>
            <a:ext cx="9909176" cy="1196485"/>
          </a:xfrm>
          <a:prstGeom prst="rect">
            <a:avLst/>
          </a:prstGeom>
        </p:spPr>
        <p:txBody>
          <a:bodyPr/>
          <a:lstStyle/>
          <a:p>
            <a:pPr/>
            <a:r>
              <a:t>The complex or multiply operated knee</a:t>
            </a:r>
          </a:p>
        </p:txBody>
      </p:sp>
      <p:sp>
        <p:nvSpPr>
          <p:cNvPr id="207" name="Post-traumatic…"/>
          <p:cNvSpPr txBox="1"/>
          <p:nvPr>
            <p:ph type="body" sz="half" idx="1"/>
          </p:nvPr>
        </p:nvSpPr>
        <p:spPr>
          <a:xfrm>
            <a:off x="120431" y="1673262"/>
            <a:ext cx="4182536" cy="4687660"/>
          </a:xfrm>
          <a:prstGeom prst="rect">
            <a:avLst/>
          </a:prstGeom>
        </p:spPr>
        <p:txBody>
          <a:bodyPr/>
          <a:lstStyle/>
          <a:p>
            <a:pPr/>
            <a:r>
              <a:t>Post-traumatic</a:t>
            </a:r>
          </a:p>
          <a:p>
            <a:pPr/>
            <a:r>
              <a:t>Difficult primary ie rheumatoid, severe deformity</a:t>
            </a:r>
          </a:p>
          <a:p>
            <a:pPr/>
            <a:r>
              <a:t>Revision knee replacement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3199" y="2063212"/>
            <a:ext cx="3706302" cy="337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8840" y="2063212"/>
            <a:ext cx="3798486" cy="3372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Extensile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Extensile procedures</a:t>
            </a:r>
          </a:p>
        </p:txBody>
      </p:sp>
      <p:sp>
        <p:nvSpPr>
          <p:cNvPr id="212" name="Quadriceps/Rectus Snip (Insall first Described 1988)…"/>
          <p:cNvSpPr txBox="1"/>
          <p:nvPr>
            <p:ph type="body" sz="quarter" idx="1"/>
          </p:nvPr>
        </p:nvSpPr>
        <p:spPr>
          <a:xfrm>
            <a:off x="2500465" y="1866229"/>
            <a:ext cx="3159902" cy="3717774"/>
          </a:xfrm>
          <a:prstGeom prst="rect">
            <a:avLst/>
          </a:prstGeom>
        </p:spPr>
        <p:txBody>
          <a:bodyPr/>
          <a:lstStyle/>
          <a:p>
            <a:pPr marL="205740" indent="-205740" defTabSz="329184">
              <a:spcBef>
                <a:spcPts val="400"/>
              </a:spcBef>
              <a:defRPr sz="1440">
                <a:effectLst>
                  <a:outerShdw sx="100000" sy="100000" kx="0" ky="0" algn="b" rotWithShape="0" blurRad="36576" dist="9144" dir="13860000">
                    <a:srgbClr val="000000">
                      <a:alpha val="20000"/>
                    </a:srgbClr>
                  </a:outerShdw>
                </a:effectLst>
              </a:defRPr>
            </a:pPr>
            <a:r>
              <a:t>Quadriceps/Rectus Snip (Insall first Described 1988)</a:t>
            </a:r>
          </a:p>
          <a:p>
            <a:pPr lvl="1" marL="534924" indent="-205740" defTabSz="329184">
              <a:spcBef>
                <a:spcPts val="400"/>
              </a:spcBef>
              <a:defRPr sz="1440">
                <a:effectLst>
                  <a:outerShdw sx="100000" sy="100000" kx="0" ky="0" algn="b" rotWithShape="0" blurRad="36576" dist="9144" dir="13860000">
                    <a:srgbClr val="000000">
                      <a:alpha val="20000"/>
                    </a:srgbClr>
                  </a:outerShdw>
                </a:effectLst>
              </a:defRPr>
            </a:pPr>
            <a:r>
              <a:t>Carry Medial para-patella arthrotomy laterally across Rectus fibres at apex of tendon </a:t>
            </a:r>
          </a:p>
          <a:p>
            <a:pPr lvl="1" marL="534924" indent="-205740" defTabSz="329184">
              <a:spcBef>
                <a:spcPts val="400"/>
              </a:spcBef>
              <a:defRPr sz="1440">
                <a:effectLst>
                  <a:outerShdw sx="100000" sy="100000" kx="0" ky="0" algn="b" rotWithShape="0" blurRad="36576" dist="9144" dir="13860000">
                    <a:srgbClr val="000000">
                      <a:alpha val="20000"/>
                    </a:srgbClr>
                  </a:outerShdw>
                </a:effectLst>
              </a:defRPr>
            </a:pPr>
            <a:r>
              <a:t>Continue proximally splitting along vastus lateralis fibres</a:t>
            </a:r>
          </a:p>
          <a:p>
            <a:pPr lvl="1" marL="534924" indent="-205740" defTabSz="329184">
              <a:spcBef>
                <a:spcPts val="400"/>
              </a:spcBef>
              <a:defRPr sz="1440">
                <a:effectLst>
                  <a:outerShdw sx="100000" sy="100000" kx="0" ky="0" algn="b" rotWithShape="0" blurRad="36576" dist="9144" dir="13860000">
                    <a:srgbClr val="000000">
                      <a:alpha val="20000"/>
                    </a:srgbClr>
                  </a:outerShdw>
                </a:effectLst>
              </a:defRPr>
            </a:pPr>
            <a:r>
              <a:t>Aim to isolate and preserve lateral superior geniculate vessels</a:t>
            </a:r>
          </a:p>
          <a:p>
            <a:pPr lvl="1" marL="534924" indent="-205740" defTabSz="329184">
              <a:spcBef>
                <a:spcPts val="400"/>
              </a:spcBef>
              <a:defRPr sz="1440">
                <a:effectLst>
                  <a:outerShdw sx="100000" sy="100000" kx="0" ky="0" algn="b" rotWithShape="0" blurRad="36576" dist="9144" dir="13860000">
                    <a:srgbClr val="000000">
                      <a:alpha val="20000"/>
                    </a:srgbClr>
                  </a:outerShdw>
                </a:effectLst>
              </a:defRPr>
            </a:pPr>
            <a:r>
              <a:t>May also require inferior lateral retinacular release</a:t>
            </a:r>
          </a:p>
          <a:p>
            <a:pPr lvl="1" marL="534924" indent="-205740" defTabSz="329184">
              <a:spcBef>
                <a:spcPts val="400"/>
              </a:spcBef>
              <a:defRPr sz="1440">
                <a:effectLst>
                  <a:outerShdw sx="100000" sy="100000" kx="0" ky="0" algn="b" rotWithShape="0" blurRad="36576" dist="9144" dir="13860000">
                    <a:srgbClr val="000000">
                      <a:alpha val="20000"/>
                    </a:srgbClr>
                  </a:outerShdw>
                </a:effectLst>
              </a:defRPr>
            </a:pPr>
            <a:r>
              <a:t>Normal post-op rehab protocol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2616" y="684237"/>
            <a:ext cx="4038601" cy="581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xtensile procedures"/>
          <p:cNvSpPr txBox="1"/>
          <p:nvPr>
            <p:ph type="title"/>
          </p:nvPr>
        </p:nvSpPr>
        <p:spPr>
          <a:xfrm>
            <a:off x="1052512" y="152400"/>
            <a:ext cx="5126136" cy="1414761"/>
          </a:xfrm>
          <a:prstGeom prst="rect">
            <a:avLst/>
          </a:prstGeom>
        </p:spPr>
        <p:txBody>
          <a:bodyPr/>
          <a:lstStyle/>
          <a:p>
            <a:pPr/>
            <a:r>
              <a:t>Extensile procedures</a:t>
            </a:r>
          </a:p>
        </p:txBody>
      </p:sp>
      <p:sp>
        <p:nvSpPr>
          <p:cNvPr id="216" name="Insall Quadriceps Turndown 1983…"/>
          <p:cNvSpPr txBox="1"/>
          <p:nvPr>
            <p:ph type="body" sz="half" idx="1"/>
          </p:nvPr>
        </p:nvSpPr>
        <p:spPr>
          <a:xfrm>
            <a:off x="554966" y="1404415"/>
            <a:ext cx="5759153" cy="4893814"/>
          </a:xfrm>
          <a:prstGeom prst="rect">
            <a:avLst/>
          </a:prstGeom>
        </p:spPr>
        <p:txBody>
          <a:bodyPr/>
          <a:lstStyle/>
          <a:p>
            <a:pPr/>
            <a:r>
              <a:t>Insall Quadriceps Turndown 1983</a:t>
            </a:r>
          </a:p>
          <a:p>
            <a:pPr lvl="1" marL="742950" indent="-285750"/>
            <a:r>
              <a:t>At apex of medial arthrotomy make 45 distal incision </a:t>
            </a:r>
          </a:p>
          <a:p>
            <a:pPr lvl="1" marL="742950" indent="-285750"/>
            <a:r>
              <a:t>Continue distally  along VL and ITB</a:t>
            </a:r>
          </a:p>
          <a:p>
            <a:pPr lvl="1" marL="742950" indent="-285750"/>
            <a:r>
              <a:t>Capsular incision should be broad based</a:t>
            </a:r>
          </a:p>
          <a:p>
            <a:pPr lvl="1" marL="742950" indent="-285750"/>
            <a:r>
              <a:t>Mechanism may be lengthened at 30 degrees flexion using v-y limbs</a:t>
            </a:r>
          </a:p>
          <a:p>
            <a:pPr lvl="1" marL="742950" indent="-285750"/>
            <a:r>
              <a:t>Quads mechanism must be protected for 6 weeks minimum</a:t>
            </a:r>
          </a:p>
          <a:p>
            <a:pPr lvl="1" marL="742950" indent="-285750"/>
            <a:r>
              <a:t>often extensor lag which may take months to improve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1889" y="426031"/>
            <a:ext cx="4787901" cy="584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xtensile procedures"/>
          <p:cNvSpPr txBox="1"/>
          <p:nvPr>
            <p:ph type="title"/>
          </p:nvPr>
        </p:nvSpPr>
        <p:spPr>
          <a:xfrm>
            <a:off x="1141412" y="609600"/>
            <a:ext cx="8856860" cy="662484"/>
          </a:xfrm>
          <a:prstGeom prst="rect">
            <a:avLst/>
          </a:prstGeom>
        </p:spPr>
        <p:txBody>
          <a:bodyPr/>
          <a:lstStyle/>
          <a:p>
            <a:pPr/>
            <a:r>
              <a:t>Extensile procedures</a:t>
            </a:r>
          </a:p>
        </p:txBody>
      </p:sp>
      <p:sp>
        <p:nvSpPr>
          <p:cNvPr id="220" name="Tibial tubercle osteotomy…"/>
          <p:cNvSpPr txBox="1"/>
          <p:nvPr>
            <p:ph type="body" sz="half" idx="1"/>
          </p:nvPr>
        </p:nvSpPr>
        <p:spPr>
          <a:xfrm>
            <a:off x="443065" y="1358229"/>
            <a:ext cx="5863216" cy="4542331"/>
          </a:xfrm>
          <a:prstGeom prst="rect">
            <a:avLst/>
          </a:prstGeom>
        </p:spPr>
        <p:txBody>
          <a:bodyPr/>
          <a:lstStyle/>
          <a:p>
            <a:pPr/>
            <a:r>
              <a:t>Tibial tubercle osteotomy</a:t>
            </a:r>
          </a:p>
          <a:p>
            <a:pPr lvl="1" marL="742950" indent="-285750"/>
            <a:r>
              <a:t>Used when PFJ contractures in knee are mostly distal</a:t>
            </a:r>
          </a:p>
          <a:p>
            <a:pPr lvl="1" marL="742950" indent="-285750"/>
            <a:r>
              <a:t>Minimum 6cm surface with a laterally based soft tissue envelope, (whiteside says 8-10cm)</a:t>
            </a:r>
          </a:p>
          <a:p>
            <a:pPr lvl="1" marL="742950" indent="-285750"/>
            <a:r>
              <a:t>Must be fixed with circlage wires if need to get around prosthesis (better results than screws)</a:t>
            </a:r>
          </a:p>
          <a:p>
            <a:pPr lvl="1" marL="742950" indent="-285750"/>
            <a:r>
              <a:t>High complication rate (up to 23%)</a:t>
            </a:r>
          </a:p>
          <a:p>
            <a:pPr/>
            <a:r>
              <a:t>Banana peel technique- tendon elevated in meticulous fashion with periosteal sleeve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9315" y="1081429"/>
            <a:ext cx="5035005" cy="4098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ummary"/>
          <p:cNvSpPr txBox="1"/>
          <p:nvPr>
            <p:ph type="title"/>
          </p:nvPr>
        </p:nvSpPr>
        <p:spPr>
          <a:xfrm>
            <a:off x="1141412" y="609600"/>
            <a:ext cx="9704982" cy="1111895"/>
          </a:xfrm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224" name="Approach is usually dictated by deformity and previous surgery…"/>
          <p:cNvSpPr txBox="1"/>
          <p:nvPr>
            <p:ph type="body" idx="1"/>
          </p:nvPr>
        </p:nvSpPr>
        <p:spPr>
          <a:xfrm>
            <a:off x="1141412" y="1528265"/>
            <a:ext cx="10373865" cy="4262935"/>
          </a:xfrm>
          <a:prstGeom prst="rect">
            <a:avLst/>
          </a:prstGeom>
        </p:spPr>
        <p:txBody>
          <a:bodyPr/>
          <a:lstStyle/>
          <a:p>
            <a:pPr/>
            <a:r>
              <a:t>Approach is usually dictated by deformity and previous surgery</a:t>
            </a:r>
          </a:p>
          <a:p>
            <a:pPr/>
            <a:r>
              <a:t>Meticulous attention to detail and careful dissection and preservation of blood supply to patella</a:t>
            </a:r>
          </a:p>
          <a:p>
            <a:pPr/>
            <a:r>
              <a:t>Medial approach is usually sufficient in most cases</a:t>
            </a:r>
          </a:p>
          <a:p>
            <a:pPr/>
            <a:r>
              <a:t>Lateral approach should be used with caution</a:t>
            </a:r>
          </a:p>
          <a:p>
            <a:pPr/>
            <a:r>
              <a:t>Extensor mechanism issues should be thought of and pre-planned</a:t>
            </a:r>
          </a:p>
          <a:p>
            <a:pPr/>
            <a:r>
              <a:t>Extensive clearance of scar from gutters often aids patella clearance and avoids use of extensile measures which may compromise extensor mechanism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pPr/>
            <a:r>
              <a:t>Aims </a:t>
            </a:r>
          </a:p>
        </p:txBody>
      </p:sp>
      <p:sp>
        <p:nvSpPr>
          <p:cNvPr id="178" name="Content Placeholder 2"/>
          <p:cNvSpPr txBox="1"/>
          <p:nvPr>
            <p:ph type="body" sz="half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/>
          <a:lstStyle/>
          <a:p>
            <a:pPr/>
            <a:r>
              <a:t>Summarize approaches in primary and revision arthroplasty</a:t>
            </a:r>
          </a:p>
          <a:p>
            <a:pPr/>
            <a:r>
              <a:t>Advantages and disadvantages of different approaches</a:t>
            </a:r>
          </a:p>
          <a:p>
            <a:pPr/>
            <a:r>
              <a:t>Approaches in complex knee arthroplasty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Vascular anatomy"/>
          <p:cNvSpPr txBox="1"/>
          <p:nvPr>
            <p:ph type="title"/>
          </p:nvPr>
        </p:nvSpPr>
        <p:spPr>
          <a:xfrm>
            <a:off x="417512" y="571500"/>
            <a:ext cx="4635003" cy="1623368"/>
          </a:xfrm>
          <a:prstGeom prst="rect">
            <a:avLst/>
          </a:prstGeom>
        </p:spPr>
        <p:txBody>
          <a:bodyPr/>
          <a:lstStyle/>
          <a:p>
            <a:pPr/>
            <a:r>
              <a:t>Vascular anatomy</a:t>
            </a:r>
          </a:p>
        </p:txBody>
      </p:sp>
      <p:sp>
        <p:nvSpPr>
          <p:cNvPr id="181" name="Lateral inferior and superior geniculate arteries of vital importance to patella blood supply…"/>
          <p:cNvSpPr txBox="1"/>
          <p:nvPr>
            <p:ph type="body" sz="quarter" idx="1"/>
          </p:nvPr>
        </p:nvSpPr>
        <p:spPr>
          <a:xfrm>
            <a:off x="544512" y="1866899"/>
            <a:ext cx="4876801" cy="3124202"/>
          </a:xfrm>
          <a:prstGeom prst="rect">
            <a:avLst/>
          </a:prstGeom>
        </p:spPr>
        <p:txBody>
          <a:bodyPr/>
          <a:lstStyle/>
          <a:p>
            <a:pPr/>
            <a:r>
              <a:t>Lateral inferior and superior geniculate arteries of vital importance to patella blood supply</a:t>
            </a:r>
          </a:p>
          <a:p>
            <a:pPr/>
            <a:r>
              <a:t>Aim to utilise most lateral incision in revision situations</a:t>
            </a:r>
          </a:p>
          <a:p>
            <a:pPr/>
            <a:r>
              <a:t>Avoid undermining and creating skin flaps as much as possible</a:t>
            </a:r>
          </a:p>
        </p:txBody>
      </p:sp>
      <p:pic>
        <p:nvPicPr>
          <p:cNvPr id="182" name="Knee vascular anatomy.png" descr="Knee vascular anatom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4492" y="579264"/>
            <a:ext cx="5873796" cy="5329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ntermuscular and inter nervous planes…"/>
          <p:cNvSpPr txBox="1"/>
          <p:nvPr>
            <p:ph type="body" sz="quarter" idx="1"/>
          </p:nvPr>
        </p:nvSpPr>
        <p:spPr>
          <a:xfrm>
            <a:off x="944039" y="631239"/>
            <a:ext cx="4876801" cy="3124202"/>
          </a:xfrm>
          <a:prstGeom prst="rect">
            <a:avLst/>
          </a:prstGeom>
        </p:spPr>
        <p:txBody>
          <a:bodyPr/>
          <a:lstStyle/>
          <a:p>
            <a:pPr/>
            <a:r>
              <a:t>Intermuscular and inter nervous planes</a:t>
            </a:r>
          </a:p>
          <a:p>
            <a:pPr/>
            <a:r>
              <a:t>Infra patellar branch of saphenous nerve usually sacrificed on approach</a:t>
            </a:r>
          </a:p>
        </p:txBody>
      </p:sp>
      <p:pic>
        <p:nvPicPr>
          <p:cNvPr id="185" name="Intermuscular Plane.jpg" descr="Intermuscular Pla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9684" y="270682"/>
            <a:ext cx="5654126" cy="5654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edial para-patella approach"/>
          <p:cNvSpPr txBox="1"/>
          <p:nvPr>
            <p:ph type="title"/>
          </p:nvPr>
        </p:nvSpPr>
        <p:spPr>
          <a:xfrm>
            <a:off x="780502" y="169740"/>
            <a:ext cx="8859482" cy="1420446"/>
          </a:xfrm>
          <a:prstGeom prst="rect">
            <a:avLst/>
          </a:prstGeom>
        </p:spPr>
        <p:txBody>
          <a:bodyPr/>
          <a:lstStyle/>
          <a:p>
            <a:pPr/>
            <a:r>
              <a:t>Medial para-patella approach</a:t>
            </a:r>
          </a:p>
        </p:txBody>
      </p:sp>
      <p:sp>
        <p:nvSpPr>
          <p:cNvPr id="188" name="Most commonly used approach…"/>
          <p:cNvSpPr txBox="1"/>
          <p:nvPr>
            <p:ph type="body" sz="half" idx="1"/>
          </p:nvPr>
        </p:nvSpPr>
        <p:spPr>
          <a:xfrm>
            <a:off x="280427" y="1527294"/>
            <a:ext cx="5849608" cy="4634839"/>
          </a:xfrm>
          <a:prstGeom prst="rect">
            <a:avLst/>
          </a:prstGeom>
        </p:spPr>
        <p:txBody>
          <a:bodyPr numCol="2" spcCol="292480"/>
          <a:lstStyle/>
          <a:p>
            <a:pPr/>
            <a:r>
              <a:t>Most commonly used approach</a:t>
            </a:r>
          </a:p>
          <a:p>
            <a:pPr lvl="1" marL="742950" indent="-285750"/>
            <a:r>
              <a:t>Advantages</a:t>
            </a:r>
          </a:p>
          <a:p>
            <a:pPr lvl="2" marL="1200150" indent="-285750"/>
            <a:r>
              <a:t>Expansile and versatile</a:t>
            </a:r>
          </a:p>
          <a:p>
            <a:pPr lvl="2" marL="1200150" indent="-285750"/>
            <a:r>
              <a:t>excellent exposure</a:t>
            </a:r>
          </a:p>
          <a:p>
            <a:pPr lvl="2" marL="1200150" indent="-285750"/>
            <a:r>
              <a:t>allows easy patella eversion</a:t>
            </a:r>
          </a:p>
          <a:p>
            <a:pPr lvl="2" marL="1200150" indent="-285750"/>
          </a:p>
          <a:p>
            <a:pPr/>
          </a:p>
          <a:p>
            <a:pPr/>
          </a:p>
          <a:p>
            <a:pPr/>
            <a:r>
              <a:t>Disadvatages</a:t>
            </a:r>
          </a:p>
          <a:p>
            <a:pPr lvl="1" marL="742950" indent="-285750"/>
            <a:r>
              <a:t>violates extensor mechanism</a:t>
            </a:r>
          </a:p>
          <a:p>
            <a:pPr lvl="1" marL="742950" indent="-285750"/>
            <a:r>
              <a:t>Risk of tubercle avulsion</a:t>
            </a:r>
          </a:p>
          <a:p>
            <a:pPr lvl="1" marL="742950" indent="-285750"/>
            <a:r>
              <a:t>May over release medial structures in valgus knee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8595" y="1204976"/>
            <a:ext cx="4865472" cy="4865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Medial para-patella approach"/>
          <p:cNvSpPr txBox="1"/>
          <p:nvPr>
            <p:ph type="title"/>
          </p:nvPr>
        </p:nvSpPr>
        <p:spPr>
          <a:xfrm>
            <a:off x="780502" y="169740"/>
            <a:ext cx="8859482" cy="1420446"/>
          </a:xfrm>
          <a:prstGeom prst="rect">
            <a:avLst/>
          </a:prstGeom>
        </p:spPr>
        <p:txBody>
          <a:bodyPr/>
          <a:lstStyle/>
          <a:p>
            <a:pPr/>
            <a:r>
              <a:t>Medial para-patella approach</a:t>
            </a:r>
          </a:p>
        </p:txBody>
      </p:sp>
      <p:sp>
        <p:nvSpPr>
          <p:cNvPr id="192" name="Tips for this approach…"/>
          <p:cNvSpPr txBox="1"/>
          <p:nvPr>
            <p:ph type="body" sz="quarter" idx="1"/>
          </p:nvPr>
        </p:nvSpPr>
        <p:spPr>
          <a:xfrm>
            <a:off x="699527" y="1679694"/>
            <a:ext cx="4506732" cy="3615168"/>
          </a:xfrm>
          <a:prstGeom prst="rect">
            <a:avLst/>
          </a:prstGeom>
        </p:spPr>
        <p:txBody>
          <a:bodyPr/>
          <a:lstStyle/>
          <a:p>
            <a:pPr/>
            <a:r>
              <a:t>Tips for this approach</a:t>
            </a:r>
          </a:p>
          <a:p>
            <a:pPr lvl="1" marL="742950" indent="-285750"/>
            <a:r>
              <a:t>Do not raise flaps, expose what is required only</a:t>
            </a:r>
          </a:p>
          <a:p>
            <a:pPr lvl="1" marL="742950" indent="-285750"/>
            <a:r>
              <a:t>Do not over release tissues on approach until attempting to balance the knee</a:t>
            </a:r>
          </a:p>
          <a:p>
            <a:pPr lvl="1" marL="742950" indent="-285750"/>
            <a:r>
              <a:t>eversion of patella not necessary if not everting easily just slide it across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8595" y="1204976"/>
            <a:ext cx="4865472" cy="4865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ateral para-patella"/>
          <p:cNvSpPr txBox="1"/>
          <p:nvPr>
            <p:ph type="title"/>
          </p:nvPr>
        </p:nvSpPr>
        <p:spPr>
          <a:xfrm>
            <a:off x="1141412" y="609600"/>
            <a:ext cx="5803056" cy="1217861"/>
          </a:xfrm>
          <a:prstGeom prst="rect">
            <a:avLst/>
          </a:prstGeom>
        </p:spPr>
        <p:txBody>
          <a:bodyPr/>
          <a:lstStyle/>
          <a:p>
            <a:pPr/>
            <a:r>
              <a:t>Lateral para-patella</a:t>
            </a:r>
          </a:p>
        </p:txBody>
      </p:sp>
      <p:sp>
        <p:nvSpPr>
          <p:cNvPr id="196" name="Advantages…"/>
          <p:cNvSpPr txBox="1"/>
          <p:nvPr>
            <p:ph type="body" sz="half" idx="1"/>
          </p:nvPr>
        </p:nvSpPr>
        <p:spPr>
          <a:xfrm>
            <a:off x="194022" y="1693514"/>
            <a:ext cx="7130048" cy="4385595"/>
          </a:xfrm>
          <a:prstGeom prst="rect">
            <a:avLst/>
          </a:prstGeom>
        </p:spPr>
        <p:txBody>
          <a:bodyPr numCol="2" spcCol="356502"/>
          <a:lstStyle/>
          <a:p>
            <a:pPr/>
            <a:r>
              <a:t>Advantages</a:t>
            </a:r>
          </a:p>
          <a:p>
            <a:pPr lvl="1" marL="742950" indent="-285750"/>
            <a:r>
              <a:t>good for valgus knee exposure</a:t>
            </a:r>
          </a:p>
          <a:p>
            <a:pPr lvl="1" marL="742950" indent="-285750"/>
            <a:r>
              <a:t>May be more favorable for patella tracking</a:t>
            </a:r>
          </a:p>
          <a:p>
            <a:pPr lvl="1" marL="742950" indent="-285750"/>
            <a:r>
              <a:t>Preserves main vessels to patella</a:t>
            </a:r>
          </a:p>
          <a:p>
            <a:pPr lvl="1" marL="742950" indent="-285750"/>
          </a:p>
          <a:p>
            <a:pPr lvl="1" marL="742950" indent="-285750"/>
          </a:p>
          <a:p>
            <a:pPr lvl="1" marL="742950" indent="-285750"/>
          </a:p>
          <a:p>
            <a:pPr lvl="1" marL="742950" indent="-285750"/>
          </a:p>
          <a:p>
            <a:pPr/>
            <a:r>
              <a:t>Disadvantages</a:t>
            </a:r>
          </a:p>
          <a:p>
            <a:pPr lvl="1" marL="742950" indent="-285750"/>
            <a:r>
              <a:t>difficult to move patella medially or evert patella</a:t>
            </a:r>
          </a:p>
          <a:p>
            <a:pPr lvl="1" marL="742950" indent="-285750"/>
            <a:r>
              <a:t>May require Tubercle osteotomy</a:t>
            </a:r>
          </a:p>
          <a:p>
            <a:pPr lvl="1" marL="742950" indent="-285750"/>
            <a:r>
              <a:t>prone to wound breakdown</a:t>
            </a:r>
          </a:p>
          <a:p>
            <a:pPr lvl="1" marL="742950" indent="-285750"/>
            <a:r>
              <a:t>closure often difficult (thin retinaculum)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5676" y="650662"/>
            <a:ext cx="4448632" cy="5428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ub-vastus and mid-vastus approaches"/>
          <p:cNvSpPr txBox="1"/>
          <p:nvPr>
            <p:ph type="title"/>
          </p:nvPr>
        </p:nvSpPr>
        <p:spPr>
          <a:xfrm>
            <a:off x="1141412" y="609600"/>
            <a:ext cx="9318674" cy="1299865"/>
          </a:xfrm>
          <a:prstGeom prst="rect">
            <a:avLst/>
          </a:prstGeom>
        </p:spPr>
        <p:txBody>
          <a:bodyPr/>
          <a:lstStyle/>
          <a:p>
            <a:pPr/>
            <a:r>
              <a:t>Sub-vastus and mid-vastus approaches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5309" y="1850135"/>
            <a:ext cx="3804160" cy="4641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7190" y="1749785"/>
            <a:ext cx="3756047" cy="4582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ub-vastus and mid-vastus approaches"/>
          <p:cNvSpPr txBox="1"/>
          <p:nvPr>
            <p:ph type="title"/>
          </p:nvPr>
        </p:nvSpPr>
        <p:spPr>
          <a:xfrm>
            <a:off x="1141412" y="609600"/>
            <a:ext cx="9318674" cy="1299865"/>
          </a:xfrm>
          <a:prstGeom prst="rect">
            <a:avLst/>
          </a:prstGeom>
        </p:spPr>
        <p:txBody>
          <a:bodyPr/>
          <a:lstStyle/>
          <a:p>
            <a:pPr/>
            <a:r>
              <a:t>Sub-vastus and mid-vastus approaches</a:t>
            </a:r>
          </a:p>
        </p:txBody>
      </p:sp>
      <p:sp>
        <p:nvSpPr>
          <p:cNvPr id="204" name="Advantages…"/>
          <p:cNvSpPr txBox="1"/>
          <p:nvPr>
            <p:ph type="body" sz="half" idx="1"/>
          </p:nvPr>
        </p:nvSpPr>
        <p:spPr>
          <a:xfrm>
            <a:off x="1141412" y="2043260"/>
            <a:ext cx="7765985" cy="4119953"/>
          </a:xfrm>
          <a:prstGeom prst="rect">
            <a:avLst/>
          </a:prstGeom>
        </p:spPr>
        <p:txBody>
          <a:bodyPr numCol="2" spcCol="388299"/>
          <a:lstStyle/>
          <a:p>
            <a:pPr/>
            <a:r>
              <a:t>Advantages</a:t>
            </a:r>
          </a:p>
          <a:p>
            <a:pPr lvl="1" marL="742950" indent="-285750"/>
            <a:r>
              <a:t>Spares VMO and quads tendon</a:t>
            </a:r>
          </a:p>
          <a:p>
            <a:pPr lvl="1" marL="742950" indent="-285750"/>
            <a:r>
              <a:t>theoretically quicker rehabilitation</a:t>
            </a:r>
          </a:p>
          <a:p>
            <a:pPr lvl="1" marL="742950" indent="-285750"/>
            <a:r>
              <a:t>may be less disruptive to patella tracking</a:t>
            </a:r>
          </a:p>
          <a:p>
            <a:pPr lvl="1" marL="742950" indent="-285750"/>
            <a:r>
              <a:t>less likely to disrupt patella blood supply</a:t>
            </a:r>
          </a:p>
          <a:p>
            <a:pPr lvl="1" marL="742950" indent="-285750"/>
          </a:p>
          <a:p>
            <a:pPr lvl="1" marL="742950" indent="-285750"/>
          </a:p>
          <a:p>
            <a:pPr lvl="1" marL="742950" indent="-285750"/>
            <a:r>
              <a:t>Disadvantages</a:t>
            </a:r>
          </a:p>
          <a:p>
            <a:pPr lvl="2" marL="1200150" indent="-285750"/>
            <a:r>
              <a:t>non-extensile</a:t>
            </a:r>
          </a:p>
          <a:p>
            <a:pPr lvl="2" marL="1200150" indent="-285750"/>
            <a:r>
              <a:t>contraindications in severe flexion or varus/valgus deformity</a:t>
            </a:r>
          </a:p>
          <a:p>
            <a:pPr lvl="2" marL="1200150" indent="-285750"/>
            <a:r>
              <a:t>may compromise component positioning</a:t>
            </a:r>
          </a:p>
          <a:p>
            <a:pPr lvl="2" marL="1200150" indent="-285750"/>
            <a:r>
              <a:t>Difficult exposure in large or obese patients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esh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Mesh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