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sldIdLst>
    <p:sldId id="257" r:id="rId2"/>
    <p:sldId id="264" r:id="rId3"/>
    <p:sldId id="265" r:id="rId4"/>
    <p:sldId id="266" r:id="rId5"/>
    <p:sldId id="267" r:id="rId6"/>
    <p:sldId id="271" r:id="rId7"/>
    <p:sldId id="272" r:id="rId8"/>
    <p:sldId id="273" r:id="rId9"/>
    <p:sldId id="274" r:id="rId10"/>
    <p:sldId id="300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304" r:id="rId35"/>
    <p:sldId id="303" r:id="rId36"/>
    <p:sldId id="306" r:id="rId37"/>
    <p:sldId id="305" r:id="rId38"/>
    <p:sldId id="301" r:id="rId39"/>
    <p:sldId id="298" r:id="rId40"/>
    <p:sldId id="299" r:id="rId41"/>
  </p:sldIdLst>
  <p:sldSz cx="9756775" cy="7315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640" y="-104"/>
      </p:cViewPr>
      <p:guideLst>
        <p:guide orient="horz" pos="2304"/>
        <p:guide pos="30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A8FD9-5B2D-E743-AA20-D9BBD1E758C6}" type="datetimeFigureOut">
              <a:rPr lang="en-US" smtClean="0"/>
              <a:t>25/10/17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D4F93-4C3D-DC45-B21C-59EDD8B39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98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ABF5B-5FEF-C340-B45D-9F5B28A7F48A}" type="slidenum">
              <a:rPr lang="en-US"/>
              <a:pPr/>
              <a:t>2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8D11C-BCA5-8348-A166-55D8D8E52E5D}" type="slidenum">
              <a:rPr lang="en-US"/>
              <a:pPr/>
              <a:t>31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742E8-3592-8B4F-A294-2715C49A36C2}" type="slidenum">
              <a:rPr lang="en-US"/>
              <a:pPr/>
              <a:t>3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5AE00F-99EF-E84B-AEB9-7CC6C757C7AB}" type="slidenum">
              <a:rPr lang="en-US"/>
              <a:pPr/>
              <a:t>4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EB752-B7DD-344F-A33E-F29C0D4CC009}" type="slidenum">
              <a:rPr lang="en-US"/>
              <a:pPr/>
              <a:t>5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08B49F-5E92-E142-A4E4-C0B50CD416BE}" type="slidenum">
              <a:rPr lang="en-US"/>
              <a:pPr/>
              <a:t>14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A2D57-6855-3C4F-8FD2-431C0910C725}" type="slidenum">
              <a:rPr lang="en-US"/>
              <a:pPr/>
              <a:t>24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A2D57-6855-3C4F-8FD2-431C0910C725}" type="slidenum">
              <a:rPr lang="en-US"/>
              <a:pPr/>
              <a:t>25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A2D57-6855-3C4F-8FD2-431C0910C725}" type="slidenum">
              <a:rPr lang="en-US"/>
              <a:pPr/>
              <a:t>26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A2D57-6855-3C4F-8FD2-431C0910C725}" type="slidenum">
              <a:rPr lang="en-US"/>
              <a:pPr/>
              <a:t>27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0" b="15276"/>
          <a:stretch>
            <a:fillRect/>
          </a:stretch>
        </p:blipFill>
        <p:spPr bwMode="auto">
          <a:xfrm>
            <a:off x="0" y="6172200"/>
            <a:ext cx="9756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38" y="898525"/>
            <a:ext cx="8653462" cy="314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lIns="90000" tIns="90000"/>
          <a:lstStyle>
            <a:lvl1pPr>
              <a:defRPr sz="4800">
                <a:solidFill>
                  <a:schemeClr val="hlink"/>
                </a:solidFill>
                <a:latin typeface="Helvetica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4114800"/>
            <a:ext cx="8610600" cy="1447800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31758" y="650240"/>
            <a:ext cx="8293259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31758" y="2113280"/>
            <a:ext cx="4065323" cy="2113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9694" y="2113280"/>
            <a:ext cx="4065323" cy="2113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1758" y="4389120"/>
            <a:ext cx="4065323" cy="2113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9694" y="4389120"/>
            <a:ext cx="4065323" cy="2113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758" y="6664960"/>
            <a:ext cx="2032661" cy="48768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3565" y="6664960"/>
            <a:ext cx="3089645" cy="48768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2356" y="6664960"/>
            <a:ext cx="2032661" cy="487680"/>
          </a:xfrm>
        </p:spPr>
        <p:txBody>
          <a:bodyPr/>
          <a:lstStyle>
            <a:lvl1pPr>
              <a:defRPr/>
            </a:lvl1pPr>
          </a:lstStyle>
          <a:p>
            <a:fld id="{EEEB2D13-4B67-4B48-93BA-355137C2D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- Basic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9055" y="438912"/>
            <a:ext cx="7317581" cy="97536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Black"/>
                <a:cs typeface="Arial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055" y="1869440"/>
            <a:ext cx="8911188" cy="4470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Aft>
                <a:spcPts val="1280"/>
              </a:spcAft>
              <a:buFont typeface="+mj-lt"/>
              <a:buNone/>
              <a:defRPr sz="1900" baseline="0">
                <a:solidFill>
                  <a:schemeClr val="tx1"/>
                </a:solidFill>
                <a:latin typeface="Cambria"/>
                <a:cs typeface="Cambria"/>
              </a:defRPr>
            </a:lvl1pPr>
            <a:lvl2pPr marL="48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8717" y="6825415"/>
            <a:ext cx="1219597" cy="147321"/>
          </a:xfrm>
        </p:spPr>
        <p:txBody>
          <a:bodyPr anchor="ctr"/>
          <a:lstStyle>
            <a:lvl1pPr>
              <a:defRPr/>
            </a:lvl1pPr>
          </a:lstStyle>
          <a:p>
            <a:fld id="{426F2487-6CA8-7B4E-B679-ED33E18BDD38}" type="datetime4">
              <a:rPr lang="en-US" smtClean="0">
                <a:solidFill>
                  <a:prstClr val="black"/>
                </a:solidFill>
              </a:rPr>
              <a:pPr/>
              <a:t>October 25, 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5596" y="6825415"/>
            <a:ext cx="243917" cy="147732"/>
          </a:xfrm>
        </p:spPr>
        <p:txBody>
          <a:bodyPr anchor="ctr"/>
          <a:lstStyle>
            <a:lvl1pPr>
              <a:defRPr/>
            </a:lvl1pPr>
          </a:lstStyle>
          <a:p>
            <a:fld id="{FF74FD0C-C212-3E42-822A-D9927A3F32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7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F7FF-5E11-574C-B67A-90C3456B5845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8205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1762125"/>
            <a:ext cx="42418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2125"/>
            <a:ext cx="4243387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6A25D-B16E-FE4D-85C1-E1F877967225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404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3688"/>
            <a:ext cx="8782050" cy="1219200"/>
          </a:xfrm>
          <a:solidFill>
            <a:srgbClr val="0070C0"/>
          </a:solidFill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63" y="1636713"/>
            <a:ext cx="4311650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3" y="2319338"/>
            <a:ext cx="4311650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175" y="1636713"/>
            <a:ext cx="431323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175" y="2319338"/>
            <a:ext cx="431323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C6D82-171E-5743-8C48-036B92CBC71C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8639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475B-3400-3F4C-A754-D41A283C07AE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7697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0513"/>
            <a:ext cx="3209925" cy="1239837"/>
          </a:xfrm>
          <a:solidFill>
            <a:srgbClr val="0070C0"/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763" y="290513"/>
            <a:ext cx="5454650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63" y="1530350"/>
            <a:ext cx="32099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9AC63-902E-C142-9C41-9DB816C8944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3492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938" y="5121275"/>
            <a:ext cx="5853112" cy="603250"/>
          </a:xfrm>
          <a:solidFill>
            <a:srgbClr val="0070C0"/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938" y="654050"/>
            <a:ext cx="5853112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938" y="5724525"/>
            <a:ext cx="5853112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D80E3-4BA2-804C-AD17-564AE0DB47D7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9256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10CBA-AB10-D040-916C-BEC53592533C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8302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56775" cy="1381125"/>
          </a:xfrm>
          <a:solidFill>
            <a:srgbClr val="0070C0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1762125"/>
            <a:ext cx="42418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3338" y="1762125"/>
            <a:ext cx="4243387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D79B8-012C-0F48-849A-9FEFE60EB1D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0454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756775" cy="1381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0000" tIns="288000" rIns="720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62125"/>
            <a:ext cx="8637587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36000" rIns="9144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77113" y="222250"/>
            <a:ext cx="1979612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781800"/>
            <a:ext cx="30924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780213"/>
            <a:ext cx="20320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cs typeface="+mn-cs"/>
              </a:defRPr>
            </a:lvl1pPr>
          </a:lstStyle>
          <a:p>
            <a:pPr>
              <a:defRPr/>
            </a:pPr>
            <a:fld id="{1C4ADB7A-47E7-0344-BD1D-65FE6B3C99D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pic>
        <p:nvPicPr>
          <p:cNvPr id="1031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6670675"/>
            <a:ext cx="2562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2" r:id="rId10"/>
    <p:sldLayoutId id="2147483743" r:id="rId11"/>
    <p:sldLayoutId id="2147483744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Arial" charset="0"/>
        <a:buChar char="•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195263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Arial" charset="0"/>
        <a:buChar char="•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046163" indent="-185738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327150" indent="-90488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717675" indent="-193675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74875" indent="-193675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632075" indent="-193675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089275" indent="-193675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546475" indent="-193675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ontran/Desktop/IMG_2569.jpg" TargetMode="External"/><Relationship Id="rId4" Type="http://schemas.openxmlformats.org/officeDocument/2006/relationships/image" Target="../media/image48.jpeg"/><Relationship Id="rId5" Type="http://schemas.openxmlformats.org/officeDocument/2006/relationships/image" Target="file://localhost/Users/tontran/Desktop/IMG_2570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file://localhost/Users/tontran/Desktop/IMG_9867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ontran/Desktop/IMG_9862.jpg" TargetMode="External"/><Relationship Id="rId4" Type="http://schemas.openxmlformats.org/officeDocument/2006/relationships/image" Target="../media/image52.jpeg"/><Relationship Id="rId5" Type="http://schemas.openxmlformats.org/officeDocument/2006/relationships/image" Target="file://localhost/Users/tontran/Desktop/IMG_9885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file://localhost/Users/tontran/Desktop/IMG_0100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58" y="1137920"/>
            <a:ext cx="8293259" cy="1568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PRIMARY TOTAL KNEE ARTHROPLASTY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6600"/>
                </a:solidFill>
              </a:rPr>
              <a:t>The not so easy ones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16" y="3576320"/>
            <a:ext cx="6829743" cy="24384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Advanced Technologies in Hip &amp; Knee </a:t>
            </a:r>
            <a:r>
              <a:rPr lang="en-US" sz="3200" dirty="0" err="1"/>
              <a:t>arthroplasty</a:t>
            </a:r>
            <a:endParaRPr lang="en-US" sz="3200" dirty="0"/>
          </a:p>
          <a:p>
            <a:endParaRPr lang="en-US" sz="3200" dirty="0"/>
          </a:p>
          <a:p>
            <a:r>
              <a:rPr lang="en-US" sz="2500" dirty="0"/>
              <a:t>Hanoi, Vietnam</a:t>
            </a:r>
          </a:p>
          <a:p>
            <a:r>
              <a:rPr lang="en-US" sz="2500" dirty="0"/>
              <a:t>August, 2017</a:t>
            </a:r>
          </a:p>
          <a:p>
            <a:endParaRPr lang="en-US" sz="26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Joint 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to restore</a:t>
            </a:r>
          </a:p>
          <a:p>
            <a:r>
              <a:rPr lang="en-US" dirty="0" smtClean="0"/>
              <a:t>Reference from femur</a:t>
            </a:r>
          </a:p>
          <a:p>
            <a:pPr lvl="1"/>
            <a:r>
              <a:rPr lang="en-US" dirty="0" smtClean="0"/>
              <a:t>27mm from Medial epicondyle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8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joint 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Bone defect</a:t>
            </a:r>
          </a:p>
          <a:p>
            <a:pPr lvl="1"/>
            <a:r>
              <a:rPr lang="en-US" dirty="0" smtClean="0"/>
              <a:t>Post traumatic</a:t>
            </a:r>
          </a:p>
          <a:p>
            <a:pPr lvl="1"/>
            <a:r>
              <a:rPr lang="en-US" dirty="0" smtClean="0"/>
              <a:t>Inflammatory</a:t>
            </a:r>
          </a:p>
          <a:p>
            <a:pPr lvl="1"/>
            <a:r>
              <a:rPr lang="en-US" dirty="0" smtClean="0"/>
              <a:t>Degenerative</a:t>
            </a:r>
          </a:p>
          <a:p>
            <a:pPr lvl="1"/>
            <a:r>
              <a:rPr lang="en-US" dirty="0" err="1" smtClean="0"/>
              <a:t>Neoplasia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Options:</a:t>
            </a:r>
          </a:p>
          <a:p>
            <a:pPr lvl="1"/>
            <a:r>
              <a:rPr lang="en-US" dirty="0" smtClean="0"/>
              <a:t>Cement</a:t>
            </a:r>
          </a:p>
          <a:p>
            <a:pPr lvl="1"/>
            <a:r>
              <a:rPr lang="en-US" dirty="0" smtClean="0"/>
              <a:t>Metal augment</a:t>
            </a:r>
            <a:endParaRPr lang="en-US" dirty="0" smtClean="0"/>
          </a:p>
          <a:p>
            <a:pPr lvl="1"/>
            <a:r>
              <a:rPr lang="en-US" dirty="0" smtClean="0"/>
              <a:t>Bone </a:t>
            </a:r>
            <a:endParaRPr lang="en-US" dirty="0"/>
          </a:p>
          <a:p>
            <a:pPr lvl="2"/>
            <a:r>
              <a:rPr lang="en-US" dirty="0" smtClean="0"/>
              <a:t>Autologous</a:t>
            </a:r>
          </a:p>
          <a:p>
            <a:pPr lvl="2"/>
            <a:r>
              <a:rPr lang="en-US" dirty="0" smtClean="0"/>
              <a:t>allograft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6" name="Picture 5" descr="Betty postop2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59694" y="1739900"/>
            <a:ext cx="4309242" cy="525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joint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6633" indent="-487741">
              <a:buFont typeface="+mj-lt"/>
              <a:buAutoNum type="arabicPeriod"/>
            </a:pPr>
            <a:r>
              <a:rPr lang="en-US" dirty="0" smtClean="0">
                <a:solidFill>
                  <a:srgbClr val="FF6600"/>
                </a:solidFill>
              </a:rPr>
              <a:t>Resect low and build up </a:t>
            </a:r>
            <a:r>
              <a:rPr lang="en-US" dirty="0" err="1" smtClean="0">
                <a:solidFill>
                  <a:srgbClr val="FF6600"/>
                </a:solidFill>
              </a:rPr>
              <a:t>tibial</a:t>
            </a:r>
            <a:r>
              <a:rPr lang="en-US" dirty="0" smtClean="0">
                <a:solidFill>
                  <a:srgbClr val="FF6600"/>
                </a:solidFill>
              </a:rPr>
              <a:t> tray</a:t>
            </a:r>
          </a:p>
          <a:p>
            <a:pPr marL="860350" lvl="2" indent="0">
              <a:buNone/>
            </a:pPr>
            <a:r>
              <a:rPr lang="en-US" dirty="0" smtClean="0"/>
              <a:t>	BEWARE LIGAMENT ATTACHMENT</a:t>
            </a:r>
          </a:p>
          <a:p>
            <a:pPr marL="1236553" lvl="3" indent="0">
              <a:buNone/>
            </a:pPr>
            <a:r>
              <a:rPr lang="en-US" dirty="0" smtClean="0"/>
              <a:t>PCL   7 +/- 2mm below joint line</a:t>
            </a:r>
          </a:p>
          <a:p>
            <a:pPr marL="576633" indent="-487741">
              <a:buFont typeface="+mj-lt"/>
              <a:buAutoNum type="arabicPeriod"/>
            </a:pPr>
            <a:r>
              <a:rPr lang="en-US" dirty="0" err="1" smtClean="0">
                <a:solidFill>
                  <a:srgbClr val="FF6600"/>
                </a:solidFill>
              </a:rPr>
              <a:t>Resect</a:t>
            </a:r>
            <a:r>
              <a:rPr lang="en-US" dirty="0" smtClean="0">
                <a:solidFill>
                  <a:srgbClr val="FF6600"/>
                </a:solidFill>
              </a:rPr>
              <a:t> high and build up bone</a:t>
            </a:r>
          </a:p>
          <a:p>
            <a:pPr marL="860350" lvl="2" indent="0">
              <a:buNone/>
            </a:pPr>
            <a:r>
              <a:rPr lang="en-US" dirty="0" smtClean="0"/>
              <a:t>	SAFE FOR LIGAMENT ATTACHMENT</a:t>
            </a:r>
          </a:p>
          <a:p>
            <a:pPr marL="576633" indent="-487741">
              <a:buFont typeface="+mj-lt"/>
              <a:buAutoNum type="arabicPeriod"/>
            </a:pPr>
            <a:r>
              <a:rPr lang="en-US" dirty="0" smtClean="0">
                <a:solidFill>
                  <a:srgbClr val="FF6600"/>
                </a:solidFill>
              </a:rPr>
              <a:t>Be prepared to go to more constrained and stemmed implants</a:t>
            </a:r>
          </a:p>
          <a:p>
            <a:pPr marL="962361" lvl="1" indent="-487741">
              <a:buFont typeface="+mj-lt"/>
              <a:buAutoNum type="arabicPeriod"/>
            </a:pPr>
            <a:endParaRPr lang="en-US" dirty="0" smtClean="0">
              <a:solidFill>
                <a:srgbClr val="008000"/>
              </a:solidFill>
            </a:endParaRPr>
          </a:p>
          <a:p>
            <a:pPr marL="962361" lvl="1" indent="-487741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deformed femur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Consider a </a:t>
            </a:r>
            <a:r>
              <a:rPr lang="en-US" dirty="0" err="1" smtClean="0">
                <a:solidFill>
                  <a:srgbClr val="FF0000"/>
                </a:solidFill>
              </a:rPr>
              <a:t>supracondylar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osteotomy</a:t>
            </a:r>
            <a:r>
              <a:rPr lang="en-US" dirty="0" smtClean="0">
                <a:solidFill>
                  <a:srgbClr val="FF0000"/>
                </a:solidFill>
              </a:rPr>
              <a:t> if</a:t>
            </a:r>
          </a:p>
          <a:p>
            <a:pPr lvl="1"/>
            <a:r>
              <a:rPr lang="en-US" dirty="0" smtClean="0"/>
              <a:t>&gt;10 deg CORONAL</a:t>
            </a:r>
          </a:p>
          <a:p>
            <a:pPr lvl="1"/>
            <a:r>
              <a:rPr lang="en-US" dirty="0" smtClean="0"/>
              <a:t>&gt;20 deg SAGGITTAL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Recommendation:</a:t>
            </a:r>
          </a:p>
          <a:p>
            <a:pPr lvl="1"/>
            <a:r>
              <a:rPr lang="en-US" dirty="0" smtClean="0"/>
              <a:t>Plate with long stem implant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31758" y="0"/>
            <a:ext cx="8293259" cy="1219200"/>
          </a:xfrm>
          <a:noFill/>
        </p:spPr>
        <p:txBody>
          <a:bodyPr/>
          <a:lstStyle/>
          <a:p>
            <a:r>
              <a:rPr lang="en-US" dirty="0"/>
              <a:t>How to</a:t>
            </a:r>
            <a:r>
              <a:rPr lang="en-US" dirty="0" smtClean="0"/>
              <a:t> do this </a:t>
            </a:r>
            <a:r>
              <a:rPr lang="en-US" dirty="0"/>
              <a:t>one?</a:t>
            </a:r>
          </a:p>
        </p:txBody>
      </p:sp>
      <p:pic>
        <p:nvPicPr>
          <p:cNvPr id="165895" name="Picture 7" descr="TT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43919" y="1469280"/>
            <a:ext cx="4390549" cy="5520801"/>
          </a:xfrm>
        </p:spPr>
      </p:pic>
      <p:pic>
        <p:nvPicPr>
          <p:cNvPr id="165896" name="Picture 8" descr="TT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 l="-71061" r="-71061"/>
          <a:stretch>
            <a:fillRect/>
          </a:stretch>
        </p:blipFill>
        <p:spPr>
          <a:xfrm>
            <a:off x="3557390" y="2113279"/>
            <a:ext cx="5467627" cy="284224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deformed tibia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Post HTO</a:t>
            </a:r>
          </a:p>
          <a:p>
            <a:r>
              <a:rPr lang="en-US" dirty="0" smtClean="0"/>
              <a:t>Post trauma</a:t>
            </a:r>
          </a:p>
          <a:p>
            <a:r>
              <a:rPr lang="en-US" dirty="0" smtClean="0"/>
              <a:t>Paget’s</a:t>
            </a:r>
          </a:p>
          <a:p>
            <a:r>
              <a:rPr lang="en-US" dirty="0" smtClean="0"/>
              <a:t>Rickets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Consider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 smtClean="0"/>
              <a:t>Long tibia XR</a:t>
            </a:r>
          </a:p>
          <a:p>
            <a:pPr lvl="1"/>
            <a:r>
              <a:rPr lang="en-US" dirty="0" smtClean="0"/>
              <a:t>Long leg XR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Options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 err="1" smtClean="0"/>
              <a:t>Resect</a:t>
            </a:r>
            <a:r>
              <a:rPr lang="en-US" dirty="0" smtClean="0"/>
              <a:t> with MAT</a:t>
            </a:r>
          </a:p>
          <a:p>
            <a:pPr lvl="1"/>
            <a:r>
              <a:rPr lang="en-US" dirty="0" smtClean="0"/>
              <a:t>Computer Navigation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Avoid I.M. guide</a:t>
            </a:r>
          </a:p>
          <a:p>
            <a:pPr lvl="1"/>
            <a:endParaRPr lang="en-US" dirty="0" smtClean="0"/>
          </a:p>
        </p:txBody>
      </p:sp>
      <p:pic>
        <p:nvPicPr>
          <p:cNvPr id="5" name="Picture 4" descr="bbmapAsset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26129" y="4307841"/>
            <a:ext cx="5577943" cy="2816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deformed tibia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Image01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3500" b="-23500"/>
          <a:stretch>
            <a:fillRect/>
          </a:stretch>
        </p:blipFill>
        <p:spPr/>
      </p:pic>
      <p:pic>
        <p:nvPicPr>
          <p:cNvPr id="6" name="Picture 5" descr="Betty postop2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1758" y="1706880"/>
            <a:ext cx="4065323" cy="495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deformed joint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Coronal contracture</a:t>
            </a:r>
          </a:p>
          <a:p>
            <a:pPr lvl="1"/>
            <a:r>
              <a:rPr lang="en-US" dirty="0" err="1" smtClean="0"/>
              <a:t>Varus</a:t>
            </a:r>
            <a:r>
              <a:rPr lang="en-US" dirty="0" smtClean="0"/>
              <a:t>/ </a:t>
            </a:r>
            <a:r>
              <a:rPr lang="en-US" dirty="0" err="1" smtClean="0"/>
              <a:t>Valgus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Saggittal contracture</a:t>
            </a:r>
          </a:p>
          <a:p>
            <a:pPr lvl="1"/>
            <a:r>
              <a:rPr lang="en-US" dirty="0" smtClean="0"/>
              <a:t>Flexion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Combined 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Valgus</a:t>
            </a:r>
            <a:r>
              <a:rPr lang="en-US" dirty="0" smtClean="0">
                <a:solidFill>
                  <a:srgbClr val="FF0000"/>
                </a:solidFill>
              </a:rPr>
              <a:t> + Flexion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BEWARE CPN Palsy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Varus</a:t>
            </a:r>
            <a:r>
              <a:rPr lang="en-US" dirty="0" smtClean="0">
                <a:solidFill>
                  <a:srgbClr val="FF0000"/>
                </a:solidFill>
              </a:rPr>
              <a:t> + Flexion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</a:rPr>
              <a:t>BEWARE – </a:t>
            </a:r>
            <a:r>
              <a:rPr lang="en-US" dirty="0" err="1" smtClean="0">
                <a:solidFill>
                  <a:srgbClr val="660066"/>
                </a:solidFill>
              </a:rPr>
              <a:t>tibial</a:t>
            </a:r>
            <a:r>
              <a:rPr lang="en-US" dirty="0" smtClean="0">
                <a:solidFill>
                  <a:srgbClr val="660066"/>
                </a:solidFill>
              </a:rPr>
              <a:t> torsion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Content Placeholder 4" descr="Image005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989" r="15989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releases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Release concave side</a:t>
            </a:r>
          </a:p>
          <a:p>
            <a:pPr lvl="1"/>
            <a:r>
              <a:rPr lang="en-US" dirty="0" smtClean="0"/>
              <a:t>Ligaments</a:t>
            </a:r>
          </a:p>
          <a:p>
            <a:pPr lvl="1"/>
            <a:r>
              <a:rPr lang="en-US" dirty="0" smtClean="0"/>
              <a:t>Capsule</a:t>
            </a:r>
          </a:p>
          <a:p>
            <a:pPr lvl="1"/>
            <a:r>
              <a:rPr lang="en-US" dirty="0" err="1" smtClean="0"/>
              <a:t>Osteophytes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Replace BONE loss FIRST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Avoid Premature OVER-RELEASE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DON’T FORGET POSTERIOR structures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unstable knee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Ligament </a:t>
            </a:r>
            <a:r>
              <a:rPr lang="en-US" dirty="0" smtClean="0">
                <a:solidFill>
                  <a:srgbClr val="FF0000"/>
                </a:solidFill>
              </a:rPr>
              <a:t>integrity</a:t>
            </a:r>
            <a:r>
              <a:rPr lang="en-US" dirty="0" smtClean="0"/>
              <a:t>– critical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Ligament </a:t>
            </a:r>
            <a:r>
              <a:rPr lang="en-US" dirty="0" smtClean="0">
                <a:solidFill>
                  <a:srgbClr val="FF0000"/>
                </a:solidFill>
              </a:rPr>
              <a:t>balancing</a:t>
            </a:r>
            <a:r>
              <a:rPr lang="en-US" dirty="0" smtClean="0"/>
              <a:t> – MORE critical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664003" y="487680"/>
            <a:ext cx="3645240" cy="484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7548" tIns="48774" rIns="97548" bIns="48774">
            <a:prstTxWarp prst="textNoShape">
              <a:avLst/>
            </a:prstTxWarp>
            <a:spAutoFit/>
          </a:bodyPr>
          <a:lstStyle/>
          <a:p>
            <a:endParaRPr lang="en-US" sz="3000" b="1" dirty="0">
              <a:latin typeface="Syntax" pitchFamily="34" charset="0"/>
            </a:endParaRPr>
          </a:p>
          <a:p>
            <a:endParaRPr lang="en-US" sz="2100" b="1" dirty="0">
              <a:latin typeface="Syntax" pitchFamily="34" charset="0"/>
            </a:endParaRPr>
          </a:p>
          <a:p>
            <a:endParaRPr lang="en-US" sz="2100" b="1" dirty="0">
              <a:latin typeface="Syntax" pitchFamily="34" charset="0"/>
            </a:endParaRPr>
          </a:p>
          <a:p>
            <a:pPr>
              <a:buFont typeface="Wingdings" pitchFamily="-65" charset="2"/>
              <a:buChar char="Ø"/>
            </a:pPr>
            <a:r>
              <a:rPr lang="en-US" sz="2100" b="1" dirty="0">
                <a:solidFill>
                  <a:srgbClr val="FF0000"/>
                </a:solidFill>
                <a:latin typeface="Syntax" pitchFamily="34" charset="0"/>
              </a:rPr>
              <a:t>Challenge in TKA</a:t>
            </a:r>
          </a:p>
          <a:p>
            <a:endParaRPr lang="en-US" sz="1900" b="1" dirty="0">
              <a:latin typeface="Syntax" pitchFamily="34" charset="0"/>
            </a:endParaRPr>
          </a:p>
          <a:p>
            <a:r>
              <a:rPr lang="en-US" sz="1900" dirty="0">
                <a:latin typeface="Syntax" pitchFamily="34" charset="0"/>
              </a:rPr>
              <a:t>- To </a:t>
            </a:r>
            <a:r>
              <a:rPr lang="en-US" sz="1900" dirty="0">
                <a:latin typeface="Syntax" pitchFamily="34" charset="0"/>
              </a:rPr>
              <a:t>control </a:t>
            </a:r>
            <a:r>
              <a:rPr lang="en-US" sz="1900" dirty="0">
                <a:latin typeface="Syntax" pitchFamily="34" charset="0"/>
              </a:rPr>
              <a:t>all</a:t>
            </a:r>
            <a:r>
              <a:rPr lang="en-US" sz="1900" dirty="0">
                <a:latin typeface="Syntax" pitchFamily="34" charset="0"/>
              </a:rPr>
              <a:t> 7 </a:t>
            </a:r>
            <a:r>
              <a:rPr lang="en-US" sz="1900" dirty="0">
                <a:latin typeface="Syntax" pitchFamily="34" charset="0"/>
              </a:rPr>
              <a:t>degrees of freedom</a:t>
            </a:r>
          </a:p>
          <a:p>
            <a:r>
              <a:rPr lang="en-US" sz="1900" dirty="0">
                <a:latin typeface="Syntax" pitchFamily="34" charset="0"/>
              </a:rPr>
              <a:t>  </a:t>
            </a:r>
          </a:p>
          <a:p>
            <a:endParaRPr lang="en-US" sz="1900" dirty="0">
              <a:latin typeface="Syntax" pitchFamily="34" charset="0"/>
            </a:endParaRPr>
          </a:p>
          <a:p>
            <a:pPr>
              <a:buFont typeface="Wingdings" pitchFamily="-65" charset="2"/>
              <a:buChar char="Ø"/>
            </a:pPr>
            <a:r>
              <a:rPr lang="en-US" sz="2100" b="1" dirty="0">
                <a:solidFill>
                  <a:srgbClr val="FF0000"/>
                </a:solidFill>
                <a:latin typeface="Syntax" pitchFamily="34" charset="0"/>
              </a:rPr>
              <a:t>Reference for Implant Alignment</a:t>
            </a:r>
          </a:p>
          <a:p>
            <a:endParaRPr lang="en-US" sz="1900" b="1" dirty="0">
              <a:latin typeface="Syntax" pitchFamily="34" charset="0"/>
            </a:endParaRPr>
          </a:p>
          <a:p>
            <a:r>
              <a:rPr lang="en-US" sz="1900" dirty="0">
                <a:latin typeface="Syntax" pitchFamily="34" charset="0"/>
              </a:rPr>
              <a:t>- Mechanical, rotational and AP-axes of the femur and tibia</a:t>
            </a:r>
          </a:p>
          <a:p>
            <a:endParaRPr lang="en-US" sz="2100" b="1" dirty="0">
              <a:latin typeface="Syntax" pitchFamily="34" charset="0"/>
            </a:endParaRPr>
          </a:p>
        </p:txBody>
      </p:sp>
      <p:pic>
        <p:nvPicPr>
          <p:cNvPr id="182275" name="Picture 3" descr="ang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6835" y="2084494"/>
            <a:ext cx="5146021" cy="401150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of ligament balancing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Replace bone loss</a:t>
            </a:r>
          </a:p>
          <a:p>
            <a:pPr algn="ctr"/>
            <a:r>
              <a:rPr lang="en-US" dirty="0" smtClean="0"/>
              <a:t>Restore joint line</a:t>
            </a:r>
          </a:p>
          <a:p>
            <a:pPr algn="ctr"/>
            <a:r>
              <a:rPr lang="en-US" dirty="0" smtClean="0"/>
              <a:t>Coronal balancing</a:t>
            </a:r>
          </a:p>
          <a:p>
            <a:pPr algn="ctr"/>
            <a:r>
              <a:rPr lang="en-US" dirty="0" smtClean="0"/>
              <a:t>Saggittal balancing</a:t>
            </a:r>
          </a:p>
          <a:p>
            <a:pPr lvl="1" algn="ctr"/>
            <a:r>
              <a:rPr lang="en-US" dirty="0" smtClean="0">
                <a:solidFill>
                  <a:srgbClr val="0000FF"/>
                </a:solidFill>
              </a:rPr>
              <a:t>Symmetrical = Tibia</a:t>
            </a:r>
          </a:p>
          <a:p>
            <a:pPr lvl="1" algn="ctr"/>
            <a:r>
              <a:rPr lang="en-US" dirty="0" smtClean="0">
                <a:solidFill>
                  <a:srgbClr val="800000"/>
                </a:solidFill>
              </a:rPr>
              <a:t>Asymmetrical = Femur</a:t>
            </a:r>
          </a:p>
          <a:p>
            <a:pPr lvl="1" algn="ctr"/>
            <a:endParaRPr lang="en-US" dirty="0" smtClean="0">
              <a:solidFill>
                <a:srgbClr val="FF0000"/>
              </a:solidFill>
            </a:endParaRPr>
          </a:p>
          <a:p>
            <a:pPr lvl="1" algn="ctr"/>
            <a:r>
              <a:rPr lang="en-US" dirty="0" smtClean="0">
                <a:solidFill>
                  <a:srgbClr val="FF0000"/>
                </a:solidFill>
              </a:rPr>
              <a:t>If you can’t work it out, try to make it symmetrical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unstable knee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PCL- substitute TKR</a:t>
            </a:r>
          </a:p>
          <a:p>
            <a:pPr lvl="1"/>
            <a:r>
              <a:rPr lang="en-US" dirty="0" err="1" smtClean="0"/>
              <a:t>Patellectomy</a:t>
            </a:r>
            <a:endParaRPr lang="en-US" dirty="0" smtClean="0"/>
          </a:p>
          <a:p>
            <a:pPr lvl="1"/>
            <a:r>
              <a:rPr lang="en-US" dirty="0" err="1" smtClean="0"/>
              <a:t>Imflammatory</a:t>
            </a:r>
            <a:endParaRPr lang="en-US" dirty="0" smtClean="0"/>
          </a:p>
          <a:p>
            <a:pPr lvl="1"/>
            <a:r>
              <a:rPr lang="en-US" dirty="0" smtClean="0"/>
              <a:t>PCL loss</a:t>
            </a:r>
          </a:p>
          <a:p>
            <a:pPr lvl="1"/>
            <a:r>
              <a:rPr lang="en-US" dirty="0" smtClean="0"/>
              <a:t>Over release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168" y="1706880"/>
            <a:ext cx="5050527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unstable knee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5610146" cy="482769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Pitfalls:</a:t>
            </a:r>
          </a:p>
          <a:p>
            <a:pPr lvl="1"/>
            <a:r>
              <a:rPr lang="en-US" dirty="0" smtClean="0"/>
              <a:t>Know your implant</a:t>
            </a:r>
          </a:p>
          <a:p>
            <a:pPr lvl="1"/>
            <a:r>
              <a:rPr lang="en-US" dirty="0" smtClean="0"/>
              <a:t>Ligament balancing critical</a:t>
            </a:r>
          </a:p>
          <a:p>
            <a:pPr lvl="1"/>
            <a:r>
              <a:rPr lang="en-US" dirty="0" smtClean="0"/>
              <a:t>Mobile bearing implant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 PS implant will NOT save a poorly balanced knee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da_071930.jpg"/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/>
            <a:lum/>
          </a:blip>
          <a:srcRect t="-52093" b="-52093"/>
          <a:stretch>
            <a:fillRect/>
          </a:stretch>
        </p:blipFill>
        <p:spPr>
          <a:xfrm>
            <a:off x="6341904" y="1512148"/>
            <a:ext cx="4309242" cy="482769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39055" y="278321"/>
            <a:ext cx="8940458" cy="1135951"/>
          </a:xfrm>
        </p:spPr>
        <p:txBody>
          <a:bodyPr/>
          <a:lstStyle/>
          <a:p>
            <a:pPr algn="ctr"/>
            <a:r>
              <a:rPr lang="en-US" sz="3000" dirty="0"/>
              <a:t>Various options of constraint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E52F-FB23-A240-B818-2A41DDF781F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263" t="75657" r="17769"/>
          <a:stretch/>
        </p:blipFill>
        <p:spPr>
          <a:xfrm>
            <a:off x="307057" y="5213131"/>
            <a:ext cx="9142662" cy="2102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84" y="1360629"/>
            <a:ext cx="6323607" cy="36870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913628" y="5327063"/>
            <a:ext cx="8465886" cy="1498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rtlCol="0" anchor="t" anchorCtr="0" compatLnSpc="1">
            <a:prstTxWarp prst="textNoShape">
              <a:avLst/>
            </a:prstTxWarp>
          </a:bodyPr>
          <a:lstStyle/>
          <a:p>
            <a:pPr algn="r" defTabSz="975482"/>
            <a:endParaRPr lang="en-US" sz="1500"/>
          </a:p>
        </p:txBody>
      </p:sp>
      <p:sp>
        <p:nvSpPr>
          <p:cNvPr id="3" name="Oval 2"/>
          <p:cNvSpPr/>
          <p:nvPr/>
        </p:nvSpPr>
        <p:spPr bwMode="auto">
          <a:xfrm>
            <a:off x="785913" y="5327063"/>
            <a:ext cx="8663805" cy="16460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4" rIns="97548" bIns="48774" numCol="1" rtlCol="0" anchor="t" anchorCtr="0" compatLnSpc="1">
            <a:prstTxWarp prst="textNoShape">
              <a:avLst/>
            </a:prstTxWarp>
          </a:bodyPr>
          <a:lstStyle/>
          <a:p>
            <a:pPr algn="r" defTabSz="975482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30200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6615" name="Picture 7" descr="diiftkr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t="28660" b="2866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6615" name="Picture 7" descr="diiftkr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822" y="1352017"/>
            <a:ext cx="4227936" cy="5150383"/>
          </a:xfrm>
        </p:spPr>
      </p:pic>
      <p:pic>
        <p:nvPicPr>
          <p:cNvPr id="196616" name="Picture 8" descr="diiftkr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 t="29342" b="2934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5" name="Picture 7" descr="diiftkr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13065" y="406400"/>
            <a:ext cx="2735624" cy="3332480"/>
          </a:xfrm>
        </p:spPr>
      </p:pic>
      <p:pic>
        <p:nvPicPr>
          <p:cNvPr id="196616" name="Picture 8" descr="diiftkr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294475" y="406400"/>
            <a:ext cx="2649235" cy="3332480"/>
          </a:xfrm>
        </p:spPr>
      </p:pic>
      <p:pic>
        <p:nvPicPr>
          <p:cNvPr id="196617" name="Picture 9" descr="diiftkr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 l="-67153" r="-67153"/>
          <a:stretch>
            <a:fillRect/>
          </a:stretch>
        </p:blipFill>
        <p:spPr>
          <a:xfrm>
            <a:off x="1113273" y="3251200"/>
            <a:ext cx="7505211" cy="390144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5" name="Picture 7" descr="diiftkr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11006" y="406400"/>
            <a:ext cx="2735624" cy="3332480"/>
          </a:xfrm>
        </p:spPr>
      </p:pic>
      <p:pic>
        <p:nvPicPr>
          <p:cNvPr id="196616" name="Picture 8" descr="diiftkr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644024" y="406400"/>
            <a:ext cx="2649235" cy="3332480"/>
          </a:xfrm>
        </p:spPr>
      </p:pic>
      <p:pic>
        <p:nvPicPr>
          <p:cNvPr id="196617" name="Picture 9" descr="diiftkr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 t="28660" b="28660"/>
          <a:stretch>
            <a:fillRect/>
          </a:stretch>
        </p:blipFill>
        <p:spPr/>
      </p:pic>
      <p:pic>
        <p:nvPicPr>
          <p:cNvPr id="196618" name="Picture 10" descr="diiftk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4797081" y="3784601"/>
            <a:ext cx="3807852" cy="312419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fused knee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Beware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Extensor mechanism</a:t>
            </a:r>
          </a:p>
          <a:p>
            <a:pPr lvl="1"/>
            <a:r>
              <a:rPr lang="en-US" dirty="0" smtClean="0"/>
              <a:t>Joint line</a:t>
            </a:r>
          </a:p>
          <a:p>
            <a:pPr lvl="1"/>
            <a:r>
              <a:rPr lang="en-US" dirty="0" err="1" smtClean="0"/>
              <a:t>Popliteal</a:t>
            </a:r>
            <a:r>
              <a:rPr lang="en-US" dirty="0" smtClean="0"/>
              <a:t> artery</a:t>
            </a:r>
          </a:p>
          <a:p>
            <a:pPr lvl="1"/>
            <a:r>
              <a:rPr lang="en-US" dirty="0" smtClean="0"/>
              <a:t>Ligaments </a:t>
            </a:r>
          </a:p>
          <a:p>
            <a:pPr lvl="1"/>
            <a:endParaRPr lang="en-US" dirty="0"/>
          </a:p>
        </p:txBody>
      </p:sp>
      <p:pic>
        <p:nvPicPr>
          <p:cNvPr id="5" name="Content Placeholder 4" descr="fig18.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9297" b="1929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touched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Closed wedged HTO</a:t>
            </a:r>
          </a:p>
          <a:p>
            <a:pPr lvl="1"/>
            <a:r>
              <a:rPr lang="en-US" dirty="0" smtClean="0"/>
              <a:t>Soft tissue scar</a:t>
            </a:r>
          </a:p>
          <a:p>
            <a:pPr lvl="1"/>
            <a:r>
              <a:rPr lang="en-US" dirty="0" smtClean="0"/>
              <a:t>Patella </a:t>
            </a:r>
            <a:r>
              <a:rPr lang="en-US" dirty="0" err="1" smtClean="0"/>
              <a:t>baja</a:t>
            </a:r>
            <a:endParaRPr lang="en-US" dirty="0" smtClean="0"/>
          </a:p>
          <a:p>
            <a:pPr lvl="1"/>
            <a:r>
              <a:rPr lang="en-US" dirty="0" smtClean="0"/>
              <a:t>Implant</a:t>
            </a:r>
          </a:p>
          <a:p>
            <a:pPr lvl="1"/>
            <a:r>
              <a:rPr lang="en-US" dirty="0" err="1" smtClean="0"/>
              <a:t>Subacute</a:t>
            </a:r>
            <a:r>
              <a:rPr lang="en-US" dirty="0" smtClean="0"/>
              <a:t> infection</a:t>
            </a:r>
          </a:p>
          <a:p>
            <a:pPr lvl="1"/>
            <a:r>
              <a:rPr lang="en-US" dirty="0" smtClean="0"/>
              <a:t>Translation of shaft</a:t>
            </a:r>
          </a:p>
          <a:p>
            <a:pPr lvl="1"/>
            <a:r>
              <a:rPr lang="en-US" dirty="0" smtClean="0"/>
              <a:t>Altered </a:t>
            </a:r>
            <a:r>
              <a:rPr lang="en-US" dirty="0" err="1" smtClean="0"/>
              <a:t>tibial</a:t>
            </a:r>
            <a:r>
              <a:rPr lang="en-US" dirty="0" smtClean="0"/>
              <a:t> slope</a:t>
            </a:r>
          </a:p>
        </p:txBody>
      </p:sp>
      <p:pic>
        <p:nvPicPr>
          <p:cNvPr id="5" name="Content Placeholder 4" descr="images.jpe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652" r="465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664003" y="1554480"/>
            <a:ext cx="4527754" cy="520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7548" tIns="48774" rIns="97548" bIns="48774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… TKA – Implant Alignment</a:t>
            </a:r>
          </a:p>
          <a:p>
            <a:endParaRPr lang="en-US" sz="1900" b="1" dirty="0"/>
          </a:p>
          <a:p>
            <a:r>
              <a:rPr lang="en-US" sz="1900" b="1" dirty="0">
                <a:solidFill>
                  <a:srgbClr val="660066"/>
                </a:solidFill>
              </a:rPr>
              <a:t>Mechanical Axis of Femur and Tibia</a:t>
            </a:r>
          </a:p>
          <a:p>
            <a:endParaRPr lang="en-US" sz="1300" b="1" dirty="0"/>
          </a:p>
          <a:p>
            <a:r>
              <a:rPr lang="en-US" sz="1500" b="1" dirty="0"/>
              <a:t>A mechanical axis is a load bearing axis.</a:t>
            </a:r>
          </a:p>
          <a:p>
            <a:r>
              <a:rPr lang="en-US" sz="1500" b="1" dirty="0"/>
              <a:t>Describes the direction the load is being diverted to the ground</a:t>
            </a:r>
          </a:p>
          <a:p>
            <a:endParaRPr lang="en-US" sz="1300" b="1" dirty="0"/>
          </a:p>
          <a:p>
            <a:endParaRPr lang="en-US" sz="1300" b="1" dirty="0"/>
          </a:p>
          <a:p>
            <a:r>
              <a:rPr lang="en-US" sz="1700" b="1" dirty="0">
                <a:solidFill>
                  <a:srgbClr val="660066"/>
                </a:solidFill>
              </a:rPr>
              <a:t>- Mechanical Femur Axis</a:t>
            </a:r>
          </a:p>
          <a:p>
            <a:r>
              <a:rPr lang="en-US" sz="1700" dirty="0"/>
              <a:t>Line passing through</a:t>
            </a:r>
          </a:p>
          <a:p>
            <a:r>
              <a:rPr lang="en-US" sz="1700" dirty="0"/>
              <a:t>- center of the femur head</a:t>
            </a:r>
          </a:p>
          <a:p>
            <a:r>
              <a:rPr lang="en-US" sz="1700" dirty="0"/>
              <a:t>- center of the knee</a:t>
            </a:r>
          </a:p>
          <a:p>
            <a:endParaRPr lang="en-US" sz="1700" dirty="0"/>
          </a:p>
          <a:p>
            <a:endParaRPr lang="en-US" sz="1700" b="1" dirty="0"/>
          </a:p>
          <a:p>
            <a:r>
              <a:rPr lang="en-US" sz="1700" b="1" dirty="0">
                <a:solidFill>
                  <a:srgbClr val="660066"/>
                </a:solidFill>
              </a:rPr>
              <a:t>- Mechanical Tibia Axis</a:t>
            </a:r>
            <a:r>
              <a:rPr lang="en-US" sz="1700" dirty="0">
                <a:solidFill>
                  <a:srgbClr val="660066"/>
                </a:solidFill>
              </a:rPr>
              <a:t> </a:t>
            </a:r>
          </a:p>
          <a:p>
            <a:r>
              <a:rPr lang="en-US" sz="1700" dirty="0"/>
              <a:t>Line passing through </a:t>
            </a:r>
          </a:p>
          <a:p>
            <a:r>
              <a:rPr lang="en-US" sz="1700" dirty="0"/>
              <a:t>- center of the tibia plateau</a:t>
            </a:r>
          </a:p>
          <a:p>
            <a:r>
              <a:rPr lang="en-US" sz="1700" dirty="0"/>
              <a:t>- center of the ankle.</a:t>
            </a:r>
          </a:p>
          <a:p>
            <a:endParaRPr lang="en-US" sz="1700" b="1" dirty="0"/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243919" y="162560"/>
            <a:ext cx="197001" cy="31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548" tIns="48774" rIns="97548" bIns="48774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itchFamily="-65" charset="0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130777" y="568960"/>
            <a:ext cx="2271499" cy="6209454"/>
            <a:chOff x="3491" y="487"/>
            <a:chExt cx="1327" cy="3629"/>
          </a:xfrm>
        </p:grpSpPr>
        <p:sp>
          <p:nvSpPr>
            <p:cNvPr id="183301" name="Rectangle 5"/>
            <p:cNvSpPr>
              <a:spLocks noChangeAspect="1" noChangeArrowheads="1"/>
            </p:cNvSpPr>
            <p:nvPr/>
          </p:nvSpPr>
          <p:spPr bwMode="auto">
            <a:xfrm>
              <a:off x="3491" y="487"/>
              <a:ext cx="1327" cy="36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de-DE">
                <a:latin typeface="Times New Roman" pitchFamily="-65" charset="0"/>
              </a:endParaRPr>
            </a:p>
          </p:txBody>
        </p:sp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3732" y="515"/>
              <a:ext cx="893" cy="3195"/>
              <a:chOff x="3732" y="515"/>
              <a:chExt cx="893" cy="3195"/>
            </a:xfrm>
          </p:grpSpPr>
          <p:graphicFrame>
            <p:nvGraphicFramePr>
              <p:cNvPr id="183303" name="Object 7"/>
              <p:cNvGraphicFramePr>
                <a:graphicFrameLocks noChangeAspect="1"/>
              </p:cNvGraphicFramePr>
              <p:nvPr/>
            </p:nvGraphicFramePr>
            <p:xfrm>
              <a:off x="3732" y="515"/>
              <a:ext cx="893" cy="31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" name="Photo Editor-Foto" r:id="rId4" imgW="2790476" imgH="10698068" progId="">
                      <p:embed/>
                    </p:oleObj>
                  </mc:Choice>
                  <mc:Fallback>
                    <p:oleObj name="Photo Editor-Foto" r:id="rId4" imgW="2790476" imgH="1069806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b="673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32" y="515"/>
                            <a:ext cx="893" cy="319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3304" name="Line 8"/>
              <p:cNvSpPr>
                <a:spLocks noChangeAspect="1" noChangeShapeType="1"/>
              </p:cNvSpPr>
              <p:nvPr/>
            </p:nvSpPr>
            <p:spPr bwMode="auto">
              <a:xfrm flipH="1">
                <a:off x="4100" y="741"/>
                <a:ext cx="28" cy="156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05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4072" y="2357"/>
                <a:ext cx="28" cy="1333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3306" name="Text Box 10"/>
            <p:cNvSpPr txBox="1">
              <a:spLocks noChangeAspect="1" noChangeArrowheads="1"/>
            </p:cNvSpPr>
            <p:nvPr/>
          </p:nvSpPr>
          <p:spPr bwMode="auto">
            <a:xfrm>
              <a:off x="3646" y="3735"/>
              <a:ext cx="109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339966"/>
                  </a:solidFill>
                </a:rPr>
                <a:t>Mechanical femur axis</a:t>
              </a:r>
            </a:p>
            <a:p>
              <a:r>
                <a:rPr lang="en-US" sz="1100" b="1">
                  <a:solidFill>
                    <a:schemeClr val="tx2"/>
                  </a:solidFill>
                </a:rPr>
                <a:t>Mechanical tibia axis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636031" y="1554480"/>
            <a:ext cx="1897151" cy="5230707"/>
            <a:chOff x="4613" y="918"/>
            <a:chExt cx="1120" cy="3089"/>
          </a:xfrm>
        </p:grpSpPr>
        <p:sp>
          <p:nvSpPr>
            <p:cNvPr id="183308" name="Rectangle 12"/>
            <p:cNvSpPr>
              <a:spLocks noChangeAspect="1" noChangeArrowheads="1"/>
            </p:cNvSpPr>
            <p:nvPr/>
          </p:nvSpPr>
          <p:spPr bwMode="auto">
            <a:xfrm>
              <a:off x="4613" y="918"/>
              <a:ext cx="1112" cy="30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de-DE">
                <a:latin typeface="Times New Roman" pitchFamily="-65" charset="0"/>
              </a:endParaRPr>
            </a:p>
          </p:txBody>
        </p:sp>
        <p:graphicFrame>
          <p:nvGraphicFramePr>
            <p:cNvPr id="183309" name="Object 13"/>
            <p:cNvGraphicFramePr>
              <a:graphicFrameLocks noChangeAspect="1"/>
            </p:cNvGraphicFramePr>
            <p:nvPr/>
          </p:nvGraphicFramePr>
          <p:xfrm>
            <a:off x="4759" y="1015"/>
            <a:ext cx="754" cy="26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Photo Editor-Foto" r:id="rId6" imgW="2771429" imgH="10221752" progId="">
                    <p:embed/>
                  </p:oleObj>
                </mc:Choice>
                <mc:Fallback>
                  <p:oleObj name="Photo Editor-Foto" r:id="rId6" imgW="2771429" imgH="1022175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9" y="1015"/>
                          <a:ext cx="754" cy="26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chemeClr val="bg2">
                                    <a:alpha val="50000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3310" name="Line 14"/>
            <p:cNvSpPr>
              <a:spLocks noChangeAspect="1" noChangeShapeType="1"/>
            </p:cNvSpPr>
            <p:nvPr/>
          </p:nvSpPr>
          <p:spPr bwMode="auto">
            <a:xfrm>
              <a:off x="5008" y="1208"/>
              <a:ext cx="89" cy="1206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11" name="Line 15"/>
            <p:cNvSpPr>
              <a:spLocks noChangeAspect="1" noChangeShapeType="1"/>
            </p:cNvSpPr>
            <p:nvPr/>
          </p:nvSpPr>
          <p:spPr bwMode="auto">
            <a:xfrm>
              <a:off x="5101" y="2511"/>
              <a:ext cx="69" cy="1061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12" name="Text Box 16"/>
            <p:cNvSpPr txBox="1">
              <a:spLocks noChangeAspect="1" noChangeArrowheads="1"/>
            </p:cNvSpPr>
            <p:nvPr/>
          </p:nvSpPr>
          <p:spPr bwMode="auto">
            <a:xfrm>
              <a:off x="4735" y="3718"/>
              <a:ext cx="998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339966"/>
                  </a:solidFill>
                </a:rPr>
                <a:t>Mechanical femur axis</a:t>
              </a:r>
            </a:p>
            <a:p>
              <a:r>
                <a:rPr lang="en-US" sz="1100" b="1">
                  <a:solidFill>
                    <a:srgbClr val="000099"/>
                  </a:solidFill>
                </a:rPr>
                <a:t>Mechanical tibia axis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touched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Open wedge HTO</a:t>
            </a:r>
          </a:p>
          <a:p>
            <a:pPr lvl="1"/>
            <a:r>
              <a:rPr lang="en-US" dirty="0" smtClean="0"/>
              <a:t>Less </a:t>
            </a:r>
            <a:r>
              <a:rPr lang="en-US" dirty="0" err="1" smtClean="0"/>
              <a:t>tibial</a:t>
            </a:r>
            <a:r>
              <a:rPr lang="en-US" dirty="0" smtClean="0"/>
              <a:t> translation</a:t>
            </a:r>
          </a:p>
          <a:p>
            <a:pPr lvl="1"/>
            <a:r>
              <a:rPr lang="en-US" dirty="0" smtClean="0"/>
              <a:t>More patellar descent</a:t>
            </a:r>
          </a:p>
          <a:p>
            <a:pPr lvl="1"/>
            <a:r>
              <a:rPr lang="en-US" dirty="0" smtClean="0"/>
              <a:t>More </a:t>
            </a:r>
            <a:r>
              <a:rPr lang="en-US" dirty="0" err="1" smtClean="0"/>
              <a:t>tibial</a:t>
            </a:r>
            <a:r>
              <a:rPr lang="en-US" dirty="0" smtClean="0"/>
              <a:t> slope</a:t>
            </a:r>
          </a:p>
          <a:p>
            <a:pPr lvl="1"/>
            <a:r>
              <a:rPr lang="en-US" dirty="0" smtClean="0"/>
              <a:t>Implant removal</a:t>
            </a:r>
            <a:endParaRPr lang="en-US" dirty="0"/>
          </a:p>
        </p:txBody>
      </p:sp>
      <p:pic>
        <p:nvPicPr>
          <p:cNvPr id="5" name="Content Placeholder 4" descr="xra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3821" b="1382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6919" name="Picture 7" descr="TT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7464" y="3495040"/>
            <a:ext cx="2294343" cy="3576320"/>
          </a:xfrm>
        </p:spPr>
      </p:pic>
      <p:pic>
        <p:nvPicPr>
          <p:cNvPr id="166920" name="Picture 8" descr="TT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5227" y="243840"/>
            <a:ext cx="1283964" cy="2113280"/>
          </a:xfrm>
        </p:spPr>
      </p:pic>
      <p:pic>
        <p:nvPicPr>
          <p:cNvPr id="166921" name="Picture 9" descr="TT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 rot="5400000">
            <a:off x="1557946" y="1124876"/>
            <a:ext cx="2575561" cy="2113968"/>
          </a:xfrm>
        </p:spPr>
      </p:pic>
      <p:pic>
        <p:nvPicPr>
          <p:cNvPr id="166922" name="Picture 10" descr="TT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3414871" y="1706881"/>
            <a:ext cx="3008339" cy="5299841"/>
          </a:xfrm>
        </p:spPr>
      </p:pic>
      <p:pic>
        <p:nvPicPr>
          <p:cNvPr id="166923" name="Picture 11" descr="TT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4517" y="1706880"/>
            <a:ext cx="3192973" cy="55270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Post HTO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Tubercle </a:t>
            </a:r>
            <a:r>
              <a:rPr lang="en-US" dirty="0" err="1" smtClean="0"/>
              <a:t>osteotomy</a:t>
            </a:r>
            <a:r>
              <a:rPr lang="en-US" dirty="0" smtClean="0"/>
              <a:t>/ Patellar tendon scarring</a:t>
            </a:r>
          </a:p>
          <a:p>
            <a:r>
              <a:rPr lang="en-US" dirty="0" smtClean="0"/>
              <a:t>Stiff range (</a:t>
            </a:r>
            <a:r>
              <a:rPr lang="en-US" dirty="0" err="1" smtClean="0"/>
              <a:t>esp</a:t>
            </a:r>
            <a:r>
              <a:rPr lang="en-US" dirty="0" smtClean="0"/>
              <a:t> FFD)</a:t>
            </a:r>
          </a:p>
          <a:p>
            <a:r>
              <a:rPr lang="en-US" dirty="0" err="1" smtClean="0"/>
              <a:t>Tibial</a:t>
            </a:r>
            <a:r>
              <a:rPr lang="en-US" dirty="0" smtClean="0"/>
              <a:t> slope</a:t>
            </a:r>
          </a:p>
          <a:p>
            <a:r>
              <a:rPr lang="en-US" dirty="0" smtClean="0"/>
              <a:t>PCL integrity</a:t>
            </a:r>
          </a:p>
          <a:p>
            <a:r>
              <a:rPr lang="en-US" dirty="0" err="1" smtClean="0"/>
              <a:t>i.m</a:t>
            </a:r>
            <a:r>
              <a:rPr lang="en-US" dirty="0" smtClean="0"/>
              <a:t> guide</a:t>
            </a:r>
          </a:p>
          <a:p>
            <a:r>
              <a:rPr lang="en-US" dirty="0" smtClean="0"/>
              <a:t>Staged implant removal</a:t>
            </a:r>
          </a:p>
          <a:p>
            <a:r>
              <a:rPr lang="en-US" dirty="0" smtClean="0"/>
              <a:t>Beware infection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694" y="650240"/>
            <a:ext cx="430924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impossible one</a:t>
            </a:r>
            <a:endParaRPr lang="en-US" dirty="0"/>
          </a:p>
        </p:txBody>
      </p:sp>
      <p:pic>
        <p:nvPicPr>
          <p:cNvPr id="5" name="Content Placeholder 4" descr="IMG_03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712" b="-24712"/>
          <a:stretch>
            <a:fillRect/>
          </a:stretch>
        </p:blipFill>
        <p:spPr>
          <a:xfrm>
            <a:off x="243920" y="-601133"/>
            <a:ext cx="4309242" cy="4827694"/>
          </a:xfrm>
        </p:spPr>
      </p:pic>
      <p:pic>
        <p:nvPicPr>
          <p:cNvPr id="6" name="Content Placeholder 5" descr="IMG_031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500" b="-23500"/>
          <a:stretch>
            <a:fillRect/>
          </a:stretch>
        </p:blipFill>
        <p:spPr/>
      </p:pic>
      <p:pic>
        <p:nvPicPr>
          <p:cNvPr id="7" name="Picture 6" descr="IMG_03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0" y="3738880"/>
            <a:ext cx="4336344" cy="325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G_2569.jpg" descr="/Users/tontran/Desktop/IMG_2569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15999"/>
          <a:stretch>
            <a:fillRect/>
          </a:stretch>
        </p:blipFill>
        <p:spPr/>
      </p:pic>
      <p:pic>
        <p:nvPicPr>
          <p:cNvPr id="6" name="IMG_2570.jpg" descr="/Users/tontran/Desktop/IMG_2570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r="15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480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G_9867.jpg" descr="/Users/tontran/Desktop/IMG_9867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05" r="-194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3987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:\Users\Sieuam1\Downloads\bnhnhnngc (1)\IMG_031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 b="13910"/>
          <a:stretch/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725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G_9862.jpg" descr="/Users/tontran/Desktop/IMG_9862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15999"/>
          <a:stretch>
            <a:fillRect/>
          </a:stretch>
        </p:blipFill>
        <p:spPr/>
      </p:pic>
      <p:pic>
        <p:nvPicPr>
          <p:cNvPr id="6" name="IMG_9885.jpg" descr="/Users/tontran/Desktop/IMG_9885.jpg"/>
          <p:cNvPicPr>
            <a:picLocks noGrp="1" noChangeAspect="1"/>
          </p:cNvPicPr>
          <p:nvPr>
            <p:ph sz="half" idx="2"/>
          </p:nvPr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0" b="-23467"/>
          <a:stretch/>
        </p:blipFill>
        <p:spPr>
          <a:xfrm>
            <a:off x="4048362" y="2013180"/>
            <a:ext cx="5708413" cy="3560092"/>
          </a:xfrm>
        </p:spPr>
      </p:pic>
    </p:spTree>
    <p:extLst>
      <p:ext uri="{BB962C8B-B14F-4D97-AF65-F5344CB8AC3E}">
        <p14:creationId xmlns:p14="http://schemas.microsoft.com/office/powerpoint/2010/main" val="2090576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G_0100.jpg" descr="/Users/tontran/Desktop/IMG_0100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9" b="29689"/>
          <a:stretch/>
        </p:blipFill>
        <p:spPr/>
      </p:pic>
    </p:spTree>
    <p:extLst>
      <p:ext uri="{BB962C8B-B14F-4D97-AF65-F5344CB8AC3E}">
        <p14:creationId xmlns:p14="http://schemas.microsoft.com/office/powerpoint/2010/main" val="3271754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More technical</a:t>
            </a:r>
          </a:p>
          <a:p>
            <a:pPr algn="ctr"/>
            <a:r>
              <a:rPr lang="en-US" dirty="0" smtClean="0"/>
              <a:t>Less forgiving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Alignment and stability critical</a:t>
            </a:r>
          </a:p>
          <a:p>
            <a:pPr algn="ctr"/>
            <a:r>
              <a:rPr lang="en-US" dirty="0" smtClean="0"/>
              <a:t>Know your implant and instruments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557288" y="824654"/>
            <a:ext cx="197001" cy="2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548" tIns="48774" rIns="97548" bIns="48774">
            <a:prstTxWarp prst="textNoShape">
              <a:avLst/>
            </a:prstTxWarp>
            <a:spAutoFit/>
          </a:bodyPr>
          <a:lstStyle/>
          <a:p>
            <a:endParaRPr lang="de-DE" sz="1300"/>
          </a:p>
        </p:txBody>
      </p: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664003" y="1554480"/>
            <a:ext cx="3890853" cy="439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7548" tIns="48774" rIns="97548" bIns="48774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…TKA – Implant Alignment</a:t>
            </a:r>
          </a:p>
          <a:p>
            <a:endParaRPr lang="en-US" sz="1500" b="1" dirty="0"/>
          </a:p>
          <a:p>
            <a:pPr>
              <a:buFont typeface="Wingdings" pitchFamily="-65" charset="2"/>
              <a:buChar char="Ø"/>
            </a:pPr>
            <a:r>
              <a:rPr lang="en-US" sz="1900" b="1" dirty="0">
                <a:solidFill>
                  <a:srgbClr val="660066"/>
                </a:solidFill>
              </a:rPr>
              <a:t>Femoral Implant Alignment</a:t>
            </a:r>
          </a:p>
          <a:p>
            <a:endParaRPr lang="en-US" sz="1500" b="1" dirty="0"/>
          </a:p>
          <a:p>
            <a:endParaRPr lang="en-US" sz="1500" b="1" dirty="0"/>
          </a:p>
          <a:p>
            <a:r>
              <a:rPr lang="en-US" sz="1500" b="1" dirty="0">
                <a:solidFill>
                  <a:srgbClr val="008000"/>
                </a:solidFill>
              </a:rPr>
              <a:t>Frontal view </a:t>
            </a:r>
            <a:r>
              <a:rPr lang="en-US" sz="1500" b="1" dirty="0"/>
              <a:t>-  </a:t>
            </a:r>
            <a:r>
              <a:rPr lang="en-US" sz="1500" b="1" dirty="0" err="1"/>
              <a:t>Varus</a:t>
            </a:r>
            <a:r>
              <a:rPr lang="en-US" sz="1500" b="1" dirty="0"/>
              <a:t>/ </a:t>
            </a:r>
            <a:r>
              <a:rPr lang="en-US" sz="1500" b="1" dirty="0" err="1"/>
              <a:t>valgus</a:t>
            </a:r>
            <a:r>
              <a:rPr lang="en-US" sz="1500" b="1" dirty="0"/>
              <a:t> alignment</a:t>
            </a:r>
          </a:p>
          <a:p>
            <a:r>
              <a:rPr lang="en-US" sz="1500" dirty="0"/>
              <a:t>Reference: Mechanical axis</a:t>
            </a:r>
          </a:p>
          <a:p>
            <a:r>
              <a:rPr lang="en-US" sz="1500" b="1" dirty="0">
                <a:solidFill>
                  <a:srgbClr val="008000"/>
                </a:solidFill>
              </a:rPr>
              <a:t>Aim:</a:t>
            </a:r>
            <a:r>
              <a:rPr lang="en-US" sz="1500" dirty="0">
                <a:solidFill>
                  <a:srgbClr val="008000"/>
                </a:solidFill>
              </a:rPr>
              <a:t> Neutral </a:t>
            </a:r>
            <a:r>
              <a:rPr lang="en-US" sz="1500" dirty="0" err="1">
                <a:solidFill>
                  <a:srgbClr val="008000"/>
                </a:solidFill>
              </a:rPr>
              <a:t>varus</a:t>
            </a:r>
            <a:r>
              <a:rPr lang="en-US" sz="1500" dirty="0">
                <a:solidFill>
                  <a:srgbClr val="008000"/>
                </a:solidFill>
              </a:rPr>
              <a:t>/ </a:t>
            </a:r>
            <a:r>
              <a:rPr lang="en-US" sz="1500" dirty="0" err="1">
                <a:solidFill>
                  <a:srgbClr val="008000"/>
                </a:solidFill>
              </a:rPr>
              <a:t>valgus</a:t>
            </a:r>
            <a:r>
              <a:rPr lang="en-US" sz="1500" dirty="0">
                <a:solidFill>
                  <a:srgbClr val="008000"/>
                </a:solidFill>
              </a:rPr>
              <a:t> alignment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b="1" dirty="0">
                <a:solidFill>
                  <a:srgbClr val="008000"/>
                </a:solidFill>
              </a:rPr>
              <a:t>Lateral View </a:t>
            </a:r>
            <a:r>
              <a:rPr lang="en-US" sz="1500" b="1" dirty="0"/>
              <a:t>- Flexion/ extension</a:t>
            </a:r>
          </a:p>
          <a:p>
            <a:r>
              <a:rPr lang="en-US" sz="1500" dirty="0"/>
              <a:t>Reference: Mechanical axis</a:t>
            </a:r>
          </a:p>
          <a:p>
            <a:r>
              <a:rPr lang="en-US" sz="1500" b="1" dirty="0">
                <a:solidFill>
                  <a:srgbClr val="008000"/>
                </a:solidFill>
              </a:rPr>
              <a:t>Aim:</a:t>
            </a:r>
            <a:r>
              <a:rPr lang="en-US" sz="1500" dirty="0">
                <a:solidFill>
                  <a:srgbClr val="008000"/>
                </a:solidFill>
              </a:rPr>
              <a:t> Component in 0° Flex./ Ext.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b="1" dirty="0">
                <a:solidFill>
                  <a:srgbClr val="008000"/>
                </a:solidFill>
              </a:rPr>
              <a:t>Axial view </a:t>
            </a:r>
            <a:r>
              <a:rPr lang="en-US" sz="1500" b="1" dirty="0"/>
              <a:t>- External/ internal rotation</a:t>
            </a:r>
          </a:p>
          <a:p>
            <a:r>
              <a:rPr lang="en-US" sz="1500" dirty="0"/>
              <a:t>Reference: </a:t>
            </a:r>
            <a:r>
              <a:rPr lang="en-US" sz="1500" dirty="0" err="1"/>
              <a:t>Transepicondylar</a:t>
            </a:r>
            <a:r>
              <a:rPr lang="en-US" sz="1500" dirty="0"/>
              <a:t> line</a:t>
            </a:r>
          </a:p>
          <a:p>
            <a:r>
              <a:rPr lang="en-US" sz="1500" b="1" dirty="0">
                <a:solidFill>
                  <a:srgbClr val="008000"/>
                </a:solidFill>
              </a:rPr>
              <a:t>Aim:</a:t>
            </a:r>
            <a:r>
              <a:rPr lang="en-US" sz="1500" dirty="0">
                <a:solidFill>
                  <a:srgbClr val="008000"/>
                </a:solidFill>
              </a:rPr>
              <a:t> Neutral rotation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2570" y="220134"/>
            <a:ext cx="5445838" cy="7096760"/>
            <a:chOff x="2577" y="130"/>
            <a:chExt cx="3215" cy="4191"/>
          </a:xfrm>
        </p:grpSpPr>
        <p:sp>
          <p:nvSpPr>
            <p:cNvPr id="187397" name="Rectangle 5"/>
            <p:cNvSpPr>
              <a:spLocks noChangeArrowheads="1"/>
            </p:cNvSpPr>
            <p:nvPr/>
          </p:nvSpPr>
          <p:spPr bwMode="auto">
            <a:xfrm>
              <a:off x="2577" y="681"/>
              <a:ext cx="3094" cy="18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585" y="130"/>
              <a:ext cx="3207" cy="4191"/>
              <a:chOff x="2532" y="109"/>
              <a:chExt cx="3207" cy="4191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540" y="109"/>
                <a:ext cx="3062" cy="1074"/>
                <a:chOff x="2540" y="109"/>
                <a:chExt cx="3062" cy="1074"/>
              </a:xfrm>
            </p:grpSpPr>
            <p:sp>
              <p:nvSpPr>
                <p:cNvPr id="187400" name="Rectangle 8"/>
                <p:cNvSpPr>
                  <a:spLocks noChangeArrowheads="1"/>
                </p:cNvSpPr>
                <p:nvPr/>
              </p:nvSpPr>
              <p:spPr bwMode="auto">
                <a:xfrm>
                  <a:off x="4014" y="687"/>
                  <a:ext cx="109" cy="15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endParaRPr lang="en-US" sz="1100">
                    <a:latin typeface="Syntax" pitchFamily="34" charset="0"/>
                  </a:endParaRPr>
                </a:p>
              </p:txBody>
            </p:sp>
            <p:pic>
              <p:nvPicPr>
                <p:cNvPr id="187401" name="Picture 9" descr="Bild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540" y="109"/>
                  <a:ext cx="3062" cy="1074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5" name="Group 10"/>
              <p:cNvGrpSpPr>
                <a:grpSpLocks noChangeAspect="1"/>
              </p:cNvGrpSpPr>
              <p:nvPr/>
            </p:nvGrpSpPr>
            <p:grpSpPr bwMode="auto">
              <a:xfrm>
                <a:off x="2533" y="3020"/>
                <a:ext cx="3135" cy="1280"/>
                <a:chOff x="2547" y="2744"/>
                <a:chExt cx="3096" cy="1264"/>
              </a:xfrm>
            </p:grpSpPr>
            <p:grpSp>
              <p:nvGrpSpPr>
                <p:cNvPr id="6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2547" y="2744"/>
                  <a:ext cx="3096" cy="1263"/>
                  <a:chOff x="2547" y="2744"/>
                  <a:chExt cx="3096" cy="1263"/>
                </a:xfrm>
              </p:grpSpPr>
              <p:sp>
                <p:nvSpPr>
                  <p:cNvPr id="187404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47" y="2744"/>
                    <a:ext cx="3096" cy="12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87405" name="Picture 13" descr="Femur_superior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l="16405" t="32808" r="8202" b="8202"/>
                  <a:stretch>
                    <a:fillRect/>
                  </a:stretch>
                </p:blipFill>
                <p:spPr bwMode="auto">
                  <a:xfrm>
                    <a:off x="2566" y="2813"/>
                    <a:ext cx="1041" cy="815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87406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606" y="3322"/>
                    <a:ext cx="830" cy="107"/>
                  </a:xfrm>
                  <a:prstGeom prst="line">
                    <a:avLst/>
                  </a:prstGeom>
                  <a:noFill/>
                  <a:ln w="571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407" name="Line 1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967" y="2987"/>
                    <a:ext cx="81" cy="763"/>
                  </a:xfrm>
                  <a:prstGeom prst="line">
                    <a:avLst/>
                  </a:prstGeom>
                  <a:noFill/>
                  <a:ln w="571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87408" name="Picture 16" descr="Femur_superior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l="16405" t="32808" r="8202" b="8202"/>
                  <a:stretch>
                    <a:fillRect/>
                  </a:stretch>
                </p:blipFill>
                <p:spPr bwMode="auto">
                  <a:xfrm>
                    <a:off x="4559" y="2774"/>
                    <a:ext cx="1039" cy="813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87409" name="Line 1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599" y="3282"/>
                    <a:ext cx="828" cy="107"/>
                  </a:xfrm>
                  <a:prstGeom prst="line">
                    <a:avLst/>
                  </a:prstGeom>
                  <a:noFill/>
                  <a:ln w="571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410" name="Line 1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960" y="2947"/>
                    <a:ext cx="80" cy="762"/>
                  </a:xfrm>
                  <a:prstGeom prst="line">
                    <a:avLst/>
                  </a:prstGeom>
                  <a:noFill/>
                  <a:ln w="571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87411" name="Picture 19" descr="Femur_superior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l="16405" t="32808" r="8202" b="8202"/>
                  <a:stretch>
                    <a:fillRect/>
                  </a:stretch>
                </p:blipFill>
                <p:spPr bwMode="auto">
                  <a:xfrm>
                    <a:off x="3572" y="2774"/>
                    <a:ext cx="1040" cy="81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87412" name="Line 2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3612" y="3283"/>
                    <a:ext cx="829" cy="106"/>
                  </a:xfrm>
                  <a:prstGeom prst="line">
                    <a:avLst/>
                  </a:prstGeom>
                  <a:noFill/>
                  <a:ln w="571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87413" name="Picture 21" descr="Bild2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 rot="612404">
                    <a:off x="4585" y="2958"/>
                    <a:ext cx="851" cy="71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87414" name="Line 2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973" y="2948"/>
                    <a:ext cx="80" cy="762"/>
                  </a:xfrm>
                  <a:prstGeom prst="line">
                    <a:avLst/>
                  </a:prstGeom>
                  <a:noFill/>
                  <a:ln w="571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87415" name="Picture 23" descr="Bild2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2594" y="2987"/>
                    <a:ext cx="851" cy="71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87416" name="Line 2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008" y="3108"/>
                    <a:ext cx="0" cy="522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417" name="Line 2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27" y="3375"/>
                    <a:ext cx="589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87418" name="Picture 26" descr="Bild2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 rot="396619">
                    <a:off x="3607" y="2971"/>
                    <a:ext cx="851" cy="71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87419" name="Line 27"/>
                  <p:cNvSpPr>
                    <a:spLocks noChangeAspect="1" noChangeShapeType="1"/>
                  </p:cNvSpPr>
                  <p:nvPr/>
                </p:nvSpPr>
                <p:spPr bwMode="auto">
                  <a:xfrm rot="360779">
                    <a:off x="4014" y="3041"/>
                    <a:ext cx="0" cy="53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420" name="Line 28"/>
                  <p:cNvSpPr>
                    <a:spLocks noChangeAspect="1" noChangeShapeType="1"/>
                  </p:cNvSpPr>
                  <p:nvPr/>
                </p:nvSpPr>
                <p:spPr bwMode="auto">
                  <a:xfrm rot="360779">
                    <a:off x="3718" y="3322"/>
                    <a:ext cx="629" cy="27"/>
                  </a:xfrm>
                  <a:prstGeom prst="line">
                    <a:avLst/>
                  </a:prstGeom>
                  <a:noFill/>
                  <a:ln w="571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421" name="Line 29"/>
                  <p:cNvSpPr>
                    <a:spLocks noChangeAspect="1" noChangeShapeType="1"/>
                  </p:cNvSpPr>
                  <p:nvPr/>
                </p:nvSpPr>
                <p:spPr bwMode="auto">
                  <a:xfrm rot="745394">
                    <a:off x="4998" y="3053"/>
                    <a:ext cx="0" cy="576"/>
                  </a:xfrm>
                  <a:prstGeom prst="line">
                    <a:avLst/>
                  </a:prstGeom>
                  <a:noFill/>
                  <a:ln w="571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422" name="Line 30"/>
                  <p:cNvSpPr>
                    <a:spLocks noChangeAspect="1" noChangeShapeType="1"/>
                  </p:cNvSpPr>
                  <p:nvPr/>
                </p:nvSpPr>
                <p:spPr bwMode="auto">
                  <a:xfrm rot="745394">
                    <a:off x="4693" y="3335"/>
                    <a:ext cx="63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7423" name="Text Box 3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97" y="3680"/>
                  <a:ext cx="863" cy="2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 dirty="0" err="1">
                      <a:solidFill>
                        <a:srgbClr val="660066"/>
                      </a:solidFill>
                      <a:latin typeface="Syntax" pitchFamily="34" charset="0"/>
                    </a:rPr>
                    <a:t>Femrur</a:t>
                  </a:r>
                  <a:r>
                    <a:rPr lang="en-US" sz="1100" b="1" dirty="0">
                      <a:solidFill>
                        <a:srgbClr val="660066"/>
                      </a:solidFill>
                      <a:latin typeface="Syntax" pitchFamily="34" charset="0"/>
                    </a:rPr>
                    <a:t> component</a:t>
                  </a:r>
                </a:p>
                <a:p>
                  <a:pPr algn="ctr"/>
                  <a:r>
                    <a:rPr lang="en-US" sz="1100" b="1" dirty="0">
                      <a:solidFill>
                        <a:srgbClr val="660066"/>
                      </a:solidFill>
                      <a:latin typeface="Syntax" pitchFamily="34" charset="0"/>
                    </a:rPr>
                    <a:t>In neutral rotation</a:t>
                  </a:r>
                </a:p>
              </p:txBody>
            </p:sp>
            <p:sp>
              <p:nvSpPr>
                <p:cNvPr id="187424" name="Text Box 3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73" y="3757"/>
                  <a:ext cx="802" cy="2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dirty="0" err="1">
                      <a:solidFill>
                        <a:srgbClr val="660066"/>
                      </a:solidFill>
                      <a:latin typeface="Syntax" pitchFamily="34" charset="0"/>
                    </a:rPr>
                    <a:t>Femrur</a:t>
                  </a:r>
                  <a:r>
                    <a:rPr lang="en-US" sz="1100" dirty="0">
                      <a:solidFill>
                        <a:srgbClr val="660066"/>
                      </a:solidFill>
                      <a:latin typeface="Syntax" pitchFamily="34" charset="0"/>
                    </a:rPr>
                    <a:t> component</a:t>
                  </a:r>
                </a:p>
                <a:p>
                  <a:pPr algn="ctr"/>
                  <a:r>
                    <a:rPr lang="en-US" sz="1100" dirty="0">
                      <a:solidFill>
                        <a:srgbClr val="660066"/>
                      </a:solidFill>
                      <a:latin typeface="Syntax" pitchFamily="34" charset="0"/>
                    </a:rPr>
                    <a:t>Externally rotated</a:t>
                  </a:r>
                </a:p>
              </p:txBody>
            </p:sp>
            <p:sp>
              <p:nvSpPr>
                <p:cNvPr id="187425" name="Text Box 3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668" y="3757"/>
                  <a:ext cx="802" cy="2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dirty="0" err="1">
                      <a:solidFill>
                        <a:srgbClr val="660066"/>
                      </a:solidFill>
                      <a:latin typeface="Syntax" pitchFamily="34" charset="0"/>
                    </a:rPr>
                    <a:t>Femrur</a:t>
                  </a:r>
                  <a:r>
                    <a:rPr lang="en-US" sz="1100" dirty="0">
                      <a:solidFill>
                        <a:srgbClr val="660066"/>
                      </a:solidFill>
                      <a:latin typeface="Syntax" pitchFamily="34" charset="0"/>
                    </a:rPr>
                    <a:t> component</a:t>
                  </a:r>
                </a:p>
                <a:p>
                  <a:pPr algn="ctr"/>
                  <a:r>
                    <a:rPr lang="en-US" sz="1100" dirty="0">
                      <a:solidFill>
                        <a:srgbClr val="660066"/>
                      </a:solidFill>
                      <a:latin typeface="Syntax" pitchFamily="34" charset="0"/>
                    </a:rPr>
                    <a:t>internally rotated</a:t>
                  </a:r>
                </a:p>
              </p:txBody>
            </p:sp>
          </p:grpSp>
          <p:grpSp>
            <p:nvGrpSpPr>
              <p:cNvPr id="7" name="Group 34"/>
              <p:cNvGrpSpPr>
                <a:grpSpLocks noChangeAspect="1"/>
              </p:cNvGrpSpPr>
              <p:nvPr/>
            </p:nvGrpSpPr>
            <p:grpSpPr bwMode="auto">
              <a:xfrm>
                <a:off x="2532" y="1474"/>
                <a:ext cx="3207" cy="1443"/>
                <a:chOff x="2540" y="1474"/>
                <a:chExt cx="3207" cy="1443"/>
              </a:xfrm>
            </p:grpSpPr>
            <p:grpSp>
              <p:nvGrpSpPr>
                <p:cNvPr id="8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2540" y="1474"/>
                  <a:ext cx="3175" cy="1443"/>
                  <a:chOff x="2540" y="1474"/>
                  <a:chExt cx="3175" cy="1443"/>
                </a:xfrm>
              </p:grpSpPr>
              <p:sp>
                <p:nvSpPr>
                  <p:cNvPr id="187428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40" y="1477"/>
                    <a:ext cx="3075" cy="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87429" name="Picture 37" descr="Femur-distal_lateralf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88" y="1474"/>
                    <a:ext cx="1269" cy="126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7430" name="Picture 38" descr="Femur-distal_lateralf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46" y="1474"/>
                    <a:ext cx="1269" cy="126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7431" name="Picture 39" descr="femur1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 rot="756551">
                    <a:off x="2731" y="1721"/>
                    <a:ext cx="930" cy="11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7432" name="Picture 40" descr="femur1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 rot="-850191">
                    <a:off x="4659" y="1803"/>
                    <a:ext cx="876" cy="104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87433" name="Line 4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45" y="2421"/>
                    <a:ext cx="687" cy="179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434" name="Line 4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88" y="2453"/>
                    <a:ext cx="588" cy="131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9" name="Group 4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72" y="1474"/>
                    <a:ext cx="2006" cy="1321"/>
                    <a:chOff x="2903" y="655"/>
                    <a:chExt cx="2142" cy="1417"/>
                  </a:xfrm>
                </p:grpSpPr>
                <p:pic>
                  <p:nvPicPr>
                    <p:cNvPr id="187436" name="Picture 44" descr="Femur-distal_lateral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22" y="655"/>
                      <a:ext cx="1355" cy="1356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87437" name="Picture 45" descr="femur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FEFEFE"/>
                        </a:clrFrom>
                        <a:clrTo>
                          <a:srgbClr val="FEFEFE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31" y="955"/>
                      <a:ext cx="935" cy="1117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187438" name="Line 4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037" y="781"/>
                      <a:ext cx="17" cy="96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CC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39" name="Line 4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943" y="792"/>
                      <a:ext cx="18" cy="96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CC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40" name="Line 4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903" y="781"/>
                      <a:ext cx="17" cy="97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CC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41" name="Line 4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71" y="1741"/>
                      <a:ext cx="767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42" name="Line 5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914" y="792"/>
                      <a:ext cx="228" cy="96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43" name="Line 5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055" y="919"/>
                      <a:ext cx="0" cy="81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44" name="Line 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817" y="817"/>
                      <a:ext cx="228" cy="93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87445" name="Text Box 5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596" y="2637"/>
                  <a:ext cx="3151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100" dirty="0">
                      <a:solidFill>
                        <a:srgbClr val="660066"/>
                      </a:solidFill>
                      <a:latin typeface="Syntax" pitchFamily="34" charset="0"/>
                    </a:rPr>
                    <a:t>Femur comp. in Extension  </a:t>
                  </a:r>
                  <a:r>
                    <a:rPr lang="en-US" sz="1100" b="1" dirty="0">
                      <a:solidFill>
                        <a:srgbClr val="660066"/>
                      </a:solidFill>
                      <a:latin typeface="Syntax" pitchFamily="34" charset="0"/>
                    </a:rPr>
                    <a:t>Femur comp in 0° Flex/ Ext </a:t>
                  </a:r>
                  <a:r>
                    <a:rPr lang="en-US" sz="1100" dirty="0">
                      <a:solidFill>
                        <a:srgbClr val="660066"/>
                      </a:solidFill>
                      <a:latin typeface="Syntax" pitchFamily="34" charset="0"/>
                    </a:rPr>
                    <a:t>   Femur comp. in Flexion</a:t>
                  </a:r>
                </a:p>
              </p:txBody>
            </p:sp>
          </p:grpSp>
          <p:sp>
            <p:nvSpPr>
              <p:cNvPr id="187446" name="Text Box 54"/>
              <p:cNvSpPr txBox="1">
                <a:spLocks noChangeArrowheads="1"/>
              </p:cNvSpPr>
              <p:nvPr/>
            </p:nvSpPr>
            <p:spPr bwMode="auto">
              <a:xfrm>
                <a:off x="2535" y="1201"/>
                <a:ext cx="3137" cy="1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dirty="0">
                    <a:solidFill>
                      <a:srgbClr val="660066"/>
                    </a:solidFill>
                    <a:latin typeface="Syntax" pitchFamily="34" charset="0"/>
                  </a:rPr>
                  <a:t>Femur Comp in </a:t>
                </a:r>
                <a:r>
                  <a:rPr lang="en-US" sz="1100" dirty="0" err="1">
                    <a:solidFill>
                      <a:srgbClr val="660066"/>
                    </a:solidFill>
                    <a:latin typeface="Syntax" pitchFamily="34" charset="0"/>
                  </a:rPr>
                  <a:t>Varus</a:t>
                </a:r>
                <a:r>
                  <a:rPr lang="en-US" sz="1100" dirty="0">
                    <a:solidFill>
                      <a:srgbClr val="660066"/>
                    </a:solidFill>
                    <a:latin typeface="Syntax" pitchFamily="34" charset="0"/>
                  </a:rPr>
                  <a:t>   </a:t>
                </a:r>
                <a:r>
                  <a:rPr lang="en-US" sz="1100" b="1" dirty="0">
                    <a:solidFill>
                      <a:srgbClr val="660066"/>
                    </a:solidFill>
                    <a:latin typeface="Syntax" pitchFamily="34" charset="0"/>
                  </a:rPr>
                  <a:t> Femur Comp., neutral </a:t>
                </a:r>
                <a:r>
                  <a:rPr lang="en-US" sz="1100" b="1" dirty="0" err="1">
                    <a:solidFill>
                      <a:srgbClr val="660066"/>
                    </a:solidFill>
                    <a:latin typeface="Syntax" pitchFamily="34" charset="0"/>
                  </a:rPr>
                  <a:t>Var/Valg</a:t>
                </a:r>
                <a:r>
                  <a:rPr lang="en-US" sz="1100" dirty="0">
                    <a:solidFill>
                      <a:srgbClr val="660066"/>
                    </a:solidFill>
                    <a:latin typeface="Syntax" pitchFamily="34" charset="0"/>
                  </a:rPr>
                  <a:t>   Femur comp. in </a:t>
                </a:r>
                <a:r>
                  <a:rPr lang="en-US" sz="1100" dirty="0" err="1">
                    <a:solidFill>
                      <a:srgbClr val="660066"/>
                    </a:solidFill>
                    <a:latin typeface="Syntax" pitchFamily="34" charset="0"/>
                  </a:rPr>
                  <a:t>Valgus</a:t>
                </a:r>
                <a:endParaRPr lang="en-US" sz="1100" dirty="0">
                  <a:solidFill>
                    <a:srgbClr val="660066"/>
                  </a:solidFill>
                  <a:latin typeface="Syntax" pitchFamily="34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289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19" y="1408854"/>
            <a:ext cx="6775538" cy="449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91757" y="2443481"/>
            <a:ext cx="4312630" cy="2587413"/>
            <a:chOff x="3059" y="2386"/>
            <a:chExt cx="2546" cy="152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059" y="2386"/>
              <a:ext cx="2546" cy="1528"/>
              <a:chOff x="3059" y="2386"/>
              <a:chExt cx="2546" cy="1528"/>
            </a:xfrm>
          </p:grpSpPr>
          <p:sp>
            <p:nvSpPr>
              <p:cNvPr id="188420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065" y="2469"/>
                <a:ext cx="2540" cy="144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21" name="Picture 5" descr="Tibia-proximal_lateral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3622" r="33070"/>
              <a:stretch>
                <a:fillRect/>
              </a:stretch>
            </p:blipFill>
            <p:spPr bwMode="auto">
              <a:xfrm>
                <a:off x="4834" y="2386"/>
                <a:ext cx="554" cy="1283"/>
              </a:xfrm>
              <a:prstGeom prst="rect">
                <a:avLst/>
              </a:prstGeom>
              <a:noFill/>
            </p:spPr>
          </p:pic>
          <p:pic>
            <p:nvPicPr>
              <p:cNvPr id="188422" name="Picture 6" descr="Tibia-proximal_lateral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3622" r="33070"/>
              <a:stretch>
                <a:fillRect/>
              </a:stretch>
            </p:blipFill>
            <p:spPr bwMode="auto">
              <a:xfrm>
                <a:off x="3202" y="2386"/>
                <a:ext cx="555" cy="1283"/>
              </a:xfrm>
              <a:prstGeom prst="rect">
                <a:avLst/>
              </a:prstGeom>
              <a:noFill/>
            </p:spPr>
          </p:pic>
          <p:pic>
            <p:nvPicPr>
              <p:cNvPr id="188423" name="Picture 7" descr="Tibia-proximal_lateral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3622" r="33070"/>
              <a:stretch>
                <a:fillRect/>
              </a:stretch>
            </p:blipFill>
            <p:spPr bwMode="auto">
              <a:xfrm>
                <a:off x="3990" y="2386"/>
                <a:ext cx="556" cy="1283"/>
              </a:xfrm>
              <a:prstGeom prst="rect">
                <a:avLst/>
              </a:prstGeom>
              <a:noFill/>
            </p:spPr>
          </p:pic>
          <p:sp>
            <p:nvSpPr>
              <p:cNvPr id="188424" name="Line 8"/>
              <p:cNvSpPr>
                <a:spLocks noChangeAspect="1" noChangeShapeType="1"/>
              </p:cNvSpPr>
              <p:nvPr/>
            </p:nvSpPr>
            <p:spPr bwMode="auto">
              <a:xfrm>
                <a:off x="4269" y="2760"/>
                <a:ext cx="0" cy="48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25" name="Picture 9" descr="Bild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59" y="2425"/>
                <a:ext cx="870" cy="755"/>
              </a:xfrm>
              <a:prstGeom prst="rect">
                <a:avLst/>
              </a:prstGeom>
              <a:noFill/>
            </p:spPr>
          </p:pic>
          <p:sp>
            <p:nvSpPr>
              <p:cNvPr id="188426" name="Line 10"/>
              <p:cNvSpPr>
                <a:spLocks noChangeAspect="1" noChangeShapeType="1"/>
              </p:cNvSpPr>
              <p:nvPr/>
            </p:nvSpPr>
            <p:spPr bwMode="auto">
              <a:xfrm>
                <a:off x="3479" y="2733"/>
                <a:ext cx="0" cy="885"/>
              </a:xfrm>
              <a:prstGeom prst="line">
                <a:avLst/>
              </a:prstGeom>
              <a:noFill/>
              <a:ln w="38100">
                <a:solidFill>
                  <a:srgbClr val="00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27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3411" y="2719"/>
                <a:ext cx="68" cy="5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28" name="Line 12"/>
              <p:cNvSpPr>
                <a:spLocks noChangeAspect="1" noChangeShapeType="1"/>
              </p:cNvSpPr>
              <p:nvPr/>
            </p:nvSpPr>
            <p:spPr bwMode="auto">
              <a:xfrm>
                <a:off x="3287" y="2690"/>
                <a:ext cx="456" cy="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29" name="Picture 13" descr="Bild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-1157710">
                <a:off x="4724" y="2446"/>
                <a:ext cx="870" cy="755"/>
              </a:xfrm>
              <a:prstGeom prst="rect">
                <a:avLst/>
              </a:prstGeom>
              <a:noFill/>
            </p:spPr>
          </p:pic>
          <p:pic>
            <p:nvPicPr>
              <p:cNvPr id="188430" name="Picture 14" descr="Bild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-591092">
                <a:off x="3861" y="2458"/>
                <a:ext cx="870" cy="755"/>
              </a:xfrm>
              <a:prstGeom prst="rect">
                <a:avLst/>
              </a:prstGeom>
              <a:noFill/>
            </p:spPr>
          </p:pic>
          <p:sp>
            <p:nvSpPr>
              <p:cNvPr id="188431" name="Line 15"/>
              <p:cNvSpPr>
                <a:spLocks noChangeAspect="1" noChangeShapeType="1"/>
              </p:cNvSpPr>
              <p:nvPr/>
            </p:nvSpPr>
            <p:spPr bwMode="auto">
              <a:xfrm>
                <a:off x="4061" y="2760"/>
                <a:ext cx="45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32" name="Line 16"/>
              <p:cNvSpPr>
                <a:spLocks noChangeAspect="1" noChangeShapeType="1"/>
              </p:cNvSpPr>
              <p:nvPr/>
            </p:nvSpPr>
            <p:spPr bwMode="auto">
              <a:xfrm>
                <a:off x="4268" y="2760"/>
                <a:ext cx="0" cy="844"/>
              </a:xfrm>
              <a:prstGeom prst="line">
                <a:avLst/>
              </a:prstGeom>
              <a:noFill/>
              <a:ln w="38100">
                <a:solidFill>
                  <a:srgbClr val="00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33" name="Line 17"/>
              <p:cNvSpPr>
                <a:spLocks noChangeAspect="1" noChangeShapeType="1"/>
              </p:cNvSpPr>
              <p:nvPr/>
            </p:nvSpPr>
            <p:spPr bwMode="auto">
              <a:xfrm>
                <a:off x="4261" y="2783"/>
                <a:ext cx="0" cy="75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8434" name="Line 18"/>
              <p:cNvSpPr>
                <a:spLocks noChangeAspect="1" noChangeShapeType="1"/>
              </p:cNvSpPr>
              <p:nvPr/>
            </p:nvSpPr>
            <p:spPr bwMode="auto">
              <a:xfrm>
                <a:off x="5113" y="2760"/>
                <a:ext cx="0" cy="844"/>
              </a:xfrm>
              <a:prstGeom prst="line">
                <a:avLst/>
              </a:prstGeom>
              <a:noFill/>
              <a:ln w="38100">
                <a:solidFill>
                  <a:srgbClr val="00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35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4919" y="2705"/>
                <a:ext cx="443" cy="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36" name="Line 20"/>
              <p:cNvSpPr>
                <a:spLocks noChangeAspect="1" noChangeShapeType="1"/>
              </p:cNvSpPr>
              <p:nvPr/>
            </p:nvSpPr>
            <p:spPr bwMode="auto">
              <a:xfrm>
                <a:off x="5113" y="2746"/>
                <a:ext cx="97" cy="52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8437" name="Text Box 21"/>
            <p:cNvSpPr txBox="1">
              <a:spLocks noChangeArrowheads="1"/>
            </p:cNvSpPr>
            <p:nvPr/>
          </p:nvSpPr>
          <p:spPr bwMode="auto">
            <a:xfrm>
              <a:off x="3999" y="3594"/>
              <a:ext cx="775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>
                  <a:latin typeface="Syntax" pitchFamily="34" charset="0"/>
                </a:rPr>
                <a:t>Tibia component </a:t>
              </a:r>
            </a:p>
            <a:p>
              <a:pPr algn="ctr"/>
              <a:r>
                <a:rPr lang="en-US" sz="1100" b="1">
                  <a:latin typeface="Syntax" pitchFamily="34" charset="0"/>
                </a:rPr>
                <a:t>No slope</a:t>
              </a:r>
            </a:p>
          </p:txBody>
        </p:sp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3167" y="3633"/>
              <a:ext cx="775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>
                  <a:latin typeface="Syntax" pitchFamily="34" charset="0"/>
                </a:rPr>
                <a:t>Tibia component </a:t>
              </a:r>
            </a:p>
            <a:p>
              <a:pPr algn="ctr"/>
              <a:r>
                <a:rPr lang="en-US" sz="1100" b="1">
                  <a:latin typeface="Syntax" pitchFamily="34" charset="0"/>
                </a:rPr>
                <a:t>Posterior slope</a:t>
              </a:r>
            </a:p>
          </p:txBody>
        </p:sp>
        <p:sp>
          <p:nvSpPr>
            <p:cNvPr id="188439" name="Text Box 23"/>
            <p:cNvSpPr txBox="1">
              <a:spLocks noChangeArrowheads="1"/>
            </p:cNvSpPr>
            <p:nvPr/>
          </p:nvSpPr>
          <p:spPr bwMode="auto">
            <a:xfrm>
              <a:off x="4818" y="3596"/>
              <a:ext cx="72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>
                  <a:latin typeface="Syntax" pitchFamily="34" charset="0"/>
                </a:rPr>
                <a:t>Tibia component </a:t>
              </a:r>
            </a:p>
            <a:p>
              <a:pPr algn="ctr"/>
              <a:r>
                <a:rPr lang="en-US" sz="1100">
                  <a:latin typeface="Syntax" pitchFamily="34" charset="0"/>
                </a:rPr>
                <a:t>Anterior slope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191757" y="15240"/>
            <a:ext cx="4344813" cy="2390987"/>
            <a:chOff x="3065" y="914"/>
            <a:chExt cx="2565" cy="1412"/>
          </a:xfrm>
        </p:grpSpPr>
        <p:grpSp>
          <p:nvGrpSpPr>
            <p:cNvPr id="5" name="Group 25"/>
            <p:cNvGrpSpPr>
              <a:grpSpLocks noChangeAspect="1"/>
            </p:cNvGrpSpPr>
            <p:nvPr/>
          </p:nvGrpSpPr>
          <p:grpSpPr bwMode="auto">
            <a:xfrm>
              <a:off x="3065" y="914"/>
              <a:ext cx="2565" cy="1412"/>
              <a:chOff x="3065" y="914"/>
              <a:chExt cx="2565" cy="1412"/>
            </a:xfrm>
          </p:grpSpPr>
          <p:sp>
            <p:nvSpPr>
              <p:cNvPr id="188442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3065" y="914"/>
                <a:ext cx="2565" cy="14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43" name="Picture 27" descr="Tibia-frontal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911" y="982"/>
                <a:ext cx="888" cy="850"/>
              </a:xfrm>
              <a:prstGeom prst="rect">
                <a:avLst/>
              </a:prstGeom>
              <a:noFill/>
            </p:spPr>
          </p:pic>
          <p:sp>
            <p:nvSpPr>
              <p:cNvPr id="188444" name="Line 28"/>
              <p:cNvSpPr>
                <a:spLocks noChangeAspect="1" noChangeShapeType="1"/>
              </p:cNvSpPr>
              <p:nvPr/>
            </p:nvSpPr>
            <p:spPr bwMode="auto">
              <a:xfrm>
                <a:off x="4349" y="1224"/>
                <a:ext cx="0" cy="545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45" name="Picture 29" descr="Tibia-frontal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78" y="982"/>
                <a:ext cx="888" cy="850"/>
              </a:xfrm>
              <a:prstGeom prst="rect">
                <a:avLst/>
              </a:prstGeom>
              <a:noFill/>
            </p:spPr>
          </p:pic>
          <p:pic>
            <p:nvPicPr>
              <p:cNvPr id="188446" name="Picture 30" descr="Tibia-frontal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103" y="1008"/>
                <a:ext cx="888" cy="850"/>
              </a:xfrm>
              <a:prstGeom prst="rect">
                <a:avLst/>
              </a:prstGeom>
              <a:noFill/>
            </p:spPr>
          </p:pic>
          <p:pic>
            <p:nvPicPr>
              <p:cNvPr id="188447" name="Picture 31" descr="Bild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483265">
                <a:off x="3160" y="1001"/>
                <a:ext cx="782" cy="641"/>
              </a:xfrm>
              <a:prstGeom prst="rect">
                <a:avLst/>
              </a:prstGeom>
              <a:noFill/>
            </p:spPr>
          </p:pic>
          <p:pic>
            <p:nvPicPr>
              <p:cNvPr id="188448" name="Picture 32" descr="Bild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-471199">
                <a:off x="4763" y="1010"/>
                <a:ext cx="782" cy="641"/>
              </a:xfrm>
              <a:prstGeom prst="rect">
                <a:avLst/>
              </a:prstGeom>
              <a:noFill/>
            </p:spPr>
          </p:pic>
          <p:pic>
            <p:nvPicPr>
              <p:cNvPr id="188449" name="Picture 33" descr="Bild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960" y="966"/>
                <a:ext cx="782" cy="641"/>
              </a:xfrm>
              <a:prstGeom prst="rect">
                <a:avLst/>
              </a:prstGeom>
              <a:noFill/>
            </p:spPr>
          </p:pic>
          <p:sp>
            <p:nvSpPr>
              <p:cNvPr id="188450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476" y="1252"/>
                <a:ext cx="67" cy="5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51" name="Line 35"/>
              <p:cNvSpPr>
                <a:spLocks noChangeAspect="1" noChangeShapeType="1"/>
              </p:cNvSpPr>
              <p:nvPr/>
            </p:nvSpPr>
            <p:spPr bwMode="auto">
              <a:xfrm>
                <a:off x="3541" y="1262"/>
                <a:ext cx="0" cy="558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52" name="Line 36"/>
              <p:cNvSpPr>
                <a:spLocks noChangeAspect="1" noChangeShapeType="1"/>
              </p:cNvSpPr>
              <p:nvPr/>
            </p:nvSpPr>
            <p:spPr bwMode="auto">
              <a:xfrm>
                <a:off x="3220" y="1211"/>
                <a:ext cx="656" cy="8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53" name="Line 37"/>
              <p:cNvSpPr>
                <a:spLocks noChangeAspect="1" noChangeShapeType="1"/>
              </p:cNvSpPr>
              <p:nvPr/>
            </p:nvSpPr>
            <p:spPr bwMode="auto">
              <a:xfrm>
                <a:off x="4014" y="1224"/>
                <a:ext cx="66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54" name="Line 38"/>
              <p:cNvSpPr>
                <a:spLocks noChangeAspect="1" noChangeShapeType="1"/>
              </p:cNvSpPr>
              <p:nvPr/>
            </p:nvSpPr>
            <p:spPr bwMode="auto">
              <a:xfrm>
                <a:off x="4349" y="1225"/>
                <a:ext cx="0" cy="53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55" name="Line 39"/>
              <p:cNvSpPr>
                <a:spLocks noChangeAspect="1" noChangeShapeType="1"/>
              </p:cNvSpPr>
              <p:nvPr/>
            </p:nvSpPr>
            <p:spPr bwMode="auto">
              <a:xfrm>
                <a:off x="4343" y="1243"/>
                <a:ext cx="18" cy="503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8456" name="Line 40"/>
              <p:cNvSpPr>
                <a:spLocks noChangeAspect="1" noChangeShapeType="1"/>
              </p:cNvSpPr>
              <p:nvPr/>
            </p:nvSpPr>
            <p:spPr bwMode="auto">
              <a:xfrm>
                <a:off x="5154" y="1262"/>
                <a:ext cx="0" cy="52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57" name="Line 41"/>
              <p:cNvSpPr>
                <a:spLocks noChangeAspect="1" noChangeShapeType="1"/>
              </p:cNvSpPr>
              <p:nvPr/>
            </p:nvSpPr>
            <p:spPr bwMode="auto">
              <a:xfrm>
                <a:off x="5155" y="1252"/>
                <a:ext cx="54" cy="55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58" name="Line 42"/>
              <p:cNvSpPr>
                <a:spLocks noChangeAspect="1" noChangeShapeType="1"/>
              </p:cNvSpPr>
              <p:nvPr/>
            </p:nvSpPr>
            <p:spPr bwMode="auto">
              <a:xfrm flipV="1">
                <a:off x="4832" y="1211"/>
                <a:ext cx="631" cy="8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8459" name="Text Box 43"/>
            <p:cNvSpPr txBox="1">
              <a:spLocks noChangeArrowheads="1"/>
            </p:cNvSpPr>
            <p:nvPr/>
          </p:nvSpPr>
          <p:spPr bwMode="auto">
            <a:xfrm>
              <a:off x="3963" y="1883"/>
              <a:ext cx="775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>
                  <a:latin typeface="Syntax" pitchFamily="34" charset="0"/>
                </a:rPr>
                <a:t>Tibia component </a:t>
              </a:r>
            </a:p>
            <a:p>
              <a:pPr algn="ctr"/>
              <a:r>
                <a:rPr lang="en-US" sz="1100" b="1">
                  <a:latin typeface="Syntax" pitchFamily="34" charset="0"/>
                </a:rPr>
                <a:t>in neutral </a:t>
              </a:r>
            </a:p>
            <a:p>
              <a:pPr algn="ctr"/>
              <a:r>
                <a:rPr lang="en-US" sz="1100" b="1">
                  <a:latin typeface="Syntax" pitchFamily="34" charset="0"/>
                </a:rPr>
                <a:t>varus/ valgus</a:t>
              </a:r>
            </a:p>
          </p:txBody>
        </p:sp>
        <p:sp>
          <p:nvSpPr>
            <p:cNvPr id="188460" name="Text Box 44"/>
            <p:cNvSpPr txBox="1">
              <a:spLocks noChangeArrowheads="1"/>
            </p:cNvSpPr>
            <p:nvPr/>
          </p:nvSpPr>
          <p:spPr bwMode="auto">
            <a:xfrm>
              <a:off x="3155" y="1893"/>
              <a:ext cx="722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>
                  <a:latin typeface="Syntax" pitchFamily="34" charset="0"/>
                </a:rPr>
                <a:t>Tibia component </a:t>
              </a:r>
            </a:p>
            <a:p>
              <a:pPr algn="ctr"/>
              <a:r>
                <a:rPr lang="en-US" sz="1100">
                  <a:latin typeface="Syntax" pitchFamily="34" charset="0"/>
                </a:rPr>
                <a:t>in  </a:t>
              </a:r>
            </a:p>
            <a:p>
              <a:pPr algn="ctr"/>
              <a:r>
                <a:rPr lang="en-US" sz="1100">
                  <a:latin typeface="Syntax" pitchFamily="34" charset="0"/>
                </a:rPr>
                <a:t>valgus</a:t>
              </a:r>
            </a:p>
          </p:txBody>
        </p:sp>
        <p:sp>
          <p:nvSpPr>
            <p:cNvPr id="188461" name="Text Box 45"/>
            <p:cNvSpPr txBox="1">
              <a:spLocks noChangeArrowheads="1"/>
            </p:cNvSpPr>
            <p:nvPr/>
          </p:nvSpPr>
          <p:spPr bwMode="auto">
            <a:xfrm>
              <a:off x="4813" y="1887"/>
              <a:ext cx="722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>
                  <a:latin typeface="Syntax" pitchFamily="34" charset="0"/>
                </a:rPr>
                <a:t>Tibia component </a:t>
              </a:r>
            </a:p>
            <a:p>
              <a:pPr algn="ctr"/>
              <a:r>
                <a:rPr lang="en-US" sz="1100">
                  <a:latin typeface="Syntax" pitchFamily="34" charset="0"/>
                </a:rPr>
                <a:t>in  </a:t>
              </a:r>
            </a:p>
            <a:p>
              <a:pPr algn="ctr"/>
              <a:r>
                <a:rPr lang="en-US" sz="1100">
                  <a:latin typeface="Syntax" pitchFamily="34" charset="0"/>
                </a:rPr>
                <a:t>varus</a:t>
              </a:r>
            </a:p>
          </p:txBody>
        </p:sp>
      </p:grpSp>
      <p:grpSp>
        <p:nvGrpSpPr>
          <p:cNvPr id="6" name="Group 46"/>
          <p:cNvGrpSpPr>
            <a:grpSpLocks noChangeAspect="1"/>
          </p:cNvGrpSpPr>
          <p:nvPr/>
        </p:nvGrpSpPr>
        <p:grpSpPr bwMode="auto">
          <a:xfrm>
            <a:off x="4302467" y="5063067"/>
            <a:ext cx="5234103" cy="2255255"/>
            <a:chOff x="392" y="2645"/>
            <a:chExt cx="3190" cy="1375"/>
          </a:xfrm>
        </p:grpSpPr>
        <p:grpSp>
          <p:nvGrpSpPr>
            <p:cNvPr id="7" name="Group 47"/>
            <p:cNvGrpSpPr>
              <a:grpSpLocks noChangeAspect="1"/>
            </p:cNvGrpSpPr>
            <p:nvPr/>
          </p:nvGrpSpPr>
          <p:grpSpPr bwMode="auto">
            <a:xfrm>
              <a:off x="392" y="2645"/>
              <a:ext cx="3190" cy="1362"/>
              <a:chOff x="793" y="1788"/>
              <a:chExt cx="4234" cy="1808"/>
            </a:xfrm>
          </p:grpSpPr>
          <p:sp>
            <p:nvSpPr>
              <p:cNvPr id="188464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816" y="1900"/>
                <a:ext cx="4167" cy="16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65" name="Picture 49" descr="femur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324" y="2013"/>
                <a:ext cx="1279" cy="117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8466" name="Line 50"/>
              <p:cNvSpPr>
                <a:spLocks noChangeAspect="1" noChangeShapeType="1"/>
              </p:cNvSpPr>
              <p:nvPr/>
            </p:nvSpPr>
            <p:spPr bwMode="auto">
              <a:xfrm flipH="1">
                <a:off x="2989" y="2013"/>
                <a:ext cx="43" cy="115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67" name="Picture 51" descr="femur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18" y="2013"/>
                <a:ext cx="1380" cy="1175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88468" name="Picture 52" descr="femur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577" y="2013"/>
                <a:ext cx="1355" cy="1175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8469" name="Line 53"/>
              <p:cNvSpPr>
                <a:spLocks noChangeAspect="1" noChangeShapeType="1"/>
              </p:cNvSpPr>
              <p:nvPr/>
            </p:nvSpPr>
            <p:spPr bwMode="auto">
              <a:xfrm flipH="1">
                <a:off x="4263" y="2039"/>
                <a:ext cx="46" cy="1176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70" name="Line 54"/>
              <p:cNvSpPr>
                <a:spLocks noChangeAspect="1" noChangeShapeType="1"/>
              </p:cNvSpPr>
              <p:nvPr/>
            </p:nvSpPr>
            <p:spPr bwMode="auto">
              <a:xfrm flipH="1">
                <a:off x="1616" y="1987"/>
                <a:ext cx="49" cy="1176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71" name="Picture 55" descr="Bild6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93" y="1788"/>
                <a:ext cx="1577" cy="1356"/>
              </a:xfrm>
              <a:prstGeom prst="rect">
                <a:avLst/>
              </a:prstGeom>
              <a:noFill/>
            </p:spPr>
          </p:pic>
          <p:sp>
            <p:nvSpPr>
              <p:cNvPr id="188472" name="Line 56"/>
              <p:cNvSpPr>
                <a:spLocks noChangeAspect="1" noChangeShapeType="1"/>
              </p:cNvSpPr>
              <p:nvPr/>
            </p:nvSpPr>
            <p:spPr bwMode="auto">
              <a:xfrm rot="-469062">
                <a:off x="1588" y="1988"/>
                <a:ext cx="0" cy="12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8473" name="Picture 57" descr="Bild6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690309">
                <a:off x="2203" y="1832"/>
                <a:ext cx="1577" cy="1356"/>
              </a:xfrm>
              <a:prstGeom prst="rect">
                <a:avLst/>
              </a:prstGeom>
              <a:noFill/>
            </p:spPr>
          </p:pic>
          <p:pic>
            <p:nvPicPr>
              <p:cNvPr id="188474" name="Picture 58" descr="Bild6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564536">
                <a:off x="3450" y="1827"/>
                <a:ext cx="1577" cy="1356"/>
              </a:xfrm>
              <a:prstGeom prst="rect">
                <a:avLst/>
              </a:prstGeom>
              <a:noFill/>
            </p:spPr>
          </p:pic>
          <p:sp>
            <p:nvSpPr>
              <p:cNvPr id="188475" name="Line 59"/>
              <p:cNvSpPr>
                <a:spLocks noChangeAspect="1" noChangeShapeType="1"/>
              </p:cNvSpPr>
              <p:nvPr/>
            </p:nvSpPr>
            <p:spPr bwMode="auto">
              <a:xfrm rot="205084">
                <a:off x="2988" y="2371"/>
                <a:ext cx="1" cy="66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76" name="Line 60"/>
              <p:cNvSpPr>
                <a:spLocks noChangeAspect="1" noChangeShapeType="1"/>
              </p:cNvSpPr>
              <p:nvPr/>
            </p:nvSpPr>
            <p:spPr bwMode="auto">
              <a:xfrm rot="826208">
                <a:off x="4216" y="2039"/>
                <a:ext cx="0" cy="1199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8477" name="Text Box 61"/>
            <p:cNvSpPr txBox="1">
              <a:spLocks noChangeAspect="1" noChangeArrowheads="1"/>
            </p:cNvSpPr>
            <p:nvPr/>
          </p:nvSpPr>
          <p:spPr bwMode="auto">
            <a:xfrm>
              <a:off x="540" y="3745"/>
              <a:ext cx="753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>
                  <a:latin typeface="Syntax" pitchFamily="34" charset="0"/>
                </a:rPr>
                <a:t>Internally rotated </a:t>
              </a:r>
            </a:p>
            <a:p>
              <a:pPr algn="ctr"/>
              <a:r>
                <a:rPr lang="en-US" sz="1100">
                  <a:latin typeface="Syntax" pitchFamily="34" charset="0"/>
                </a:rPr>
                <a:t>tibia insert</a:t>
              </a:r>
            </a:p>
          </p:txBody>
        </p:sp>
        <p:sp>
          <p:nvSpPr>
            <p:cNvPr id="188478" name="Text Box 62"/>
            <p:cNvSpPr txBox="1">
              <a:spLocks noChangeAspect="1" noChangeArrowheads="1"/>
            </p:cNvSpPr>
            <p:nvPr/>
          </p:nvSpPr>
          <p:spPr bwMode="auto">
            <a:xfrm>
              <a:off x="1624" y="3757"/>
              <a:ext cx="72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>
                  <a:latin typeface="Syntax" pitchFamily="34" charset="0"/>
                </a:rPr>
                <a:t>Neutral rotated </a:t>
              </a:r>
            </a:p>
            <a:p>
              <a:pPr algn="ctr"/>
              <a:r>
                <a:rPr lang="en-US" sz="1100" b="1">
                  <a:latin typeface="Syntax" pitchFamily="34" charset="0"/>
                </a:rPr>
                <a:t>tibia insert</a:t>
              </a:r>
            </a:p>
          </p:txBody>
        </p:sp>
        <p:sp>
          <p:nvSpPr>
            <p:cNvPr id="188479" name="Text Box 63"/>
            <p:cNvSpPr txBox="1">
              <a:spLocks noChangeAspect="1" noChangeArrowheads="1"/>
            </p:cNvSpPr>
            <p:nvPr/>
          </p:nvSpPr>
          <p:spPr bwMode="auto">
            <a:xfrm>
              <a:off x="2568" y="3757"/>
              <a:ext cx="78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>
                  <a:latin typeface="Syntax" pitchFamily="34" charset="0"/>
                </a:rPr>
                <a:t>Externally rotated </a:t>
              </a:r>
            </a:p>
            <a:p>
              <a:pPr algn="ctr"/>
              <a:r>
                <a:rPr lang="en-US" sz="1100">
                  <a:latin typeface="Syntax" pitchFamily="34" charset="0"/>
                </a:rPr>
                <a:t>tibia insert</a:t>
              </a:r>
            </a:p>
          </p:txBody>
        </p:sp>
      </p:grpSp>
      <p:sp>
        <p:nvSpPr>
          <p:cNvPr id="188480" name="Text Box 64"/>
          <p:cNvSpPr txBox="1">
            <a:spLocks noChangeArrowheads="1"/>
          </p:cNvSpPr>
          <p:nvPr/>
        </p:nvSpPr>
        <p:spPr bwMode="auto">
          <a:xfrm>
            <a:off x="664003" y="1554480"/>
            <a:ext cx="4210997" cy="439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7548" tIns="48774" rIns="97548" bIns="48774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… TKA – Implant Alignment</a:t>
            </a:r>
          </a:p>
          <a:p>
            <a:endParaRPr lang="en-US" sz="1500" b="1" dirty="0"/>
          </a:p>
          <a:p>
            <a:pPr>
              <a:buFont typeface="Wingdings" pitchFamily="-65" charset="2"/>
              <a:buChar char="Ø"/>
            </a:pPr>
            <a:r>
              <a:rPr lang="en-US" sz="1900" b="1" dirty="0" err="1">
                <a:solidFill>
                  <a:srgbClr val="660066"/>
                </a:solidFill>
              </a:rPr>
              <a:t>Tibial</a:t>
            </a:r>
            <a:r>
              <a:rPr lang="en-US" sz="1900" b="1" dirty="0">
                <a:solidFill>
                  <a:srgbClr val="660066"/>
                </a:solidFill>
              </a:rPr>
              <a:t> Implant Alignment</a:t>
            </a:r>
          </a:p>
          <a:p>
            <a:endParaRPr lang="en-US" sz="1500" b="1" dirty="0"/>
          </a:p>
          <a:p>
            <a:endParaRPr lang="en-US" sz="1500" b="1" dirty="0"/>
          </a:p>
          <a:p>
            <a:r>
              <a:rPr lang="en-US" sz="1500" b="1" dirty="0">
                <a:solidFill>
                  <a:srgbClr val="008000"/>
                </a:solidFill>
              </a:rPr>
              <a:t>Frontal view </a:t>
            </a:r>
            <a:r>
              <a:rPr lang="en-US" sz="1500" b="1" dirty="0"/>
              <a:t>-  </a:t>
            </a:r>
            <a:r>
              <a:rPr lang="en-US" sz="1500" b="1" dirty="0" err="1"/>
              <a:t>Varus</a:t>
            </a:r>
            <a:r>
              <a:rPr lang="en-US" sz="1500" b="1" dirty="0"/>
              <a:t>/ </a:t>
            </a:r>
            <a:r>
              <a:rPr lang="en-US" sz="1500" b="1" dirty="0" err="1"/>
              <a:t>valgus</a:t>
            </a:r>
            <a:r>
              <a:rPr lang="en-US" sz="1500" b="1" dirty="0"/>
              <a:t> alignment</a:t>
            </a:r>
          </a:p>
          <a:p>
            <a:r>
              <a:rPr lang="en-US" sz="1500" dirty="0"/>
              <a:t>Reference: Mechanical axis</a:t>
            </a:r>
          </a:p>
          <a:p>
            <a:r>
              <a:rPr lang="en-US" sz="1500" b="1" dirty="0">
                <a:solidFill>
                  <a:srgbClr val="008000"/>
                </a:solidFill>
              </a:rPr>
              <a:t>Aim:</a:t>
            </a:r>
            <a:r>
              <a:rPr lang="en-US" sz="1500" dirty="0">
                <a:solidFill>
                  <a:srgbClr val="008000"/>
                </a:solidFill>
              </a:rPr>
              <a:t> Neutral </a:t>
            </a:r>
            <a:r>
              <a:rPr lang="en-US" sz="1500" dirty="0" err="1">
                <a:solidFill>
                  <a:srgbClr val="008000"/>
                </a:solidFill>
              </a:rPr>
              <a:t>varus</a:t>
            </a:r>
            <a:r>
              <a:rPr lang="en-US" sz="1500" dirty="0">
                <a:solidFill>
                  <a:srgbClr val="008000"/>
                </a:solidFill>
              </a:rPr>
              <a:t>/ </a:t>
            </a:r>
            <a:r>
              <a:rPr lang="en-US" sz="1500" dirty="0" err="1">
                <a:solidFill>
                  <a:srgbClr val="008000"/>
                </a:solidFill>
              </a:rPr>
              <a:t>valgus</a:t>
            </a:r>
            <a:r>
              <a:rPr lang="en-US" sz="1500" dirty="0">
                <a:solidFill>
                  <a:srgbClr val="008000"/>
                </a:solidFill>
              </a:rPr>
              <a:t> alignment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b="1" dirty="0">
                <a:solidFill>
                  <a:srgbClr val="008000"/>
                </a:solidFill>
              </a:rPr>
              <a:t>Lateral View </a:t>
            </a:r>
            <a:r>
              <a:rPr lang="en-US" sz="1500" b="1" dirty="0"/>
              <a:t>- Slope</a:t>
            </a:r>
          </a:p>
          <a:p>
            <a:r>
              <a:rPr lang="en-US" sz="1500" dirty="0"/>
              <a:t>Reference: Mechanical axis</a:t>
            </a:r>
          </a:p>
          <a:p>
            <a:r>
              <a:rPr lang="en-US" sz="1500" b="1" dirty="0">
                <a:solidFill>
                  <a:srgbClr val="FF6600"/>
                </a:solidFill>
              </a:rPr>
              <a:t>Aim:</a:t>
            </a:r>
            <a:r>
              <a:rPr lang="en-US" sz="1500" dirty="0">
                <a:solidFill>
                  <a:srgbClr val="FF6600"/>
                </a:solidFill>
              </a:rPr>
              <a:t> Depending on the implant design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b="1" dirty="0">
                <a:solidFill>
                  <a:srgbClr val="008000"/>
                </a:solidFill>
              </a:rPr>
              <a:t>Axial view </a:t>
            </a:r>
            <a:r>
              <a:rPr lang="en-US" sz="1500" b="1" dirty="0"/>
              <a:t>- External/ internal rotation</a:t>
            </a:r>
          </a:p>
          <a:p>
            <a:r>
              <a:rPr lang="en-US" sz="1500" dirty="0"/>
              <a:t>Reference: Neutral AP-axis</a:t>
            </a:r>
          </a:p>
          <a:p>
            <a:r>
              <a:rPr lang="en-US" sz="1500" b="1" dirty="0">
                <a:solidFill>
                  <a:srgbClr val="008000"/>
                </a:solidFill>
              </a:rPr>
              <a:t>Aim:</a:t>
            </a:r>
            <a:r>
              <a:rPr lang="en-US" sz="1500" dirty="0">
                <a:solidFill>
                  <a:srgbClr val="008000"/>
                </a:solidFill>
              </a:rPr>
              <a:t> Tibia component in neutral rotation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knee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Know your instrument</a:t>
            </a:r>
          </a:p>
          <a:p>
            <a:r>
              <a:rPr lang="en-US" dirty="0" smtClean="0"/>
              <a:t>Know your implant</a:t>
            </a:r>
            <a:endParaRPr lang="en-US" dirty="0"/>
          </a:p>
        </p:txBody>
      </p:sp>
      <p:pic>
        <p:nvPicPr>
          <p:cNvPr id="9" name="Content Placeholder 8" descr="da_017728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2093" b="-52093"/>
          <a:stretch>
            <a:fillRect/>
          </a:stretch>
        </p:blipFill>
        <p:spPr>
          <a:xfrm>
            <a:off x="5366226" y="-112252"/>
            <a:ext cx="5122307" cy="5738579"/>
          </a:xfrm>
        </p:spPr>
      </p:pic>
      <p:pic>
        <p:nvPicPr>
          <p:cNvPr id="6" name="Picture 5" descr="da_0180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4147"/>
            <a:ext cx="2872828" cy="1720427"/>
          </a:xfrm>
          <a:prstGeom prst="rect">
            <a:avLst/>
          </a:prstGeom>
        </p:spPr>
      </p:pic>
      <p:pic>
        <p:nvPicPr>
          <p:cNvPr id="7" name="Picture 6" descr="da_0719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646" y="4145280"/>
            <a:ext cx="4146629" cy="2587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“Size does matter”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The short one</a:t>
            </a:r>
          </a:p>
          <a:p>
            <a:pPr lvl="1"/>
            <a:r>
              <a:rPr lang="en-US" dirty="0" smtClean="0"/>
              <a:t>Implant size</a:t>
            </a:r>
          </a:p>
          <a:p>
            <a:pPr lvl="1"/>
            <a:r>
              <a:rPr lang="en-US" dirty="0" smtClean="0"/>
              <a:t>More femoral valgus</a:t>
            </a:r>
          </a:p>
          <a:p>
            <a:pPr lvl="1"/>
            <a:r>
              <a:rPr lang="en-US" dirty="0" err="1" smtClean="0"/>
              <a:t>Tibial</a:t>
            </a:r>
            <a:r>
              <a:rPr lang="en-US" dirty="0" smtClean="0"/>
              <a:t> internal torsion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BEWARE THE Young  RHEUMATOID or </a:t>
            </a:r>
            <a:r>
              <a:rPr lang="en-US" dirty="0" err="1" smtClean="0">
                <a:solidFill>
                  <a:srgbClr val="FF0000"/>
                </a:solidFill>
              </a:rPr>
              <a:t>Haemophiliac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The tall one</a:t>
            </a:r>
          </a:p>
          <a:p>
            <a:pPr lvl="1"/>
            <a:r>
              <a:rPr lang="en-US" dirty="0" smtClean="0"/>
              <a:t>Implant size</a:t>
            </a:r>
          </a:p>
          <a:p>
            <a:pPr lvl="1"/>
            <a:r>
              <a:rPr lang="en-US" dirty="0" smtClean="0"/>
              <a:t>Less femoral </a:t>
            </a:r>
            <a:r>
              <a:rPr lang="en-US" dirty="0" err="1" smtClean="0"/>
              <a:t>valgus</a:t>
            </a:r>
            <a:endParaRPr lang="en-US" dirty="0"/>
          </a:p>
        </p:txBody>
      </p:sp>
      <p:pic>
        <p:nvPicPr>
          <p:cNvPr id="5" name="Picture 4" descr="world-tallest-man-world-shortest-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19" y="4851097"/>
            <a:ext cx="2749603" cy="2296463"/>
          </a:xfrm>
          <a:prstGeom prst="rect">
            <a:avLst/>
          </a:prstGeom>
        </p:spPr>
      </p:pic>
      <p:pic>
        <p:nvPicPr>
          <p:cNvPr id="6" name="Picture 5" descr="090304281432361899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94" y="4050452"/>
            <a:ext cx="2065410" cy="3097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“Size does matter”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The Fat one</a:t>
            </a:r>
          </a:p>
          <a:p>
            <a:pPr lvl="1"/>
            <a:r>
              <a:rPr lang="en-US" dirty="0" smtClean="0"/>
              <a:t>Implant size</a:t>
            </a:r>
          </a:p>
          <a:p>
            <a:pPr lvl="1"/>
            <a:r>
              <a:rPr lang="en-US" dirty="0" smtClean="0"/>
              <a:t>Instrument issue</a:t>
            </a:r>
          </a:p>
          <a:p>
            <a:pPr lvl="1"/>
            <a:r>
              <a:rPr lang="en-US" dirty="0" smtClean="0"/>
              <a:t>Landmark issue</a:t>
            </a:r>
          </a:p>
          <a:p>
            <a:pPr lvl="1"/>
            <a:r>
              <a:rPr lang="en-US" dirty="0" smtClean="0"/>
              <a:t>Operating theatre issue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Consider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 smtClean="0"/>
              <a:t>Bariatric surgery</a:t>
            </a:r>
          </a:p>
          <a:p>
            <a:pPr lvl="1"/>
            <a:r>
              <a:rPr lang="en-US" dirty="0" smtClean="0"/>
              <a:t>Computer Navigation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Content Placeholder 6" descr="fattest-man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4528" r="1452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‘”Size does matter”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Beware digital </a:t>
            </a:r>
            <a:r>
              <a:rPr lang="en-US" dirty="0" smtClean="0">
                <a:solidFill>
                  <a:srgbClr val="FF0000"/>
                </a:solidFill>
              </a:rPr>
              <a:t>XR’s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Ensure appropriate alignment of limbs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Femoral bowing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femoral valgus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Beware the short </a:t>
            </a:r>
            <a:r>
              <a:rPr lang="en-US" dirty="0" err="1" smtClean="0">
                <a:solidFill>
                  <a:srgbClr val="FF0000"/>
                </a:solidFill>
              </a:rPr>
              <a:t>asian</a:t>
            </a:r>
            <a:r>
              <a:rPr lang="en-US" dirty="0" smtClean="0">
                <a:solidFill>
                  <a:srgbClr val="FF0000"/>
                </a:solidFill>
              </a:rPr>
              <a:t> patient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nashHealth template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A4C6E5"/>
      </a:accent1>
      <a:accent2>
        <a:srgbClr val="498ECC"/>
      </a:accent2>
      <a:accent3>
        <a:srgbClr val="FFFFFF"/>
      </a:accent3>
      <a:accent4>
        <a:srgbClr val="000000"/>
      </a:accent4>
      <a:accent5>
        <a:srgbClr val="CFDFF0"/>
      </a:accent5>
      <a:accent6>
        <a:srgbClr val="4180B9"/>
      </a:accent6>
      <a:hlink>
        <a:srgbClr val="1766A7"/>
      </a:hlink>
      <a:folHlink>
        <a:srgbClr val="A4C6E5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498ECC"/>
        </a:dk2>
        <a:lt2>
          <a:srgbClr val="808080"/>
        </a:lt2>
        <a:accent1>
          <a:srgbClr val="A4C6E5"/>
        </a:accent1>
        <a:accent2>
          <a:srgbClr val="498ECC"/>
        </a:accent2>
        <a:accent3>
          <a:srgbClr val="FFFFFF"/>
        </a:accent3>
        <a:accent4>
          <a:srgbClr val="000000"/>
        </a:accent4>
        <a:accent5>
          <a:srgbClr val="CFDFF0"/>
        </a:accent5>
        <a:accent6>
          <a:srgbClr val="4180B9"/>
        </a:accent6>
        <a:hlink>
          <a:srgbClr val="1766A7"/>
        </a:hlink>
        <a:folHlink>
          <a:srgbClr val="A4C6E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MonashHealth template.thmx</Template>
  <TotalTime>55</TotalTime>
  <Words>758</Words>
  <Application>Microsoft Macintosh PowerPoint</Application>
  <PresentationFormat>Custom</PresentationFormat>
  <Paragraphs>274</Paragraphs>
  <Slides>40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MonashHealth template</vt:lpstr>
      <vt:lpstr>Photo Editor-Foto</vt:lpstr>
      <vt:lpstr>PRIMARY TOTAL KNEE ARTHROPLASTY The not so easy ones</vt:lpstr>
      <vt:lpstr>PowerPoint Presentation</vt:lpstr>
      <vt:lpstr>PowerPoint Presentation</vt:lpstr>
      <vt:lpstr>PowerPoint Presentation</vt:lpstr>
      <vt:lpstr>PowerPoint Presentation</vt:lpstr>
      <vt:lpstr>The first knee</vt:lpstr>
      <vt:lpstr>“Size does matter”</vt:lpstr>
      <vt:lpstr>“Size does matter”</vt:lpstr>
      <vt:lpstr>‘”Size does matter”</vt:lpstr>
      <vt:lpstr>The Joint line </vt:lpstr>
      <vt:lpstr>The joint line </vt:lpstr>
      <vt:lpstr>The joint line</vt:lpstr>
      <vt:lpstr>The deformed femur </vt:lpstr>
      <vt:lpstr>How to do this one?</vt:lpstr>
      <vt:lpstr>The deformed tibia </vt:lpstr>
      <vt:lpstr>The deformed tibia</vt:lpstr>
      <vt:lpstr>The deformed joint</vt:lpstr>
      <vt:lpstr>Principles of releases</vt:lpstr>
      <vt:lpstr>The unstable knee</vt:lpstr>
      <vt:lpstr>Principle of ligament balancing</vt:lpstr>
      <vt:lpstr>The unstable knee</vt:lpstr>
      <vt:lpstr>The unstable knee</vt:lpstr>
      <vt:lpstr>Various options of constraint </vt:lpstr>
      <vt:lpstr>PowerPoint Presentation</vt:lpstr>
      <vt:lpstr>PowerPoint Presentation</vt:lpstr>
      <vt:lpstr>PowerPoint Presentation</vt:lpstr>
      <vt:lpstr>PowerPoint Presentation</vt:lpstr>
      <vt:lpstr>The fused knee</vt:lpstr>
      <vt:lpstr>The touched one</vt:lpstr>
      <vt:lpstr>The touched one</vt:lpstr>
      <vt:lpstr>PowerPoint Presentation</vt:lpstr>
      <vt:lpstr>Conversion Post HTO</vt:lpstr>
      <vt:lpstr>The impossible 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TOTAL KNEE ARTHROPLASTY The not so easy ones</dc:title>
  <dc:creator>Ton Tran</dc:creator>
  <cp:lastModifiedBy>Ton Tran</cp:lastModifiedBy>
  <cp:revision>4</cp:revision>
  <dcterms:created xsi:type="dcterms:W3CDTF">2017-10-24T21:06:56Z</dcterms:created>
  <dcterms:modified xsi:type="dcterms:W3CDTF">2017-10-24T22:02:00Z</dcterms:modified>
</cp:coreProperties>
</file>