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280"/>
  </p:normalViewPr>
  <p:slideViewPr>
    <p:cSldViewPr snapToGrid="0" snapToObjects="1">
      <p:cViewPr varScale="1">
        <p:scale>
          <a:sx n="118" d="100"/>
          <a:sy n="118" d="100"/>
        </p:scale>
        <p:origin x="9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40055-8434-AB47-8071-8449902D84CB}" type="datetimeFigureOut">
              <a:rPr lang="en-US" smtClean="0"/>
              <a:t>10/17/17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7BF6D-6C6F-104A-85C7-1FD86486E3B1}" type="slidenum">
              <a:rPr lang="en-US" smtClean="0"/>
              <a:t>‹#›</a:t>
            </a:fld>
            <a:endParaRPr lang="en-US"/>
          </a:p>
        </p:txBody>
      </p:sp>
    </p:spTree>
    <p:extLst>
      <p:ext uri="{BB962C8B-B14F-4D97-AF65-F5344CB8AC3E}">
        <p14:creationId xmlns:p14="http://schemas.microsoft.com/office/powerpoint/2010/main" val="68978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Pre-operative assessment prepares patients for what lies ahead. </a:t>
            </a:r>
            <a:r>
              <a:rPr lang="en-US" baseline="0" dirty="0" smtClean="0"/>
              <a:t>Patients are often unaware of the extent of rehabilitation required to restore muscle function and this is better dealt with in the pre-operative phase.  Its a</a:t>
            </a:r>
            <a:r>
              <a:rPr lang="en-US" dirty="0" smtClean="0"/>
              <a:t>lso about preparing the patients condition pre-op</a:t>
            </a:r>
            <a:r>
              <a:rPr lang="en-US" baseline="0" dirty="0" smtClean="0"/>
              <a:t> as well as practicable to firstly cope with the surgery and secondly to get the best possible result post-op.  As I discussed in the earlier talk, these patients often come with multiple co-morbidities.  Improving a patient’s underlying strength, cardiovascular conditioning, as well as their understanding of lifestyle factors such as diet and smoking can contribute to an improved surgical outcome. For example, in a pre-op setting we could teach patients how to use the different walking aides they might encounter post-op.  It’s going to mean they won’t be overwhelmed when we try to show them a walking frame or crutches day 2 post-op.  They could start using an exercise bike to develop quads strength, or we could show them some simple quads activation exercises to practice.  Most likely they will have poor quads mechanisms anyway given that they need to have a TKR.</a:t>
            </a:r>
            <a:endParaRPr lang="en-US" dirty="0"/>
          </a:p>
        </p:txBody>
      </p:sp>
      <p:sp>
        <p:nvSpPr>
          <p:cNvPr id="4" name="Slide Number Placeholder 3"/>
          <p:cNvSpPr>
            <a:spLocks noGrp="1"/>
          </p:cNvSpPr>
          <p:nvPr>
            <p:ph type="sldNum" sz="quarter" idx="10"/>
          </p:nvPr>
        </p:nvSpPr>
        <p:spPr/>
        <p:txBody>
          <a:bodyPr/>
          <a:lstStyle/>
          <a:p>
            <a:fld id="{89D7BF6D-6C6F-104A-85C7-1FD86486E3B1}" type="slidenum">
              <a:rPr lang="en-US" smtClean="0"/>
              <a:t>2</a:t>
            </a:fld>
            <a:endParaRPr lang="en-US"/>
          </a:p>
        </p:txBody>
      </p:sp>
    </p:spTree>
    <p:extLst>
      <p:ext uri="{BB962C8B-B14F-4D97-AF65-F5344CB8AC3E}">
        <p14:creationId xmlns:p14="http://schemas.microsoft.com/office/powerpoint/2010/main" val="1093028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Anecdotally the</a:t>
            </a:r>
            <a:r>
              <a:rPr lang="en-US" baseline="0" dirty="0" smtClean="0"/>
              <a:t> f</a:t>
            </a:r>
            <a:r>
              <a:rPr lang="en-US" dirty="0" smtClean="0"/>
              <a:t>irst 6-8 weeks post-op there</a:t>
            </a:r>
            <a:r>
              <a:rPr lang="en-US" baseline="0" dirty="0" smtClean="0"/>
              <a:t> is often considerable surgical pain.  Pain management is important at this stage so as to not inhibit muscle activation, or mobility or the exercise program.  So its critical we get that under control.  Patient’s are often in the community at this stage, therefore its important for whoever their follow-up care provider is to have an understanding of this </a:t>
            </a:r>
            <a:r>
              <a:rPr lang="mr-IN" baseline="0" dirty="0" smtClean="0"/>
              <a:t>–</a:t>
            </a:r>
            <a:r>
              <a:rPr lang="en-US" baseline="0" dirty="0" smtClean="0"/>
              <a:t> whether it</a:t>
            </a:r>
            <a:r>
              <a:rPr lang="mr-IN" baseline="0" dirty="0" smtClean="0"/>
              <a:t>’</a:t>
            </a:r>
            <a:r>
              <a:rPr lang="en-US" baseline="0" dirty="0" smtClean="0"/>
              <a:t>s the GP, physio or outpatient review. This pain tends to naturally subside and stiffness becomes the primary concern. </a:t>
            </a:r>
            <a:r>
              <a:rPr lang="en-US" b="1" baseline="0" dirty="0" smtClean="0"/>
              <a:t>Explain image</a:t>
            </a:r>
            <a:r>
              <a:rPr lang="en-US" baseline="0" dirty="0" smtClean="0"/>
              <a:t>.  Supervised exercise programs that extend two to three if not six months post TKR have been shown to improve function as opposed to no or minimal exercise post surgery.  More intense programs in the early stages also tend to produce better results, again when measured in terms of pain relief, ROM, and physical function.  </a:t>
            </a:r>
            <a:endParaRPr lang="en-US" dirty="0" smtClean="0"/>
          </a:p>
          <a:p>
            <a:r>
              <a:rPr lang="en-US" baseline="0" dirty="0" smtClean="0"/>
              <a:t>This is why we tend to be aggressive with early intervention.  If they need more pain relief to handle the program (within reason) then we try to facilitate that. </a:t>
            </a:r>
          </a:p>
          <a:p>
            <a:endParaRPr lang="en-US" baseline="0" dirty="0" smtClean="0"/>
          </a:p>
          <a:p>
            <a:r>
              <a:rPr lang="en-US" baseline="0" dirty="0" smtClean="0"/>
              <a:t>So the key at this point is to be able to provide patients with a home exercise program of stretching and strengthening that they have ownership of and </a:t>
            </a:r>
            <a:r>
              <a:rPr lang="en-US" baseline="0" smtClean="0"/>
              <a:t>have had input </a:t>
            </a:r>
            <a:r>
              <a:rPr lang="en-US" baseline="0" dirty="0" smtClean="0"/>
              <a:t>into. They will have a greater likelihood of being compliant, they will be more comfortable self-managing, and long term have a better chance of a positive outcome.  </a:t>
            </a:r>
          </a:p>
          <a:p>
            <a:endParaRPr lang="en-US" baseline="0" dirty="0" smtClean="0"/>
          </a:p>
        </p:txBody>
      </p:sp>
      <p:sp>
        <p:nvSpPr>
          <p:cNvPr id="4" name="Slide Number Placeholder 3"/>
          <p:cNvSpPr>
            <a:spLocks noGrp="1"/>
          </p:cNvSpPr>
          <p:nvPr>
            <p:ph type="sldNum" sz="quarter" idx="10"/>
          </p:nvPr>
        </p:nvSpPr>
        <p:spPr/>
        <p:txBody>
          <a:bodyPr/>
          <a:lstStyle/>
          <a:p>
            <a:fld id="{89D7BF6D-6C6F-104A-85C7-1FD86486E3B1}" type="slidenum">
              <a:rPr lang="en-US" smtClean="0"/>
              <a:t>11</a:t>
            </a:fld>
            <a:endParaRPr lang="en-US"/>
          </a:p>
        </p:txBody>
      </p:sp>
    </p:spTree>
    <p:extLst>
      <p:ext uri="{BB962C8B-B14F-4D97-AF65-F5344CB8AC3E}">
        <p14:creationId xmlns:p14="http://schemas.microsoft.com/office/powerpoint/2010/main" val="1723782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7BF6D-6C6F-104A-85C7-1FD86486E3B1}" type="slidenum">
              <a:rPr lang="en-US" smtClean="0"/>
              <a:t>12</a:t>
            </a:fld>
            <a:endParaRPr lang="en-US"/>
          </a:p>
        </p:txBody>
      </p:sp>
    </p:spTree>
    <p:extLst>
      <p:ext uri="{BB962C8B-B14F-4D97-AF65-F5344CB8AC3E}">
        <p14:creationId xmlns:p14="http://schemas.microsoft.com/office/powerpoint/2010/main" val="145955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a:t>
            </a:r>
            <a:r>
              <a:rPr lang="en-US" dirty="0" err="1" smtClean="0"/>
              <a:t>mobilisation</a:t>
            </a:r>
            <a:r>
              <a:rPr lang="en-US" dirty="0" smtClean="0"/>
              <a:t> is a critical</a:t>
            </a:r>
            <a:r>
              <a:rPr lang="en-US" baseline="0" dirty="0" smtClean="0"/>
              <a:t> part of post-op management.  There is m</a:t>
            </a:r>
            <a:r>
              <a:rPr lang="en-US" dirty="0" smtClean="0"/>
              <a:t>oderate to strong research evidence showing rehabilitation begun within the first 24 hours reduces pain, reduces swelling, improves physical function</a:t>
            </a:r>
            <a:r>
              <a:rPr lang="en-US" baseline="0" dirty="0" smtClean="0"/>
              <a:t> and </a:t>
            </a:r>
            <a:r>
              <a:rPr lang="en-US" dirty="0" smtClean="0"/>
              <a:t>joint ROM.  It also develops</a:t>
            </a:r>
            <a:r>
              <a:rPr lang="en-US" baseline="0" dirty="0" smtClean="0"/>
              <a:t> confidence</a:t>
            </a:r>
            <a:r>
              <a:rPr lang="en-US" dirty="0" smtClean="0"/>
              <a:t> and decreases the length of hospital stay.  </a:t>
            </a:r>
            <a:endParaRPr lang="en-US" dirty="0"/>
          </a:p>
        </p:txBody>
      </p:sp>
      <p:sp>
        <p:nvSpPr>
          <p:cNvPr id="4" name="Slide Number Placeholder 3"/>
          <p:cNvSpPr>
            <a:spLocks noGrp="1"/>
          </p:cNvSpPr>
          <p:nvPr>
            <p:ph type="sldNum" sz="quarter" idx="10"/>
          </p:nvPr>
        </p:nvSpPr>
        <p:spPr/>
        <p:txBody>
          <a:bodyPr/>
          <a:lstStyle/>
          <a:p>
            <a:fld id="{89D7BF6D-6C6F-104A-85C7-1FD86486E3B1}" type="slidenum">
              <a:rPr lang="en-US" smtClean="0"/>
              <a:t>3</a:t>
            </a:fld>
            <a:endParaRPr lang="en-US"/>
          </a:p>
        </p:txBody>
      </p:sp>
    </p:spTree>
    <p:extLst>
      <p:ext uri="{BB962C8B-B14F-4D97-AF65-F5344CB8AC3E}">
        <p14:creationId xmlns:p14="http://schemas.microsoft.com/office/powerpoint/2010/main" val="141829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we do?  We manage DVT risk, we manage pain,</a:t>
            </a:r>
            <a:r>
              <a:rPr lang="en-US" baseline="0" dirty="0" smtClean="0"/>
              <a:t> we manage the wound.  Post </a:t>
            </a:r>
            <a:r>
              <a:rPr lang="mr-IN" baseline="0" dirty="0" smtClean="0"/>
              <a:t>–</a:t>
            </a:r>
            <a:r>
              <a:rPr lang="en-US" baseline="0" dirty="0" smtClean="0"/>
              <a:t>op we start circulation exercises to prevent DVTs.  Ice in some form as well as compression helps manage the pain and swelling.</a:t>
            </a:r>
            <a:endParaRPr lang="en-US" dirty="0"/>
          </a:p>
        </p:txBody>
      </p:sp>
      <p:sp>
        <p:nvSpPr>
          <p:cNvPr id="4" name="Slide Number Placeholder 3"/>
          <p:cNvSpPr>
            <a:spLocks noGrp="1"/>
          </p:cNvSpPr>
          <p:nvPr>
            <p:ph type="sldNum" sz="quarter" idx="10"/>
          </p:nvPr>
        </p:nvSpPr>
        <p:spPr/>
        <p:txBody>
          <a:bodyPr/>
          <a:lstStyle/>
          <a:p>
            <a:fld id="{89D7BF6D-6C6F-104A-85C7-1FD86486E3B1}" type="slidenum">
              <a:rPr lang="en-US" smtClean="0"/>
              <a:t>4</a:t>
            </a:fld>
            <a:endParaRPr lang="en-US"/>
          </a:p>
        </p:txBody>
      </p:sp>
    </p:spTree>
    <p:extLst>
      <p:ext uri="{BB962C8B-B14F-4D97-AF65-F5344CB8AC3E}">
        <p14:creationId xmlns:p14="http://schemas.microsoft.com/office/powerpoint/2010/main" val="55436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encourage early bed mobility.  Sitting out of bed</a:t>
            </a:r>
            <a:r>
              <a:rPr lang="en-US" baseline="0" dirty="0" smtClean="0"/>
              <a:t> prevents bed sores; improves patient’s breathing patterns, and improves mood and appetite.</a:t>
            </a:r>
            <a:r>
              <a:rPr lang="en-US" dirty="0" smtClean="0"/>
              <a:t> Terminal</a:t>
            </a:r>
            <a:r>
              <a:rPr lang="en-US" baseline="0" dirty="0" smtClean="0"/>
              <a:t> knee extension is very important for regaining knee control in stance and gait.  Lack of terminal extension perpetuates quads and hamstring imbalances, leads to a bent knee gait, increases the risk of FFD, and patellofemoral tracking issues.  CPM is used by some surgeons though the data on CPM is that it doesn’t seem to contribute significantly to outcomes over current practices.</a:t>
            </a:r>
            <a:endParaRPr lang="en-US" dirty="0"/>
          </a:p>
        </p:txBody>
      </p:sp>
      <p:sp>
        <p:nvSpPr>
          <p:cNvPr id="4" name="Slide Number Placeholder 3"/>
          <p:cNvSpPr>
            <a:spLocks noGrp="1"/>
          </p:cNvSpPr>
          <p:nvPr>
            <p:ph type="sldNum" sz="quarter" idx="10"/>
          </p:nvPr>
        </p:nvSpPr>
        <p:spPr/>
        <p:txBody>
          <a:bodyPr/>
          <a:lstStyle/>
          <a:p>
            <a:fld id="{89D7BF6D-6C6F-104A-85C7-1FD86486E3B1}" type="slidenum">
              <a:rPr lang="en-US" smtClean="0"/>
              <a:t>5</a:t>
            </a:fld>
            <a:endParaRPr lang="en-US"/>
          </a:p>
        </p:txBody>
      </p:sp>
    </p:spTree>
    <p:extLst>
      <p:ext uri="{BB962C8B-B14F-4D97-AF65-F5344CB8AC3E}">
        <p14:creationId xmlns:p14="http://schemas.microsoft.com/office/powerpoint/2010/main" val="1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get patients walking</a:t>
            </a:r>
            <a:r>
              <a:rPr lang="en-US" baseline="0" dirty="0" smtClean="0"/>
              <a:t> in whatever capacity they are able to </a:t>
            </a:r>
            <a:r>
              <a:rPr lang="en-US" baseline="0" dirty="0" err="1" smtClean="0"/>
              <a:t>mobilise</a:t>
            </a:r>
            <a:r>
              <a:rPr lang="en-US" baseline="0" dirty="0" smtClean="0"/>
              <a:t>, whether that is crutches or a walking frame, most likely with their splint.  Patients can be very apprehensive and nervous about doing this so early, which is why if we have an opportunity pre-op to educate them on aide use, its one less thing to worry about.  Early walking improves muscle function and tone, and improves blood flow.  It develops the patients confidence in the effectiveness of surgery and their knee replacement.  It also starts us on the road for safe discharge.</a:t>
            </a:r>
            <a:endParaRPr lang="en-US" dirty="0"/>
          </a:p>
        </p:txBody>
      </p:sp>
      <p:sp>
        <p:nvSpPr>
          <p:cNvPr id="4" name="Slide Number Placeholder 3"/>
          <p:cNvSpPr>
            <a:spLocks noGrp="1"/>
          </p:cNvSpPr>
          <p:nvPr>
            <p:ph type="sldNum" sz="quarter" idx="10"/>
          </p:nvPr>
        </p:nvSpPr>
        <p:spPr/>
        <p:txBody>
          <a:bodyPr/>
          <a:lstStyle/>
          <a:p>
            <a:fld id="{89D7BF6D-6C6F-104A-85C7-1FD86486E3B1}" type="slidenum">
              <a:rPr lang="en-US" smtClean="0"/>
              <a:t>6</a:t>
            </a:fld>
            <a:endParaRPr lang="en-US"/>
          </a:p>
        </p:txBody>
      </p:sp>
    </p:spTree>
    <p:extLst>
      <p:ext uri="{BB962C8B-B14F-4D97-AF65-F5344CB8AC3E}">
        <p14:creationId xmlns:p14="http://schemas.microsoft.com/office/powerpoint/2010/main" val="119494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quads, and then more quads, and then more quads.  There</a:t>
            </a:r>
            <a:r>
              <a:rPr lang="en-US" baseline="0" dirty="0" smtClean="0"/>
              <a:t> are many different exercises and positions but at the end of the day its all about quads activation.  Often an EMG biofeedback device can be a great way to provide another source of external feedback for the patient regarding the quality of their muscle recruitment.  These devices here are examples of portable devices that give the patient feedback in the form of flashing lights of changing </a:t>
            </a:r>
            <a:r>
              <a:rPr lang="en-US" baseline="0" dirty="0" err="1" smtClean="0"/>
              <a:t>colours</a:t>
            </a:r>
            <a:r>
              <a:rPr lang="en-US" baseline="0" dirty="0" smtClean="0"/>
              <a:t>, or sounds, or moving bars.</a:t>
            </a:r>
            <a:endParaRPr lang="en-US" dirty="0"/>
          </a:p>
        </p:txBody>
      </p:sp>
      <p:sp>
        <p:nvSpPr>
          <p:cNvPr id="4" name="Slide Number Placeholder 3"/>
          <p:cNvSpPr>
            <a:spLocks noGrp="1"/>
          </p:cNvSpPr>
          <p:nvPr>
            <p:ph type="sldNum" sz="quarter" idx="10"/>
          </p:nvPr>
        </p:nvSpPr>
        <p:spPr/>
        <p:txBody>
          <a:bodyPr/>
          <a:lstStyle/>
          <a:p>
            <a:fld id="{89D7BF6D-6C6F-104A-85C7-1FD86486E3B1}" type="slidenum">
              <a:rPr lang="en-US" smtClean="0"/>
              <a:t>7</a:t>
            </a:fld>
            <a:endParaRPr lang="en-US"/>
          </a:p>
        </p:txBody>
      </p:sp>
    </p:spTree>
    <p:extLst>
      <p:ext uri="{BB962C8B-B14F-4D97-AF65-F5344CB8AC3E}">
        <p14:creationId xmlns:p14="http://schemas.microsoft.com/office/powerpoint/2010/main" val="16819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Hip exercises are added to restore core control and provide proximal stability for gait.  Examples might be</a:t>
            </a:r>
            <a:r>
              <a:rPr lang="en-US" baseline="0" dirty="0" smtClean="0"/>
              <a:t> hip abduction exercises in side </a:t>
            </a:r>
            <a:r>
              <a:rPr lang="en-US" baseline="0" dirty="0" err="1" smtClean="0"/>
              <a:t>ly</a:t>
            </a:r>
            <a:r>
              <a:rPr lang="en-US" baseline="0" dirty="0" smtClean="0"/>
              <a:t> in bed or in standing.  </a:t>
            </a:r>
            <a:r>
              <a:rPr lang="en-US" dirty="0" smtClean="0"/>
              <a:t>ROM exercises like active</a:t>
            </a:r>
            <a:r>
              <a:rPr lang="en-US" baseline="0" dirty="0" smtClean="0"/>
              <a:t> and active self-assisted as in this picture.  PNF or Proprioceptive Neuromuscular Facilitation is another method of stretching that has been shown to improve range of motion.  There are some varying theoretical mechanisms identified as to how this works but clinically I find it a good method help improve range of motion.  Static stretching is also important to incorporate into the program, particularly the posterior structures of the  hamstrings and calf.</a:t>
            </a:r>
            <a:endParaRPr lang="en-US" dirty="0"/>
          </a:p>
        </p:txBody>
      </p:sp>
      <p:sp>
        <p:nvSpPr>
          <p:cNvPr id="4" name="Slide Number Placeholder 3"/>
          <p:cNvSpPr>
            <a:spLocks noGrp="1"/>
          </p:cNvSpPr>
          <p:nvPr>
            <p:ph type="sldNum" sz="quarter" idx="10"/>
          </p:nvPr>
        </p:nvSpPr>
        <p:spPr/>
        <p:txBody>
          <a:bodyPr/>
          <a:lstStyle/>
          <a:p>
            <a:fld id="{89D7BF6D-6C6F-104A-85C7-1FD86486E3B1}" type="slidenum">
              <a:rPr lang="en-US" smtClean="0"/>
              <a:t>8</a:t>
            </a:fld>
            <a:endParaRPr lang="en-US"/>
          </a:p>
        </p:txBody>
      </p:sp>
    </p:spTree>
    <p:extLst>
      <p:ext uri="{BB962C8B-B14F-4D97-AF65-F5344CB8AC3E}">
        <p14:creationId xmlns:p14="http://schemas.microsoft.com/office/powerpoint/2010/main" val="2098478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then to discharge we look to progress all the relevant parameters:</a:t>
            </a:r>
            <a:r>
              <a:rPr lang="en-US" baseline="0" dirty="0" smtClean="0"/>
              <a:t> ROM, strength, proprioception/balance, cardiovascular endurance.  Our focus obviously depends on the individual patient’s progress to date, taking into account the setting they are returning to at home.  For example, whether they have home help or are independent in a house with stairs, will dictate how much time you spend on stair practice.  </a:t>
            </a:r>
            <a:endParaRPr lang="en-US" dirty="0"/>
          </a:p>
        </p:txBody>
      </p:sp>
      <p:sp>
        <p:nvSpPr>
          <p:cNvPr id="4" name="Slide Number Placeholder 3"/>
          <p:cNvSpPr>
            <a:spLocks noGrp="1"/>
          </p:cNvSpPr>
          <p:nvPr>
            <p:ph type="sldNum" sz="quarter" idx="10"/>
          </p:nvPr>
        </p:nvSpPr>
        <p:spPr/>
        <p:txBody>
          <a:bodyPr/>
          <a:lstStyle/>
          <a:p>
            <a:fld id="{89D7BF6D-6C6F-104A-85C7-1FD86486E3B1}" type="slidenum">
              <a:rPr lang="en-US" smtClean="0"/>
              <a:t>9</a:t>
            </a:fld>
            <a:endParaRPr lang="en-US"/>
          </a:p>
        </p:txBody>
      </p:sp>
    </p:spTree>
    <p:extLst>
      <p:ext uri="{BB962C8B-B14F-4D97-AF65-F5344CB8AC3E}">
        <p14:creationId xmlns:p14="http://schemas.microsoft.com/office/powerpoint/2010/main" val="172500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patient has access to pools, at home or in some rehab setting, water can be a useful</a:t>
            </a:r>
            <a:r>
              <a:rPr lang="en-US" baseline="0" dirty="0" smtClean="0"/>
              <a:t> medium.  Along with the </a:t>
            </a:r>
            <a:r>
              <a:rPr lang="en-US" dirty="0" smtClean="0"/>
              <a:t>benefits</a:t>
            </a:r>
            <a:r>
              <a:rPr lang="en-US" baseline="0" dirty="0" smtClean="0"/>
              <a:t> of hydrostatic </a:t>
            </a:r>
            <a:r>
              <a:rPr lang="en-US" dirty="0" smtClean="0"/>
              <a:t>pressure to help manage swelling, the buoyancy provided,</a:t>
            </a:r>
            <a:r>
              <a:rPr lang="en-US" baseline="0" dirty="0" smtClean="0"/>
              <a:t> depending on the water depth, can </a:t>
            </a:r>
            <a:r>
              <a:rPr lang="en-US" dirty="0" smtClean="0"/>
              <a:t>reduce</a:t>
            </a:r>
            <a:r>
              <a:rPr lang="en-US" baseline="0" dirty="0" smtClean="0"/>
              <a:t> joint load and allow more effective exercise.  On discharge, patients should ideally be safe ambulating with or without an aide.</a:t>
            </a:r>
            <a:endParaRPr lang="en-US" dirty="0"/>
          </a:p>
        </p:txBody>
      </p:sp>
      <p:sp>
        <p:nvSpPr>
          <p:cNvPr id="4" name="Slide Number Placeholder 3"/>
          <p:cNvSpPr>
            <a:spLocks noGrp="1"/>
          </p:cNvSpPr>
          <p:nvPr>
            <p:ph type="sldNum" sz="quarter" idx="10"/>
          </p:nvPr>
        </p:nvSpPr>
        <p:spPr/>
        <p:txBody>
          <a:bodyPr/>
          <a:lstStyle/>
          <a:p>
            <a:fld id="{89D7BF6D-6C6F-104A-85C7-1FD86486E3B1}" type="slidenum">
              <a:rPr lang="en-US" smtClean="0"/>
              <a:t>10</a:t>
            </a:fld>
            <a:endParaRPr lang="en-US"/>
          </a:p>
        </p:txBody>
      </p:sp>
    </p:spTree>
    <p:extLst>
      <p:ext uri="{BB962C8B-B14F-4D97-AF65-F5344CB8AC3E}">
        <p14:creationId xmlns:p14="http://schemas.microsoft.com/office/powerpoint/2010/main" val="141058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861364-0B67-EC4E-987E-91B0EB58BF19}" type="datetimeFigureOut">
              <a:rPr lang="en-US" smtClean="0"/>
              <a:t>10/17/17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61364-0B67-EC4E-987E-91B0EB58BF19}" type="datetimeFigureOut">
              <a:rPr lang="en-US" smtClean="0"/>
              <a:t>10/17/17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61364-0B67-EC4E-987E-91B0EB58BF19}"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61364-0B67-EC4E-987E-91B0EB58BF19}"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61364-0B67-EC4E-987E-91B0EB58BF19}"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61364-0B67-EC4E-987E-91B0EB58BF19}"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61364-0B67-EC4E-987E-91B0EB58BF19}"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61364-0B67-EC4E-987E-91B0EB58BF19}"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61364-0B67-EC4E-987E-91B0EB58BF19}"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61364-0B67-EC4E-987E-91B0EB58BF19}"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F566DB6-143C-E84E-B91B-8F14D9B217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61364-0B67-EC4E-987E-91B0EB58BF19}"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861364-0B67-EC4E-987E-91B0EB58BF19}" type="datetimeFigureOut">
              <a:rPr lang="en-US" smtClean="0"/>
              <a:t>10/17/17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861364-0B67-EC4E-987E-91B0EB58BF19}" type="datetimeFigureOut">
              <a:rPr lang="en-US" smtClean="0"/>
              <a:t>10/17/17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861364-0B67-EC4E-987E-91B0EB58BF19}" type="datetimeFigureOut">
              <a:rPr lang="en-US" smtClean="0"/>
              <a:t>10/17/17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61364-0B67-EC4E-987E-91B0EB58BF19}" type="datetimeFigureOut">
              <a:rPr lang="en-US" smtClean="0"/>
              <a:t>10/17/17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61364-0B67-EC4E-987E-91B0EB58BF19}" type="datetimeFigureOut">
              <a:rPr lang="en-US" smtClean="0"/>
              <a:t>10/17/17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61364-0B67-EC4E-987E-91B0EB58BF19}" type="datetimeFigureOut">
              <a:rPr lang="en-US" smtClean="0"/>
              <a:t>10/17/17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66DB6-143C-E84E-B91B-8F14D9B217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861364-0B67-EC4E-987E-91B0EB58BF19}" type="datetimeFigureOut">
              <a:rPr lang="en-US" smtClean="0"/>
              <a:t>10/17/17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566DB6-143C-E84E-B91B-8F14D9B217CD}" type="slidenum">
              <a:rPr lang="en-US" smtClean="0"/>
              <a:t>‹#›</a:t>
            </a:fld>
            <a:endParaRPr lang="en-US"/>
          </a:p>
        </p:txBody>
      </p:sp>
    </p:spTree>
    <p:extLst>
      <p:ext uri="{BB962C8B-B14F-4D97-AF65-F5344CB8AC3E}">
        <p14:creationId xmlns:p14="http://schemas.microsoft.com/office/powerpoint/2010/main" val="1331789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4.jpe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www.orthoguidelines.org/" TargetMode="External"/><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5.jp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2.jpe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Rehabilitation Post TKR</a:t>
            </a:r>
            <a:endParaRPr lang="en-US" dirty="0"/>
          </a:p>
        </p:txBody>
      </p:sp>
      <p:sp>
        <p:nvSpPr>
          <p:cNvPr id="3" name="Subtitle 2"/>
          <p:cNvSpPr>
            <a:spLocks noGrp="1"/>
          </p:cNvSpPr>
          <p:nvPr>
            <p:ph type="subTitle" idx="1"/>
          </p:nvPr>
        </p:nvSpPr>
        <p:spPr/>
        <p:txBody>
          <a:bodyPr/>
          <a:lstStyle/>
          <a:p>
            <a:r>
              <a:rPr lang="en-US" dirty="0" smtClean="0"/>
              <a:t>Physiotherapy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17638" cy="15000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31408"/>
            <a:ext cx="2237232" cy="926592"/>
          </a:xfrm>
          <a:prstGeom prst="rect">
            <a:avLst/>
          </a:prstGeom>
        </p:spPr>
      </p:pic>
    </p:spTree>
    <p:extLst>
      <p:ext uri="{BB962C8B-B14F-4D97-AF65-F5344CB8AC3E}">
        <p14:creationId xmlns:p14="http://schemas.microsoft.com/office/powerpoint/2010/main" val="697955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To Discharge (cont.)</a:t>
            </a:r>
            <a:endParaRPr lang="en-US" u="sng" dirty="0"/>
          </a:p>
        </p:txBody>
      </p:sp>
      <p:sp>
        <p:nvSpPr>
          <p:cNvPr id="3" name="Content Placeholder 2"/>
          <p:cNvSpPr>
            <a:spLocks noGrp="1"/>
          </p:cNvSpPr>
          <p:nvPr>
            <p:ph idx="1"/>
          </p:nvPr>
        </p:nvSpPr>
        <p:spPr>
          <a:xfrm>
            <a:off x="1484310" y="2153291"/>
            <a:ext cx="10018713" cy="3124201"/>
          </a:xfrm>
        </p:spPr>
        <p:txBody>
          <a:bodyPr/>
          <a:lstStyle/>
          <a:p>
            <a:r>
              <a:rPr lang="en-US" sz="3200" dirty="0" smtClean="0"/>
              <a:t>Planning for home environment</a:t>
            </a:r>
          </a:p>
          <a:p>
            <a:pPr lvl="1"/>
            <a:r>
              <a:rPr lang="en-US" sz="2400" dirty="0" smtClean="0"/>
              <a:t>Stairs</a:t>
            </a:r>
          </a:p>
          <a:p>
            <a:pPr lvl="1"/>
            <a:r>
              <a:rPr lang="en-US" sz="2400" dirty="0" smtClean="0"/>
              <a:t>Ambulation with/without aides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67236" cy="1407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45243"/>
            <a:ext cx="996592" cy="4127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0227" y="3453134"/>
            <a:ext cx="5741773" cy="3919749"/>
          </a:xfrm>
          <a:prstGeom prst="rect">
            <a:avLst/>
          </a:prstGeom>
          <a:effectLst>
            <a:outerShdw blurRad="63500" sx="102000" sy="102000" algn="ctr" rotWithShape="0">
              <a:prstClr val="black">
                <a:alpha val="40000"/>
              </a:prstClr>
            </a:outerShdw>
            <a:softEdge rad="12700"/>
          </a:effectLst>
        </p:spPr>
      </p:pic>
    </p:spTree>
    <p:extLst>
      <p:ext uri="{BB962C8B-B14F-4D97-AF65-F5344CB8AC3E}">
        <p14:creationId xmlns:p14="http://schemas.microsoft.com/office/powerpoint/2010/main" val="11788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Ongoing Rehabilitation</a:t>
            </a:r>
            <a:endParaRPr lang="en-US" u="sng" dirty="0"/>
          </a:p>
        </p:txBody>
      </p:sp>
      <p:sp>
        <p:nvSpPr>
          <p:cNvPr id="3" name="Content Placeholder 2"/>
          <p:cNvSpPr>
            <a:spLocks noGrp="1"/>
          </p:cNvSpPr>
          <p:nvPr>
            <p:ph idx="1"/>
          </p:nvPr>
        </p:nvSpPr>
        <p:spPr>
          <a:xfrm>
            <a:off x="1484310" y="1982912"/>
            <a:ext cx="10018713" cy="4875088"/>
          </a:xfrm>
        </p:spPr>
        <p:txBody>
          <a:bodyPr>
            <a:normAutofit fontScale="85000" lnSpcReduction="20000"/>
          </a:bodyPr>
          <a:lstStyle/>
          <a:p>
            <a:r>
              <a:rPr lang="en-US" sz="3800" dirty="0" smtClean="0"/>
              <a:t>Ongoing Post-op Pain Management</a:t>
            </a:r>
          </a:p>
          <a:p>
            <a:pPr lvl="1"/>
            <a:r>
              <a:rPr lang="en-US" sz="2800" dirty="0" smtClean="0"/>
              <a:t>Surgical pain</a:t>
            </a:r>
          </a:p>
          <a:p>
            <a:pPr lvl="1"/>
            <a:r>
              <a:rPr lang="en-US" sz="2800" dirty="0" smtClean="0"/>
              <a:t>Joint mechanics - PFJ</a:t>
            </a:r>
          </a:p>
          <a:p>
            <a:r>
              <a:rPr lang="en-US" sz="3800" dirty="0" smtClean="0"/>
              <a:t>Stiffness</a:t>
            </a:r>
          </a:p>
          <a:p>
            <a:pPr lvl="1"/>
            <a:r>
              <a:rPr lang="en-US" sz="2800" dirty="0" smtClean="0"/>
              <a:t>Due to pain inhibition/surgery</a:t>
            </a:r>
          </a:p>
          <a:p>
            <a:pPr lvl="1"/>
            <a:r>
              <a:rPr lang="en-US" sz="2800" dirty="0" smtClean="0"/>
              <a:t>Aggressively manage with physiotherapy</a:t>
            </a:r>
          </a:p>
          <a:p>
            <a:pPr lvl="2"/>
            <a:r>
              <a:rPr lang="en-US" sz="2800" dirty="0" smtClean="0"/>
              <a:t>Manual Therapy and exercise</a:t>
            </a:r>
          </a:p>
          <a:p>
            <a:r>
              <a:rPr lang="en-US" sz="3800" dirty="0" smtClean="0"/>
              <a:t>Weakness</a:t>
            </a:r>
          </a:p>
          <a:p>
            <a:pPr lvl="1"/>
            <a:r>
              <a:rPr lang="en-US" sz="2800" dirty="0" smtClean="0"/>
              <a:t>Home exercise program</a:t>
            </a:r>
          </a:p>
          <a:p>
            <a:pPr lvl="2"/>
            <a:r>
              <a:rPr lang="en-US" sz="2800" dirty="0" smtClean="0"/>
              <a:t>Compliance monitoring</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67236" cy="1407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45243"/>
            <a:ext cx="996592" cy="412757"/>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7737848" y="2557849"/>
            <a:ext cx="4008749" cy="3002692"/>
          </a:xfrm>
          <a:prstGeom prst="rect">
            <a:avLst/>
          </a:prstGeom>
          <a:effectLst>
            <a:outerShdw blurRad="63500" sx="102000" sy="102000" algn="ctr" rotWithShape="0">
              <a:prstClr val="black">
                <a:alpha val="40000"/>
              </a:prstClr>
            </a:outerShdw>
            <a:softEdge rad="12700"/>
          </a:effectLst>
        </p:spPr>
      </p:pic>
    </p:spTree>
    <p:extLst>
      <p:ext uri="{BB962C8B-B14F-4D97-AF65-F5344CB8AC3E}">
        <p14:creationId xmlns:p14="http://schemas.microsoft.com/office/powerpoint/2010/main" val="13741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dissolve">
                                      <p:cBhvr>
                                        <p:cTn id="40" dur="500"/>
                                        <p:tgtEl>
                                          <p:spTgt spid="3">
                                            <p:txEl>
                                              <p:pRg st="8" end="8"/>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dissolv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Harvey LA, </a:t>
            </a:r>
            <a:r>
              <a:rPr lang="en-US" dirty="0" err="1" smtClean="0"/>
              <a:t>Brosseau</a:t>
            </a:r>
            <a:r>
              <a:rPr lang="en-US" dirty="0" smtClean="0"/>
              <a:t> L, Herbert RD 2014, ‘Continuous passive motion following total knee arthroplasty in people with arthritis’, </a:t>
            </a:r>
            <a:r>
              <a:rPr lang="en-US" i="1" dirty="0" smtClean="0"/>
              <a:t>Cochrane Database of Systematic Reviews</a:t>
            </a:r>
            <a:r>
              <a:rPr lang="en-US" dirty="0" smtClean="0"/>
              <a:t>, issue 2</a:t>
            </a:r>
            <a:r>
              <a:rPr lang="en-US" dirty="0" smtClean="0"/>
              <a:t>.</a:t>
            </a:r>
          </a:p>
          <a:p>
            <a:r>
              <a:rPr lang="en-US" dirty="0" err="1" smtClean="0"/>
              <a:t>Hindle</a:t>
            </a:r>
            <a:r>
              <a:rPr lang="en-US" dirty="0"/>
              <a:t> </a:t>
            </a:r>
            <a:r>
              <a:rPr lang="en-US" dirty="0" smtClean="0"/>
              <a:t>KB, Whitcomb TJ, Briggs WO, Hong J 2012, ‘Proprioceptive neuromuscular facilitation (</a:t>
            </a:r>
            <a:r>
              <a:rPr lang="en-US" dirty="0" err="1" smtClean="0"/>
              <a:t>pnf</a:t>
            </a:r>
            <a:r>
              <a:rPr lang="en-US" dirty="0" smtClean="0"/>
              <a:t>): its mechanisms and effects on range of motion and muscle function’, </a:t>
            </a:r>
            <a:r>
              <a:rPr lang="en-US" i="1" dirty="0" smtClean="0"/>
              <a:t>Journal of Human Kinetics </a:t>
            </a:r>
            <a:r>
              <a:rPr lang="en-US" dirty="0" smtClean="0"/>
              <a:t>vol.31, p.105-113.</a:t>
            </a:r>
            <a:endParaRPr lang="en-US" dirty="0" smtClean="0"/>
          </a:p>
          <a:p>
            <a:r>
              <a:rPr lang="en-US" dirty="0" err="1" smtClean="0"/>
              <a:t>Oldmeadow</a:t>
            </a:r>
            <a:r>
              <a:rPr lang="en-US" dirty="0" smtClean="0"/>
              <a:t> L &amp; Kimmel L, 2008, </a:t>
            </a:r>
            <a:r>
              <a:rPr lang="en-US" i="1" dirty="0" smtClean="0"/>
              <a:t>Clinical protocols in acute </a:t>
            </a:r>
            <a:r>
              <a:rPr lang="en-US" i="1" dirty="0" err="1" smtClean="0"/>
              <a:t>orthopaedic</a:t>
            </a:r>
            <a:r>
              <a:rPr lang="en-US" i="1" dirty="0" smtClean="0"/>
              <a:t> physiotherapy.</a:t>
            </a:r>
          </a:p>
          <a:p>
            <a:r>
              <a:rPr lang="en-US" dirty="0" smtClean="0"/>
              <a:t>Surgical management of osteoarthritis of the knee, </a:t>
            </a:r>
            <a:r>
              <a:rPr lang="en-US" i="1" dirty="0" smtClean="0"/>
              <a:t>American Academy of </a:t>
            </a:r>
            <a:r>
              <a:rPr lang="en-US" i="1" dirty="0" err="1" smtClean="0"/>
              <a:t>Orthopaedic</a:t>
            </a:r>
            <a:r>
              <a:rPr lang="en-US" i="1" dirty="0" smtClean="0"/>
              <a:t> Surgeons</a:t>
            </a:r>
            <a:r>
              <a:rPr lang="en-US" dirty="0" smtClean="0"/>
              <a:t>, 2015 </a:t>
            </a:r>
            <a:r>
              <a:rPr lang="en-US" dirty="0" smtClean="0">
                <a:hlinkClick r:id="rId3"/>
              </a:rPr>
              <a:t>www.orthoguidelines.org</a:t>
            </a:r>
            <a:r>
              <a:rPr lang="en-US" dirty="0" smtClean="0"/>
              <a:t> </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767236" cy="140756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445243"/>
            <a:ext cx="996592" cy="412757"/>
          </a:xfrm>
          <a:prstGeom prst="rect">
            <a:avLst/>
          </a:prstGeom>
        </p:spPr>
      </p:pic>
    </p:spTree>
    <p:extLst>
      <p:ext uri="{BB962C8B-B14F-4D97-AF65-F5344CB8AC3E}">
        <p14:creationId xmlns:p14="http://schemas.microsoft.com/office/powerpoint/2010/main" val="2016347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Pre-operative Assessment</a:t>
            </a:r>
            <a:endParaRPr lang="en-US" u="sng" dirty="0"/>
          </a:p>
        </p:txBody>
      </p:sp>
      <p:sp>
        <p:nvSpPr>
          <p:cNvPr id="3" name="Content Placeholder 2"/>
          <p:cNvSpPr>
            <a:spLocks noGrp="1"/>
          </p:cNvSpPr>
          <p:nvPr>
            <p:ph idx="1"/>
          </p:nvPr>
        </p:nvSpPr>
        <p:spPr>
          <a:xfrm>
            <a:off x="1484310" y="2204661"/>
            <a:ext cx="10018713" cy="3124201"/>
          </a:xfrm>
        </p:spPr>
        <p:txBody>
          <a:bodyPr>
            <a:normAutofit/>
          </a:bodyPr>
          <a:lstStyle/>
          <a:p>
            <a:r>
              <a:rPr lang="en-US" sz="3200" dirty="0" smtClean="0"/>
              <a:t>Setting Patient Expectations</a:t>
            </a:r>
          </a:p>
          <a:p>
            <a:pPr lvl="1"/>
            <a:r>
              <a:rPr lang="en-US" sz="2800" dirty="0" smtClean="0"/>
              <a:t>Post-op </a:t>
            </a:r>
          </a:p>
          <a:p>
            <a:pPr lvl="1"/>
            <a:r>
              <a:rPr lang="en-US" sz="2800" dirty="0" smtClean="0"/>
              <a:t>Outcomes</a:t>
            </a:r>
          </a:p>
          <a:p>
            <a:pPr lvl="1"/>
            <a:endParaRPr lang="en-US" sz="3200" dirty="0" smtClean="0"/>
          </a:p>
          <a:p>
            <a:r>
              <a:rPr lang="en-US" sz="3200" dirty="0" smtClean="0"/>
              <a:t>Pre-conditioning</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67236" cy="1407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45243"/>
            <a:ext cx="996592" cy="4127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688" y="3133618"/>
            <a:ext cx="6918931" cy="3311625"/>
          </a:xfrm>
          <a:prstGeom prst="rect">
            <a:avLst/>
          </a:prstGeom>
          <a:effectLst>
            <a:glow rad="63500">
              <a:schemeClr val="accent1">
                <a:satMod val="175000"/>
                <a:alpha val="40000"/>
              </a:schemeClr>
            </a:glow>
            <a:outerShdw blurRad="63500" sx="102000" sy="102000" algn="ctr" rotWithShape="0">
              <a:prstClr val="black">
                <a:alpha val="40000"/>
              </a:prstClr>
            </a:outerShdw>
          </a:effectLst>
        </p:spPr>
      </p:pic>
    </p:spTree>
    <p:extLst>
      <p:ext uri="{BB962C8B-B14F-4D97-AF65-F5344CB8AC3E}">
        <p14:creationId xmlns:p14="http://schemas.microsoft.com/office/powerpoint/2010/main" val="174226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Early </a:t>
            </a:r>
            <a:r>
              <a:rPr lang="en-US" u="sng" dirty="0" err="1" smtClean="0"/>
              <a:t>Mobilisation</a:t>
            </a:r>
            <a:endParaRPr lang="en-US" u="sng" dirty="0"/>
          </a:p>
        </p:txBody>
      </p:sp>
      <p:sp>
        <p:nvSpPr>
          <p:cNvPr id="3" name="Content Placeholder 2"/>
          <p:cNvSpPr>
            <a:spLocks noGrp="1"/>
          </p:cNvSpPr>
          <p:nvPr>
            <p:ph idx="1"/>
          </p:nvPr>
        </p:nvSpPr>
        <p:spPr>
          <a:xfrm>
            <a:off x="1484310" y="2438399"/>
            <a:ext cx="10018713" cy="3510338"/>
          </a:xfrm>
        </p:spPr>
        <p:txBody>
          <a:bodyPr>
            <a:normAutofit fontScale="92500" lnSpcReduction="10000"/>
          </a:bodyPr>
          <a:lstStyle/>
          <a:p>
            <a:r>
              <a:rPr lang="en-US" sz="3500" dirty="0" smtClean="0"/>
              <a:t>Reduces post-op complications</a:t>
            </a:r>
          </a:p>
          <a:p>
            <a:pPr lvl="1"/>
            <a:r>
              <a:rPr lang="en-US" sz="2600" dirty="0" smtClean="0"/>
              <a:t>DVT</a:t>
            </a:r>
          </a:p>
          <a:p>
            <a:r>
              <a:rPr lang="en-US" sz="3500" dirty="0" smtClean="0"/>
              <a:t>Reduces stiffness and pain</a:t>
            </a:r>
          </a:p>
          <a:p>
            <a:r>
              <a:rPr lang="en-US" sz="3500" dirty="0" smtClean="0"/>
              <a:t>Restores muscle function</a:t>
            </a:r>
          </a:p>
          <a:p>
            <a:r>
              <a:rPr lang="en-US" sz="3500" dirty="0" smtClean="0"/>
              <a:t>Develops confidence</a:t>
            </a:r>
          </a:p>
          <a:p>
            <a:r>
              <a:rPr lang="en-US" sz="3500" dirty="0" smtClean="0"/>
              <a:t>Prepares for early discharge</a:t>
            </a:r>
            <a:endParaRPr lang="en-US" sz="3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67236" cy="1407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45243"/>
            <a:ext cx="996592" cy="412757"/>
          </a:xfrm>
          <a:prstGeom prst="rect">
            <a:avLst/>
          </a:prstGeom>
        </p:spPr>
      </p:pic>
    </p:spTree>
    <p:extLst>
      <p:ext uri="{BB962C8B-B14F-4D97-AF65-F5344CB8AC3E}">
        <p14:creationId xmlns:p14="http://schemas.microsoft.com/office/powerpoint/2010/main" val="17075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Post </a:t>
            </a:r>
            <a:r>
              <a:rPr lang="mr-IN" u="sng" dirty="0" smtClean="0"/>
              <a:t>–</a:t>
            </a:r>
            <a:r>
              <a:rPr lang="en-US" u="sng" dirty="0" smtClean="0"/>
              <a:t>op and Day 1</a:t>
            </a:r>
            <a:endParaRPr lang="en-US" u="sng" dirty="0"/>
          </a:p>
        </p:txBody>
      </p:sp>
      <p:sp>
        <p:nvSpPr>
          <p:cNvPr id="3" name="Content Placeholder 2"/>
          <p:cNvSpPr>
            <a:spLocks noGrp="1"/>
          </p:cNvSpPr>
          <p:nvPr>
            <p:ph idx="1"/>
          </p:nvPr>
        </p:nvSpPr>
        <p:spPr>
          <a:xfrm>
            <a:off x="1484310" y="2266306"/>
            <a:ext cx="10018713" cy="3124201"/>
          </a:xfrm>
        </p:spPr>
        <p:txBody>
          <a:bodyPr/>
          <a:lstStyle/>
          <a:p>
            <a:r>
              <a:rPr lang="en-US" sz="3200" dirty="0" smtClean="0"/>
              <a:t>Circulation</a:t>
            </a:r>
          </a:p>
          <a:p>
            <a:pPr lvl="1"/>
            <a:r>
              <a:rPr lang="en-US" sz="2400" dirty="0" smtClean="0"/>
              <a:t>Foot &amp; ankle exercises</a:t>
            </a:r>
          </a:p>
          <a:p>
            <a:pPr lvl="1"/>
            <a:r>
              <a:rPr lang="en-US" sz="2400" dirty="0" smtClean="0"/>
              <a:t>TED Stockings</a:t>
            </a:r>
          </a:p>
          <a:p>
            <a:r>
              <a:rPr lang="en-US" sz="3200" dirty="0" smtClean="0"/>
              <a:t>Cryotherapy (ice)</a:t>
            </a:r>
          </a:p>
          <a:p>
            <a:r>
              <a:rPr lang="en-US" sz="3200" dirty="0" smtClean="0"/>
              <a:t>Wound Care</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67236" cy="1407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45243"/>
            <a:ext cx="996592" cy="4127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9330" y="2438399"/>
            <a:ext cx="3048000" cy="2324100"/>
          </a:xfrm>
          <a:prstGeom prst="rect">
            <a:avLst/>
          </a:prstGeom>
          <a:effectLst>
            <a:outerShdw blurRad="63500" sx="102000" sy="102000" algn="ctr" rotWithShape="0">
              <a:prstClr val="black">
                <a:alpha val="40000"/>
              </a:prstClr>
            </a:outerShdw>
            <a:softEdge rad="127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0914" y="3044607"/>
            <a:ext cx="6412469" cy="3607014"/>
          </a:xfrm>
          <a:prstGeom prst="rect">
            <a:avLst/>
          </a:prstGeom>
          <a:effectLst>
            <a:outerShdw blurRad="63500" sx="102000" sy="102000" algn="ctr" rotWithShape="0">
              <a:prstClr val="black">
                <a:alpha val="40000"/>
              </a:prstClr>
            </a:outerShdw>
            <a:softEdge rad="12700"/>
          </a:effectLst>
        </p:spPr>
      </p:pic>
    </p:spTree>
    <p:extLst>
      <p:ext uri="{BB962C8B-B14F-4D97-AF65-F5344CB8AC3E}">
        <p14:creationId xmlns:p14="http://schemas.microsoft.com/office/powerpoint/2010/main" val="154843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ssolv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Post-op and Day 1 (cont.)</a:t>
            </a:r>
            <a:endParaRPr lang="en-US" u="sng" dirty="0"/>
          </a:p>
        </p:txBody>
      </p:sp>
      <p:sp>
        <p:nvSpPr>
          <p:cNvPr id="3" name="Content Placeholder 2"/>
          <p:cNvSpPr>
            <a:spLocks noGrp="1"/>
          </p:cNvSpPr>
          <p:nvPr>
            <p:ph idx="1"/>
          </p:nvPr>
        </p:nvSpPr>
        <p:spPr>
          <a:xfrm>
            <a:off x="1484310" y="2342508"/>
            <a:ext cx="10018713" cy="3657600"/>
          </a:xfrm>
        </p:spPr>
        <p:txBody>
          <a:bodyPr>
            <a:normAutofit fontScale="92500" lnSpcReduction="20000"/>
          </a:bodyPr>
          <a:lstStyle/>
          <a:p>
            <a:r>
              <a:rPr lang="en-US" sz="3500" dirty="0" smtClean="0"/>
              <a:t>Bed Mobility</a:t>
            </a:r>
          </a:p>
          <a:p>
            <a:pPr lvl="1"/>
            <a:r>
              <a:rPr lang="en-US" sz="2600" dirty="0" smtClean="0"/>
              <a:t>Sit out of Bed</a:t>
            </a:r>
          </a:p>
          <a:p>
            <a:r>
              <a:rPr lang="en-US" sz="3500" dirty="0" smtClean="0"/>
              <a:t>Quads Activation</a:t>
            </a:r>
          </a:p>
          <a:p>
            <a:pPr lvl="1"/>
            <a:r>
              <a:rPr lang="en-US" sz="2600" dirty="0" smtClean="0"/>
              <a:t>Static Quads in Terminal Extension (2hrly)</a:t>
            </a:r>
          </a:p>
          <a:p>
            <a:pPr lvl="1"/>
            <a:r>
              <a:rPr lang="en-US" sz="2600" dirty="0" smtClean="0"/>
              <a:t>Active-assisted Knee flexion</a:t>
            </a:r>
          </a:p>
          <a:p>
            <a:pPr lvl="1"/>
            <a:r>
              <a:rPr lang="en-US" sz="2600" dirty="0" smtClean="0"/>
              <a:t>Assisted SLR</a:t>
            </a:r>
          </a:p>
          <a:p>
            <a:r>
              <a:rPr lang="en-US" sz="3500" dirty="0" smtClean="0"/>
              <a:t>CPM?</a:t>
            </a:r>
            <a:endParaRPr lang="en-US" sz="3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67236" cy="1407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45243"/>
            <a:ext cx="996592" cy="4127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8635" y="3150900"/>
            <a:ext cx="4148542" cy="2136707"/>
          </a:xfrm>
          <a:prstGeom prst="rect">
            <a:avLst/>
          </a:prstGeom>
          <a:effectLst>
            <a:outerShdw blurRad="63500" sx="102000" sy="102000" algn="ctr" rotWithShape="0">
              <a:prstClr val="black">
                <a:alpha val="40000"/>
              </a:prstClr>
            </a:outerShdw>
            <a:softEdge rad="12700"/>
          </a:effectLst>
        </p:spPr>
      </p:pic>
    </p:spTree>
    <p:extLst>
      <p:ext uri="{BB962C8B-B14F-4D97-AF65-F5344CB8AC3E}">
        <p14:creationId xmlns:p14="http://schemas.microsoft.com/office/powerpoint/2010/main" val="127679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Day 2-4 Post-Op</a:t>
            </a:r>
            <a:endParaRPr lang="en-US" u="sng" dirty="0"/>
          </a:p>
        </p:txBody>
      </p:sp>
      <p:sp>
        <p:nvSpPr>
          <p:cNvPr id="3" name="Content Placeholder 2"/>
          <p:cNvSpPr>
            <a:spLocks noGrp="1"/>
          </p:cNvSpPr>
          <p:nvPr>
            <p:ph idx="1"/>
          </p:nvPr>
        </p:nvSpPr>
        <p:spPr>
          <a:xfrm>
            <a:off x="1484311" y="1988905"/>
            <a:ext cx="10018713" cy="3124201"/>
          </a:xfrm>
        </p:spPr>
        <p:txBody>
          <a:bodyPr/>
          <a:lstStyle/>
          <a:p>
            <a:r>
              <a:rPr lang="en-US" sz="3200" dirty="0" smtClean="0"/>
              <a:t>Ambulate</a:t>
            </a:r>
          </a:p>
          <a:p>
            <a:pPr lvl="1"/>
            <a:r>
              <a:rPr lang="en-US" sz="2400" dirty="0" smtClean="0"/>
              <a:t>+/- Zimmer Splint and WB as prescribed</a:t>
            </a:r>
          </a:p>
          <a:p>
            <a:pPr lvl="1"/>
            <a:r>
              <a:rPr lang="en-US" sz="2400" dirty="0" smtClean="0"/>
              <a:t>Gait Aides as required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67236" cy="1407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45243"/>
            <a:ext cx="996592" cy="4127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2438399"/>
            <a:ext cx="4574788" cy="3418704"/>
          </a:xfrm>
          <a:prstGeom prst="rect">
            <a:avLst/>
          </a:prstGeom>
          <a:effectLst>
            <a:outerShdw blurRad="63500" sx="102000" sy="102000" algn="ctr" rotWithShape="0">
              <a:prstClr val="black">
                <a:alpha val="40000"/>
              </a:prstClr>
            </a:outerShdw>
            <a:softEdge rad="12700"/>
          </a:effectLst>
        </p:spPr>
      </p:pic>
    </p:spTree>
    <p:extLst>
      <p:ext uri="{BB962C8B-B14F-4D97-AF65-F5344CB8AC3E}">
        <p14:creationId xmlns:p14="http://schemas.microsoft.com/office/powerpoint/2010/main" val="148474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2-4 Post-Op (cont.)</a:t>
            </a:r>
            <a:endParaRPr lang="en-US" dirty="0"/>
          </a:p>
        </p:txBody>
      </p:sp>
      <p:sp>
        <p:nvSpPr>
          <p:cNvPr id="3" name="Content Placeholder 2"/>
          <p:cNvSpPr>
            <a:spLocks noGrp="1"/>
          </p:cNvSpPr>
          <p:nvPr>
            <p:ph idx="1"/>
          </p:nvPr>
        </p:nvSpPr>
        <p:spPr>
          <a:xfrm>
            <a:off x="1484310" y="1906712"/>
            <a:ext cx="10018713" cy="3124201"/>
          </a:xfrm>
        </p:spPr>
        <p:txBody>
          <a:bodyPr/>
          <a:lstStyle/>
          <a:p>
            <a:r>
              <a:rPr lang="en-US" sz="3200" dirty="0" smtClean="0"/>
              <a:t>Progress Quads</a:t>
            </a:r>
          </a:p>
          <a:p>
            <a:pPr lvl="1"/>
            <a:r>
              <a:rPr lang="en-US" sz="2400" dirty="0" smtClean="0"/>
              <a:t>Sitting on edge of bed</a:t>
            </a:r>
          </a:p>
          <a:p>
            <a:pPr lvl="1"/>
            <a:r>
              <a:rPr lang="en-US" sz="2400" dirty="0" smtClean="0"/>
              <a:t>+/- biofeedback/muscle stim</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67236" cy="1407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45243"/>
            <a:ext cx="996592" cy="4127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166" y="2019648"/>
            <a:ext cx="3810000" cy="4241800"/>
          </a:xfrm>
          <a:prstGeom prst="rect">
            <a:avLst/>
          </a:prstGeom>
          <a:effectLst>
            <a:outerShdw blurRad="63500" sx="102000" sy="102000" algn="ctr" rotWithShape="0">
              <a:prstClr val="black">
                <a:alpha val="40000"/>
              </a:prstClr>
            </a:outerShdw>
            <a:softEdge rad="127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6936" y="3124287"/>
            <a:ext cx="3131388" cy="3320956"/>
          </a:xfrm>
          <a:prstGeom prst="rect">
            <a:avLst/>
          </a:prstGeom>
          <a:effectLst>
            <a:outerShdw blurRad="63500" sx="102000" sy="102000" algn="ctr" rotWithShape="0">
              <a:prstClr val="black">
                <a:alpha val="40000"/>
              </a:prstClr>
            </a:outerShdw>
            <a:softEdge rad="12700"/>
          </a:effectLst>
        </p:spPr>
      </p:pic>
    </p:spTree>
    <p:extLst>
      <p:ext uri="{BB962C8B-B14F-4D97-AF65-F5344CB8AC3E}">
        <p14:creationId xmlns:p14="http://schemas.microsoft.com/office/powerpoint/2010/main" val="37406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Day 2-4 Post-Op (cont.)</a:t>
            </a:r>
            <a:endParaRPr lang="en-US" u="sng" dirty="0"/>
          </a:p>
        </p:txBody>
      </p:sp>
      <p:sp>
        <p:nvSpPr>
          <p:cNvPr id="3" name="Content Placeholder 2"/>
          <p:cNvSpPr>
            <a:spLocks noGrp="1"/>
          </p:cNvSpPr>
          <p:nvPr>
            <p:ph idx="1"/>
          </p:nvPr>
        </p:nvSpPr>
        <p:spPr>
          <a:xfrm>
            <a:off x="1484310" y="2051222"/>
            <a:ext cx="10018713" cy="4003589"/>
          </a:xfrm>
        </p:spPr>
        <p:txBody>
          <a:bodyPr>
            <a:normAutofit/>
          </a:bodyPr>
          <a:lstStyle/>
          <a:p>
            <a:r>
              <a:rPr lang="en-US" sz="3200" dirty="0" smtClean="0"/>
              <a:t>Hip Exercises</a:t>
            </a:r>
          </a:p>
          <a:p>
            <a:pPr lvl="1"/>
            <a:r>
              <a:rPr lang="en-US" sz="2400" dirty="0" smtClean="0"/>
              <a:t>Gluteal activation</a:t>
            </a:r>
          </a:p>
          <a:p>
            <a:r>
              <a:rPr lang="en-US" sz="3200" dirty="0" smtClean="0"/>
              <a:t>Range of motion</a:t>
            </a:r>
          </a:p>
          <a:p>
            <a:pPr lvl="1"/>
            <a:r>
              <a:rPr lang="en-US" sz="2400" dirty="0" smtClean="0"/>
              <a:t>PNF techniques</a:t>
            </a:r>
          </a:p>
          <a:p>
            <a:pPr lvl="1"/>
            <a:r>
              <a:rPr lang="en-US" sz="2400" dirty="0" smtClean="0"/>
              <a:t>Active or self-assisted</a:t>
            </a:r>
          </a:p>
          <a:p>
            <a:r>
              <a:rPr lang="en-US" sz="3200" dirty="0" smtClean="0"/>
              <a:t>Stretching</a:t>
            </a:r>
          </a:p>
          <a:p>
            <a:pPr lvl="1"/>
            <a:r>
              <a:rPr lang="en-US" sz="2400" dirty="0" smtClean="0"/>
              <a:t>Hamstrings and calf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67236" cy="1407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45243"/>
            <a:ext cx="996592" cy="4127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9589" y="2516133"/>
            <a:ext cx="4708208" cy="3013253"/>
          </a:xfrm>
          <a:prstGeom prst="rect">
            <a:avLst/>
          </a:prstGeom>
          <a:effectLst>
            <a:outerShdw blurRad="63500" sx="102000" sy="102000" algn="ctr" rotWithShape="0">
              <a:prstClr val="black">
                <a:alpha val="40000"/>
              </a:prstClr>
            </a:outerShdw>
            <a:softEdge rad="12700"/>
          </a:effectLst>
        </p:spPr>
      </p:pic>
    </p:spTree>
    <p:extLst>
      <p:ext uri="{BB962C8B-B14F-4D97-AF65-F5344CB8AC3E}">
        <p14:creationId xmlns:p14="http://schemas.microsoft.com/office/powerpoint/2010/main" val="11552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To Discharge</a:t>
            </a:r>
            <a:endParaRPr lang="en-US" u="sng" dirty="0"/>
          </a:p>
        </p:txBody>
      </p:sp>
      <p:sp>
        <p:nvSpPr>
          <p:cNvPr id="3" name="Content Placeholder 2"/>
          <p:cNvSpPr>
            <a:spLocks noGrp="1"/>
          </p:cNvSpPr>
          <p:nvPr>
            <p:ph idx="1"/>
          </p:nvPr>
        </p:nvSpPr>
        <p:spPr>
          <a:xfrm>
            <a:off x="1484310" y="2438399"/>
            <a:ext cx="10018713" cy="3124201"/>
          </a:xfrm>
        </p:spPr>
        <p:txBody>
          <a:bodyPr/>
          <a:lstStyle/>
          <a:p>
            <a:r>
              <a:rPr lang="en-US" sz="3200" dirty="0" smtClean="0"/>
              <a:t>Continue to Progress</a:t>
            </a:r>
          </a:p>
          <a:p>
            <a:pPr lvl="1"/>
            <a:r>
              <a:rPr lang="en-US" sz="2400" dirty="0" smtClean="0"/>
              <a:t>Knee Flex/Ext</a:t>
            </a:r>
          </a:p>
          <a:p>
            <a:pPr lvl="1"/>
            <a:r>
              <a:rPr lang="en-US" sz="2400" dirty="0" smtClean="0"/>
              <a:t>Hip strength</a:t>
            </a:r>
          </a:p>
          <a:p>
            <a:pPr lvl="1"/>
            <a:r>
              <a:rPr lang="en-US" sz="2400" dirty="0" smtClean="0"/>
              <a:t>Proprioception</a:t>
            </a:r>
          </a:p>
          <a:p>
            <a:pPr lvl="1"/>
            <a:r>
              <a:rPr lang="en-US" sz="2400" dirty="0" smtClean="0"/>
              <a:t>Bike</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67236" cy="14075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445243"/>
            <a:ext cx="996592" cy="412757"/>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Layer>
                </a14:imgProps>
              </a:ext>
              <a:ext uri="{28A0092B-C50C-407E-A947-70E740481C1C}">
                <a14:useLocalDpi xmlns:a14="http://schemas.microsoft.com/office/drawing/2010/main" val="0"/>
              </a:ext>
            </a:extLst>
          </a:blip>
          <a:stretch>
            <a:fillRect/>
          </a:stretch>
        </p:blipFill>
        <p:spPr>
          <a:xfrm>
            <a:off x="7958452" y="1945161"/>
            <a:ext cx="3343907" cy="4500082"/>
          </a:xfrm>
          <a:prstGeom prst="rect">
            <a:avLst/>
          </a:prstGeom>
          <a:effectLst>
            <a:glow rad="63500">
              <a:schemeClr val="accent1">
                <a:satMod val="175000"/>
                <a:alpha val="40000"/>
              </a:schemeClr>
            </a:glow>
            <a:outerShdw blurRad="63500" sx="102000" sy="102000" algn="ctr" rotWithShape="0">
              <a:prstClr val="black">
                <a:alpha val="40000"/>
              </a:prstClr>
            </a:outerShdw>
          </a:effectLst>
        </p:spPr>
      </p:pic>
    </p:spTree>
    <p:extLst>
      <p:ext uri="{BB962C8B-B14F-4D97-AF65-F5344CB8AC3E}">
        <p14:creationId xmlns:p14="http://schemas.microsoft.com/office/powerpoint/2010/main" val="28244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5598</TotalTime>
  <Words>1391</Words>
  <Application>Microsoft Macintosh PowerPoint</Application>
  <PresentationFormat>Widescreen</PresentationFormat>
  <Paragraphs>95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Corbel</vt:lpstr>
      <vt:lpstr>Mangal</vt:lpstr>
      <vt:lpstr>Arial</vt:lpstr>
      <vt:lpstr>Parallax</vt:lpstr>
      <vt:lpstr>Rehabilitation Post TKR</vt:lpstr>
      <vt:lpstr>Pre-operative Assessment</vt:lpstr>
      <vt:lpstr>Early Mobilisation</vt:lpstr>
      <vt:lpstr>Post –op and Day 1</vt:lpstr>
      <vt:lpstr>Post-op and Day 1 (cont.)</vt:lpstr>
      <vt:lpstr>Day 2-4 Post-Op</vt:lpstr>
      <vt:lpstr>Day 2-4 Post-Op (cont.)</vt:lpstr>
      <vt:lpstr>Day 2-4 Post-Op (cont.)</vt:lpstr>
      <vt:lpstr>To Discharge</vt:lpstr>
      <vt:lpstr>To Discharge (cont.)</vt:lpstr>
      <vt:lpstr>Ongoing Rehabilitation</vt:lpstr>
      <vt:lpstr>References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 Post TKR</dc:title>
  <dc:creator>Samantha Leung</dc:creator>
  <cp:lastModifiedBy>Samantha Leung</cp:lastModifiedBy>
  <cp:revision>60</cp:revision>
  <dcterms:created xsi:type="dcterms:W3CDTF">2017-09-10T07:01:36Z</dcterms:created>
  <dcterms:modified xsi:type="dcterms:W3CDTF">2017-10-17T10:27:50Z</dcterms:modified>
</cp:coreProperties>
</file>