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67" r:id="rId3"/>
    <p:sldId id="302" r:id="rId4"/>
    <p:sldId id="295" r:id="rId5"/>
    <p:sldId id="304" r:id="rId6"/>
    <p:sldId id="268" r:id="rId7"/>
    <p:sldId id="303" r:id="rId8"/>
    <p:sldId id="279" r:id="rId9"/>
    <p:sldId id="269" r:id="rId10"/>
    <p:sldId id="260" r:id="rId11"/>
    <p:sldId id="273" r:id="rId12"/>
    <p:sldId id="301" r:id="rId13"/>
    <p:sldId id="261" r:id="rId14"/>
    <p:sldId id="296" r:id="rId15"/>
    <p:sldId id="271" r:id="rId16"/>
    <p:sldId id="272" r:id="rId17"/>
    <p:sldId id="274" r:id="rId18"/>
    <p:sldId id="294" r:id="rId19"/>
    <p:sldId id="277" r:id="rId20"/>
    <p:sldId id="264" r:id="rId21"/>
    <p:sldId id="291" r:id="rId22"/>
    <p:sldId id="276" r:id="rId23"/>
    <p:sldId id="288" r:id="rId24"/>
    <p:sldId id="275" r:id="rId25"/>
    <p:sldId id="284" r:id="rId26"/>
    <p:sldId id="262" r:id="rId27"/>
    <p:sldId id="298" r:id="rId28"/>
    <p:sldId id="292" r:id="rId29"/>
    <p:sldId id="299" r:id="rId30"/>
    <p:sldId id="282" r:id="rId31"/>
    <p:sldId id="263" r:id="rId32"/>
    <p:sldId id="283" r:id="rId33"/>
    <p:sldId id="278" r:id="rId34"/>
    <p:sldId id="293" r:id="rId35"/>
    <p:sldId id="300"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4890" autoAdjust="0"/>
  </p:normalViewPr>
  <p:slideViewPr>
    <p:cSldViewPr snapToGrid="0" snapToObjects="1">
      <p:cViewPr varScale="1">
        <p:scale>
          <a:sx n="73" d="100"/>
          <a:sy n="73" d="100"/>
        </p:scale>
        <p:origin x="-10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63BA4-7234-7C4B-BFD0-87D0C9EB96B6}" type="datetimeFigureOut">
              <a:rPr lang="en-US" smtClean="0"/>
              <a:t>4/11/17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D22B3-6193-FE41-A3F9-40862287665C}" type="slidenum">
              <a:rPr lang="en-US" smtClean="0"/>
              <a:t>‹#›</a:t>
            </a:fld>
            <a:endParaRPr lang="en-US"/>
          </a:p>
        </p:txBody>
      </p:sp>
    </p:spTree>
    <p:extLst>
      <p:ext uri="{BB962C8B-B14F-4D97-AF65-F5344CB8AC3E}">
        <p14:creationId xmlns:p14="http://schemas.microsoft.com/office/powerpoint/2010/main" val="10873187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a:t>
            </a:r>
            <a:r>
              <a:rPr lang="en-US" baseline="0" dirty="0" smtClean="0"/>
              <a:t> of a patient post TKR does not end with surgery. post op care requires diligence and a multi disciplinary approach in order to minimize the risk of post operative complications</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2</a:t>
            </a:fld>
            <a:endParaRPr lang="en-US"/>
          </a:p>
        </p:txBody>
      </p:sp>
    </p:spTree>
    <p:extLst>
      <p:ext uri="{BB962C8B-B14F-4D97-AF65-F5344CB8AC3E}">
        <p14:creationId xmlns:p14="http://schemas.microsoft.com/office/powerpoint/2010/main" val="331076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Postoperative stiffness is a debilitating complication of total knee </a:t>
            </a:r>
            <a:r>
              <a:rPr lang="en-US" sz="1200" i="1" kern="1200" dirty="0" err="1" smtClean="0">
                <a:solidFill>
                  <a:schemeClr val="tx1"/>
                </a:solidFill>
                <a:effectLst/>
                <a:latin typeface="+mn-lt"/>
                <a:ea typeface="+mn-ea"/>
                <a:cs typeface="+mn-cs"/>
              </a:rPr>
              <a:t>arthroplasty</a:t>
            </a:r>
            <a:r>
              <a:rPr lang="en-US" sz="1200" i="1" kern="1200" dirty="0" smtClean="0">
                <a:solidFill>
                  <a:schemeClr val="tx1"/>
                </a:solidFill>
                <a:effectLst/>
                <a:latin typeface="+mn-lt"/>
                <a:ea typeface="+mn-ea"/>
                <a:cs typeface="+mn-cs"/>
              </a:rPr>
              <a:t>. Pre- operative risk factors include limited range of motion, underlying diagnosis, and history of prior surgery. </a:t>
            </a:r>
            <a:endParaRPr lang="en-US" dirty="0" smtClean="0"/>
          </a:p>
          <a:p>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20</a:t>
            </a:fld>
            <a:endParaRPr lang="en-US"/>
          </a:p>
        </p:txBody>
      </p:sp>
    </p:spTree>
    <p:extLst>
      <p:ext uri="{BB962C8B-B14F-4D97-AF65-F5344CB8AC3E}">
        <p14:creationId xmlns:p14="http://schemas.microsoft.com/office/powerpoint/2010/main" val="182970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Postoperative stiffness is a debilitating complication of total knee </a:t>
            </a:r>
            <a:r>
              <a:rPr lang="en-US" sz="1200" i="1" kern="1200" dirty="0" err="1" smtClean="0">
                <a:solidFill>
                  <a:schemeClr val="tx1"/>
                </a:solidFill>
                <a:effectLst/>
                <a:latin typeface="+mn-lt"/>
                <a:ea typeface="+mn-ea"/>
                <a:cs typeface="+mn-cs"/>
              </a:rPr>
              <a:t>arthroplasty</a:t>
            </a:r>
            <a:r>
              <a:rPr lang="en-US" sz="1200" i="1" kern="1200" dirty="0" smtClean="0">
                <a:solidFill>
                  <a:schemeClr val="tx1"/>
                </a:solidFill>
                <a:effectLst/>
                <a:latin typeface="+mn-lt"/>
                <a:ea typeface="+mn-ea"/>
                <a:cs typeface="+mn-cs"/>
              </a:rPr>
              <a:t>. Pre- operative risk factors include limited range of motion, underlying diagnosis, and history of prior surgery. </a:t>
            </a:r>
            <a:endParaRPr lang="en-US" dirty="0" smtClean="0"/>
          </a:p>
          <a:p>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21</a:t>
            </a:fld>
            <a:endParaRPr lang="en-US"/>
          </a:p>
        </p:txBody>
      </p:sp>
    </p:spTree>
    <p:extLst>
      <p:ext uri="{BB962C8B-B14F-4D97-AF65-F5344CB8AC3E}">
        <p14:creationId xmlns:p14="http://schemas.microsoft.com/office/powerpoint/2010/main" val="182970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Arthrofibrosis</a:t>
            </a:r>
            <a:r>
              <a:rPr lang="en-US" dirty="0" smtClean="0"/>
              <a:t>-excessive scaring in</a:t>
            </a:r>
            <a:r>
              <a:rPr lang="en-US" baseline="0" dirty="0" smtClean="0"/>
              <a:t> the</a:t>
            </a:r>
            <a:r>
              <a:rPr lang="en-US" dirty="0" smtClean="0"/>
              <a:t> the knee joint</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23</a:t>
            </a:fld>
            <a:endParaRPr lang="en-US"/>
          </a:p>
        </p:txBody>
      </p:sp>
    </p:spTree>
    <p:extLst>
      <p:ext uri="{BB962C8B-B14F-4D97-AF65-F5344CB8AC3E}">
        <p14:creationId xmlns:p14="http://schemas.microsoft.com/office/powerpoint/2010/main" val="32565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Condylar fracture of femur is a</a:t>
            </a:r>
            <a:r>
              <a:rPr lang="en-US" baseline="0" dirty="0" smtClean="0"/>
              <a:t> unique complication of</a:t>
            </a:r>
            <a:r>
              <a:rPr lang="en-US" dirty="0" smtClean="0"/>
              <a:t> PS knees.</a:t>
            </a:r>
            <a:r>
              <a:rPr lang="en-US" baseline="0" dirty="0" smtClean="0"/>
              <a:t>  Although it can happen with CR knee.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26</a:t>
            </a:fld>
            <a:endParaRPr lang="en-US"/>
          </a:p>
        </p:txBody>
      </p:sp>
    </p:spTree>
    <p:extLst>
      <p:ext uri="{BB962C8B-B14F-4D97-AF65-F5344CB8AC3E}">
        <p14:creationId xmlns:p14="http://schemas.microsoft.com/office/powerpoint/2010/main" val="419561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Condylar fracture of femur is a</a:t>
            </a:r>
            <a:r>
              <a:rPr lang="en-US" baseline="0" dirty="0" smtClean="0"/>
              <a:t> unique complication of</a:t>
            </a:r>
            <a:r>
              <a:rPr lang="en-US" dirty="0" smtClean="0"/>
              <a:t> PS knees.</a:t>
            </a:r>
            <a:r>
              <a:rPr lang="en-US" baseline="0" dirty="0" smtClean="0"/>
              <a:t>  Although it can happen with CR knee.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27</a:t>
            </a:fld>
            <a:endParaRPr lang="en-US"/>
          </a:p>
        </p:txBody>
      </p:sp>
    </p:spTree>
    <p:extLst>
      <p:ext uri="{BB962C8B-B14F-4D97-AF65-F5344CB8AC3E}">
        <p14:creationId xmlns:p14="http://schemas.microsoft.com/office/powerpoint/2010/main" val="419561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Dislocation post TKR is a rare but dreaded complication.</a:t>
            </a:r>
            <a:r>
              <a:rPr lang="en-US" baseline="0" dirty="0" smtClean="0"/>
              <a:t>  The incidence is about 0.2%.  It can occur in a primary or revision TKR.  There will be an obvious deformity, pain, inability to move the knee.</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30</a:t>
            </a:fld>
            <a:endParaRPr lang="en-US"/>
          </a:p>
        </p:txBody>
      </p:sp>
    </p:spTree>
    <p:extLst>
      <p:ext uri="{BB962C8B-B14F-4D97-AF65-F5344CB8AC3E}">
        <p14:creationId xmlns:p14="http://schemas.microsoft.com/office/powerpoint/2010/main" val="29322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Dislocation post TKR is a rare but dreaded complication.</a:t>
            </a:r>
            <a:r>
              <a:rPr lang="en-US" baseline="0" dirty="0" smtClean="0"/>
              <a:t>  The incidence is about 0.2%.  It can occur with CR, PS, MB, and </a:t>
            </a:r>
            <a:r>
              <a:rPr lang="en-US" baseline="0" dirty="0" err="1" smtClean="0"/>
              <a:t>semiconstrained</a:t>
            </a:r>
            <a:r>
              <a:rPr lang="en-US" baseline="0" dirty="0" smtClean="0"/>
              <a:t> knees.</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31</a:t>
            </a:fld>
            <a:endParaRPr lang="en-US"/>
          </a:p>
        </p:txBody>
      </p:sp>
    </p:spTree>
    <p:extLst>
      <p:ext uri="{BB962C8B-B14F-4D97-AF65-F5344CB8AC3E}">
        <p14:creationId xmlns:p14="http://schemas.microsoft.com/office/powerpoint/2010/main" val="29322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Dislocation post TKR is a rare but dreaded complication.</a:t>
            </a:r>
            <a:r>
              <a:rPr lang="en-US" baseline="0" dirty="0" smtClean="0"/>
              <a:t>  The incidence is about 0.2%.  It can occur with CR, PS, MB, and </a:t>
            </a:r>
            <a:r>
              <a:rPr lang="en-US" baseline="0" dirty="0" err="1" smtClean="0"/>
              <a:t>semiconstrained</a:t>
            </a:r>
            <a:r>
              <a:rPr lang="en-US" baseline="0" dirty="0" smtClean="0"/>
              <a:t> knees.</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32</a:t>
            </a:fld>
            <a:endParaRPr lang="en-US"/>
          </a:p>
        </p:txBody>
      </p:sp>
    </p:spTree>
    <p:extLst>
      <p:ext uri="{BB962C8B-B14F-4D97-AF65-F5344CB8AC3E}">
        <p14:creationId xmlns:p14="http://schemas.microsoft.com/office/powerpoint/2010/main" val="29322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of TKR dislocation</a:t>
            </a:r>
            <a:r>
              <a:rPr lang="en-US" baseline="0" dirty="0" smtClean="0"/>
              <a:t> requires emergent surgical reduction and examination under </a:t>
            </a:r>
            <a:r>
              <a:rPr lang="en-US" baseline="0" dirty="0" err="1" smtClean="0"/>
              <a:t>anaesthesia</a:t>
            </a:r>
            <a:r>
              <a:rPr lang="en-US" baseline="0" dirty="0" smtClean="0"/>
              <a:t> to determine the underlying cause of instability.  The definitive treatment will involved identifying and treating the underlying cause which may be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33</a:t>
            </a:fld>
            <a:endParaRPr lang="en-US"/>
          </a:p>
        </p:txBody>
      </p:sp>
    </p:spTree>
    <p:extLst>
      <p:ext uri="{BB962C8B-B14F-4D97-AF65-F5344CB8AC3E}">
        <p14:creationId xmlns:p14="http://schemas.microsoft.com/office/powerpoint/2010/main" val="930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a:t>
            </a:r>
            <a:r>
              <a:rPr lang="en-US" baseline="0" dirty="0" smtClean="0"/>
              <a:t>patients do well following TKR.  Fortunately serious </a:t>
            </a:r>
            <a:r>
              <a:rPr lang="en-US" baseline="0" dirty="0" smtClean="0"/>
              <a:t>complications are rare.  </a:t>
            </a:r>
            <a:r>
              <a:rPr lang="en-US" dirty="0" smtClean="0"/>
              <a:t>Most complications are preventable by</a:t>
            </a:r>
            <a:r>
              <a:rPr lang="en-US" baseline="0" dirty="0" smtClean="0"/>
              <a:t> choosing the right patient, the right prosthesis and performing the correct operation.  When patients develop surgical complications, early and accurate dx can lead to better outcome.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36</a:t>
            </a:fld>
            <a:endParaRPr lang="en-US"/>
          </a:p>
        </p:txBody>
      </p:sp>
    </p:spTree>
    <p:extLst>
      <p:ext uri="{BB962C8B-B14F-4D97-AF65-F5344CB8AC3E}">
        <p14:creationId xmlns:p14="http://schemas.microsoft.com/office/powerpoint/2010/main" val="217717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Severing</a:t>
            </a:r>
            <a:r>
              <a:rPr lang="en-US" baseline="0" dirty="0" smtClean="0"/>
              <a:t> of popliteal vessels is a rare intra operative complication. It is usually identified intra operatively and can be repaired by our vascular colleagues at the end of the procedure.  However, occasionally it may not  be recognized intra operatively due to inflated tourniquet.  </a:t>
            </a:r>
            <a:r>
              <a:rPr lang="en-US" dirty="0" smtClean="0"/>
              <a:t>Delay</a:t>
            </a:r>
            <a:r>
              <a:rPr lang="en-US" baseline="0" dirty="0" smtClean="0"/>
              <a:t> in Diagnosis is detrimental and can lead to loss of affected limb.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6</a:t>
            </a:fld>
            <a:endParaRPr lang="en-US"/>
          </a:p>
        </p:txBody>
      </p:sp>
    </p:spTree>
    <p:extLst>
      <p:ext uri="{BB962C8B-B14F-4D97-AF65-F5344CB8AC3E}">
        <p14:creationId xmlns:p14="http://schemas.microsoft.com/office/powerpoint/2010/main" val="350163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CPN palsy should not get on the way of physiotherapy and rehabilitation post</a:t>
            </a:r>
            <a:r>
              <a:rPr lang="en-US" baseline="0" dirty="0" smtClean="0"/>
              <a:t> TKR.  Most CPN </a:t>
            </a:r>
            <a:r>
              <a:rPr lang="en-US" baseline="0" dirty="0" err="1" smtClean="0"/>
              <a:t>plasies</a:t>
            </a:r>
            <a:r>
              <a:rPr lang="en-US" baseline="0" dirty="0" smtClean="0"/>
              <a:t> will recover </a:t>
            </a:r>
            <a:r>
              <a:rPr lang="en-US" baseline="0" dirty="0" err="1" smtClean="0"/>
              <a:t>spontanously</a:t>
            </a:r>
            <a:r>
              <a:rPr lang="en-US" baseline="0" dirty="0" smtClean="0"/>
              <a:t>.  If there is no sign of recovery within 3 months, there may a be a role for exploration and decompression of the nerve.  it can take up to 12 months.  If the nerve does not recover, we usually consider tendon transfer after 12 months.</a:t>
            </a:r>
          </a:p>
          <a:p>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8</a:t>
            </a:fld>
            <a:endParaRPr lang="en-US"/>
          </a:p>
        </p:txBody>
      </p:sp>
    </p:spTree>
    <p:extLst>
      <p:ext uri="{BB962C8B-B14F-4D97-AF65-F5344CB8AC3E}">
        <p14:creationId xmlns:p14="http://schemas.microsoft.com/office/powerpoint/2010/main" val="143396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Mild fever day</a:t>
            </a:r>
            <a:r>
              <a:rPr lang="en-US" baseline="0" dirty="0" smtClean="0"/>
              <a:t> 1-3 post op is usually due to atelectasis.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9</a:t>
            </a:fld>
            <a:endParaRPr lang="en-US"/>
          </a:p>
        </p:txBody>
      </p:sp>
    </p:spTree>
    <p:extLst>
      <p:ext uri="{BB962C8B-B14F-4D97-AF65-F5344CB8AC3E}">
        <p14:creationId xmlns:p14="http://schemas.microsoft.com/office/powerpoint/2010/main" val="189367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patients post TKR should be on some form of pharmacological DVT prophylaxis. The type and dose of the </a:t>
            </a:r>
            <a:r>
              <a:rPr lang="en-US" baseline="0" dirty="0" err="1" smtClean="0"/>
              <a:t>pharcomological</a:t>
            </a:r>
            <a:r>
              <a:rPr lang="en-US" baseline="0" dirty="0" smtClean="0"/>
              <a:t> therapy is determined based on the risk stratification of the patient.  Multiple studies have shown that a combination of early mobilization, </a:t>
            </a:r>
            <a:r>
              <a:rPr lang="en-US" baseline="0" dirty="0" err="1" smtClean="0"/>
              <a:t>pharco</a:t>
            </a:r>
            <a:r>
              <a:rPr lang="en-US" baseline="0" dirty="0" smtClean="0"/>
              <a:t>, and mechanical device significantly reduced the risk of symptomatic DVT and PEs.  It is also important to review the DVT prophylaxis on daily basis.  If the patient remains completely immobilized and bed bound due to pneumonia, the dose may have to be increased.  In contrast, if the patient has constant ooze and a large </a:t>
            </a:r>
            <a:r>
              <a:rPr lang="en-US" baseline="0" dirty="0" err="1" smtClean="0"/>
              <a:t>haematoma</a:t>
            </a:r>
            <a:r>
              <a:rPr lang="en-US" baseline="0" dirty="0" smtClean="0"/>
              <a:t>, then you need consider reducing the dose or changing to aspirin.</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10</a:t>
            </a:fld>
            <a:endParaRPr lang="en-US"/>
          </a:p>
        </p:txBody>
      </p:sp>
    </p:spTree>
    <p:extLst>
      <p:ext uri="{BB962C8B-B14F-4D97-AF65-F5344CB8AC3E}">
        <p14:creationId xmlns:p14="http://schemas.microsoft.com/office/powerpoint/2010/main" val="334105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a:t>
            </a:r>
            <a:r>
              <a:rPr lang="en-US" baseline="0" dirty="0" smtClean="0"/>
              <a:t> </a:t>
            </a:r>
            <a:r>
              <a:rPr lang="en-US" dirty="0" smtClean="0"/>
              <a:t>Infection is a devastating complication</a:t>
            </a:r>
            <a:r>
              <a:rPr lang="en-US" baseline="0" dirty="0" smtClean="0"/>
              <a:t> post THR</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13</a:t>
            </a:fld>
            <a:endParaRPr lang="en-US"/>
          </a:p>
        </p:txBody>
      </p:sp>
    </p:spTree>
    <p:extLst>
      <p:ext uri="{BB962C8B-B14F-4D97-AF65-F5344CB8AC3E}">
        <p14:creationId xmlns:p14="http://schemas.microsoft.com/office/powerpoint/2010/main" val="103186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 is differentiating</a:t>
            </a:r>
            <a:r>
              <a:rPr lang="en-US" baseline="0" dirty="0" smtClean="0"/>
              <a:t> superficial from deep infection.</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16</a:t>
            </a:fld>
            <a:endParaRPr lang="en-US"/>
          </a:p>
        </p:txBody>
      </p:sp>
    </p:spTree>
    <p:extLst>
      <p:ext uri="{BB962C8B-B14F-4D97-AF65-F5344CB8AC3E}">
        <p14:creationId xmlns:p14="http://schemas.microsoft.com/office/powerpoint/2010/main" val="397778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Acute deep infection which occurs</a:t>
            </a:r>
            <a:r>
              <a:rPr lang="en-US" baseline="0" dirty="0" smtClean="0"/>
              <a:t> in the first 4 weeks post surgery is relatively easier to diagnose.  The patient has either never made it home from hospital or represent usually at 2-4 weeks post op with persistent fever, wound ooze.  There is a large effusion and the knee is generally very stiff.  The inflammatory markers are high.  Try to resist giving iv antibiotics unless the patient is septic.  Aspiration is positive only about 60% of cases.  Pus is dead neutrophil cells.  The best chance of growing the responsible organism is to take a tissue sample.  Don’t forget to do blood cultures.  </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17</a:t>
            </a:fld>
            <a:endParaRPr lang="en-US"/>
          </a:p>
        </p:txBody>
      </p:sp>
    </p:spTree>
    <p:extLst>
      <p:ext uri="{BB962C8B-B14F-4D97-AF65-F5344CB8AC3E}">
        <p14:creationId xmlns:p14="http://schemas.microsoft.com/office/powerpoint/2010/main" val="15148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universally accepted</a:t>
            </a:r>
            <a:r>
              <a:rPr lang="en-US" baseline="0" dirty="0" smtClean="0"/>
              <a:t> criteria for diagnosis of stiffness.  However, we aim for minimum flexion of 95-100.  Biomechanical studies and gait analysis have showed we require</a:t>
            </a:r>
            <a:endParaRPr lang="en-US" dirty="0"/>
          </a:p>
        </p:txBody>
      </p:sp>
      <p:sp>
        <p:nvSpPr>
          <p:cNvPr id="4" name="Slide Number Placeholder 3"/>
          <p:cNvSpPr>
            <a:spLocks noGrp="1"/>
          </p:cNvSpPr>
          <p:nvPr>
            <p:ph type="sldNum" sz="quarter" idx="10"/>
          </p:nvPr>
        </p:nvSpPr>
        <p:spPr/>
        <p:txBody>
          <a:bodyPr/>
          <a:lstStyle/>
          <a:p>
            <a:fld id="{B66D22B3-6193-FE41-A3F9-40862287665C}" type="slidenum">
              <a:rPr lang="en-US" smtClean="0"/>
              <a:t>19</a:t>
            </a:fld>
            <a:endParaRPr lang="en-US"/>
          </a:p>
        </p:txBody>
      </p:sp>
    </p:spTree>
    <p:extLst>
      <p:ext uri="{BB962C8B-B14F-4D97-AF65-F5344CB8AC3E}">
        <p14:creationId xmlns:p14="http://schemas.microsoft.com/office/powerpoint/2010/main" val="237827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AU"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AU"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4/11/17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AU"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4/11/17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4/11/17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4/11/17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8E36636D-D922-432D-A958-524484B5923D}" type="datetimeFigureOut">
              <a:rPr lang="en-US" smtClean="0"/>
              <a:pPr/>
              <a:t>4/11/17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4597"/>
            <a:ext cx="7772400" cy="1070291"/>
          </a:xfrm>
        </p:spPr>
        <p:txBody>
          <a:bodyPr/>
          <a:lstStyle/>
          <a:p>
            <a:r>
              <a:rPr lang="en-US" dirty="0" smtClean="0"/>
              <a:t>TKR Complications</a:t>
            </a:r>
            <a:endParaRPr lang="en-US" dirty="0"/>
          </a:p>
        </p:txBody>
      </p:sp>
      <p:sp>
        <p:nvSpPr>
          <p:cNvPr id="3" name="Subtitle 2"/>
          <p:cNvSpPr>
            <a:spLocks noGrp="1"/>
          </p:cNvSpPr>
          <p:nvPr>
            <p:ph type="subTitle" idx="1"/>
          </p:nvPr>
        </p:nvSpPr>
        <p:spPr>
          <a:xfrm>
            <a:off x="1322921" y="2968506"/>
            <a:ext cx="6498159" cy="1502023"/>
          </a:xfrm>
        </p:spPr>
        <p:txBody>
          <a:bodyPr>
            <a:noAutofit/>
          </a:bodyPr>
          <a:lstStyle/>
          <a:p>
            <a:r>
              <a:rPr lang="en-US" sz="2000" dirty="0" smtClean="0">
                <a:solidFill>
                  <a:schemeClr val="tx1"/>
                </a:solidFill>
              </a:rPr>
              <a:t>Rabi Solaiman </a:t>
            </a:r>
          </a:p>
          <a:p>
            <a:r>
              <a:rPr lang="en-US" sz="2000" dirty="0" smtClean="0">
                <a:solidFill>
                  <a:schemeClr val="tx1"/>
                </a:solidFill>
              </a:rPr>
              <a:t>MBBS, FRACS, </a:t>
            </a:r>
            <a:r>
              <a:rPr lang="en-US" sz="2000" dirty="0" err="1" smtClean="0">
                <a:solidFill>
                  <a:schemeClr val="tx1"/>
                </a:solidFill>
              </a:rPr>
              <a:t>FAOrthA</a:t>
            </a:r>
            <a:r>
              <a:rPr lang="en-US" sz="2000" dirty="0" smtClean="0">
                <a:solidFill>
                  <a:schemeClr val="tx1"/>
                </a:solidFill>
              </a:rPr>
              <a:t/>
            </a:r>
            <a:br>
              <a:rPr lang="en-US" sz="2000" dirty="0" smtClean="0">
                <a:solidFill>
                  <a:schemeClr val="tx1"/>
                </a:solidFill>
              </a:rPr>
            </a:br>
            <a:r>
              <a:rPr lang="en-US" sz="2000" dirty="0" smtClean="0">
                <a:solidFill>
                  <a:schemeClr val="tx1"/>
                </a:solidFill>
              </a:rPr>
              <a:t>Orthopaedic Surgeon</a:t>
            </a:r>
          </a:p>
          <a:p>
            <a:r>
              <a:rPr lang="en-US" sz="2000" dirty="0" err="1" smtClean="0">
                <a:solidFill>
                  <a:schemeClr val="tx1"/>
                </a:solidFill>
              </a:rPr>
              <a:t>Monash</a:t>
            </a:r>
            <a:r>
              <a:rPr lang="en-US" sz="2000" dirty="0" smtClean="0">
                <a:solidFill>
                  <a:schemeClr val="tx1"/>
                </a:solidFill>
              </a:rPr>
              <a:t> Health</a:t>
            </a:r>
            <a:endParaRPr lang="en-US" sz="2000" dirty="0">
              <a:solidFill>
                <a:schemeClr val="tx1"/>
              </a:solidFill>
            </a:endParaRPr>
          </a:p>
        </p:txBody>
      </p:sp>
    </p:spTree>
    <p:extLst>
      <p:ext uri="{BB962C8B-B14F-4D97-AF65-F5344CB8AC3E}">
        <p14:creationId xmlns:p14="http://schemas.microsoft.com/office/powerpoint/2010/main" val="2784698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7884452" cy="1113433"/>
          </a:xfrm>
        </p:spPr>
        <p:txBody>
          <a:bodyPr/>
          <a:lstStyle/>
          <a:p>
            <a:r>
              <a:rPr lang="en-US" dirty="0" smtClean="0"/>
              <a:t>DVT</a:t>
            </a:r>
            <a:endParaRPr lang="en-US" dirty="0"/>
          </a:p>
        </p:txBody>
      </p:sp>
      <p:sp>
        <p:nvSpPr>
          <p:cNvPr id="3" name="Content Placeholder 2"/>
          <p:cNvSpPr>
            <a:spLocks noGrp="1"/>
          </p:cNvSpPr>
          <p:nvPr>
            <p:ph idx="1"/>
          </p:nvPr>
        </p:nvSpPr>
        <p:spPr/>
        <p:txBody>
          <a:bodyPr/>
          <a:lstStyle/>
          <a:p>
            <a:r>
              <a:rPr lang="en-US" sz="2800" dirty="0" smtClean="0"/>
              <a:t>Pharmacological </a:t>
            </a:r>
          </a:p>
          <a:p>
            <a:pPr lvl="1"/>
            <a:r>
              <a:rPr lang="en-US" dirty="0" smtClean="0"/>
              <a:t>Clexane, </a:t>
            </a:r>
            <a:r>
              <a:rPr lang="en-US" dirty="0" err="1" smtClean="0"/>
              <a:t>Rivaroxiban</a:t>
            </a:r>
            <a:r>
              <a:rPr lang="en-US" dirty="0" smtClean="0"/>
              <a:t>, Aspirin</a:t>
            </a:r>
          </a:p>
          <a:p>
            <a:r>
              <a:rPr lang="en-US" sz="2800" dirty="0" smtClean="0"/>
              <a:t>Early Mobilization</a:t>
            </a:r>
          </a:p>
          <a:p>
            <a:r>
              <a:rPr lang="en-US" sz="2800" dirty="0" smtClean="0"/>
              <a:t>Mechanical Device</a:t>
            </a:r>
          </a:p>
          <a:p>
            <a:pPr lvl="1"/>
            <a:r>
              <a:rPr lang="en-US" dirty="0" smtClean="0"/>
              <a:t>Foot pump, Calf compressor</a:t>
            </a:r>
            <a:endParaRPr lang="en-US" dirty="0"/>
          </a:p>
          <a:p>
            <a:r>
              <a:rPr lang="en-US" sz="2800" dirty="0" smtClean="0"/>
              <a:t>Need to review and alter if necessary</a:t>
            </a:r>
            <a:endParaRPr lang="en-US" sz="2800" dirty="0"/>
          </a:p>
        </p:txBody>
      </p:sp>
    </p:spTree>
    <p:extLst>
      <p:ext uri="{BB962C8B-B14F-4D97-AF65-F5344CB8AC3E}">
        <p14:creationId xmlns:p14="http://schemas.microsoft.com/office/powerpoint/2010/main" val="2862335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Drainage</a:t>
            </a:r>
            <a:endParaRPr lang="en-US" dirty="0"/>
          </a:p>
        </p:txBody>
      </p:sp>
      <p:sp>
        <p:nvSpPr>
          <p:cNvPr id="3" name="Content Placeholder 2"/>
          <p:cNvSpPr>
            <a:spLocks noGrp="1"/>
          </p:cNvSpPr>
          <p:nvPr>
            <p:ph sz="half" idx="1"/>
          </p:nvPr>
        </p:nvSpPr>
        <p:spPr>
          <a:xfrm>
            <a:off x="549275" y="1600201"/>
            <a:ext cx="4595624" cy="4343400"/>
          </a:xfrm>
        </p:spPr>
        <p:txBody>
          <a:bodyPr>
            <a:normAutofit fontScale="92500" lnSpcReduction="10000"/>
          </a:bodyPr>
          <a:lstStyle/>
          <a:p>
            <a:pPr marL="0" indent="0">
              <a:buNone/>
            </a:pPr>
            <a:endParaRPr lang="en-US" dirty="0" smtClean="0"/>
          </a:p>
          <a:p>
            <a:r>
              <a:rPr lang="en-US" sz="2600" dirty="0" smtClean="0"/>
              <a:t>Slight Ooze (up to 25%)</a:t>
            </a:r>
          </a:p>
          <a:p>
            <a:pPr lvl="1"/>
            <a:r>
              <a:rPr lang="en-US" dirty="0" smtClean="0">
                <a:sym typeface="Wingdings"/>
              </a:rPr>
              <a:t>No change in post-op care</a:t>
            </a:r>
          </a:p>
          <a:p>
            <a:r>
              <a:rPr lang="en-US" sz="2600" dirty="0" smtClean="0">
                <a:sym typeface="Wingdings"/>
              </a:rPr>
              <a:t>Profuse Drainage</a:t>
            </a:r>
          </a:p>
          <a:p>
            <a:pPr lvl="1"/>
            <a:r>
              <a:rPr lang="en-US" dirty="0" smtClean="0">
                <a:sym typeface="Wingdings"/>
              </a:rPr>
              <a:t>Immobilize the knee</a:t>
            </a:r>
          </a:p>
          <a:p>
            <a:pPr lvl="1"/>
            <a:r>
              <a:rPr lang="en-US" dirty="0" smtClean="0">
                <a:sym typeface="Wingdings"/>
              </a:rPr>
              <a:t>Review DVT prophylaxis </a:t>
            </a:r>
          </a:p>
          <a:p>
            <a:r>
              <a:rPr lang="en-US" sz="2600" dirty="0" smtClean="0">
                <a:sym typeface="Wingdings"/>
              </a:rPr>
              <a:t>Persistent Drainage</a:t>
            </a:r>
          </a:p>
          <a:p>
            <a:pPr lvl="1"/>
            <a:r>
              <a:rPr lang="en-US" dirty="0">
                <a:sym typeface="Wingdings"/>
              </a:rPr>
              <a:t>Lavage, debridement</a:t>
            </a:r>
          </a:p>
          <a:p>
            <a:r>
              <a:rPr lang="en-US" sz="2600" dirty="0" smtClean="0">
                <a:sym typeface="Wingdings"/>
              </a:rPr>
              <a:t>Avoid giving antibiotics</a:t>
            </a:r>
          </a:p>
          <a:p>
            <a:r>
              <a:rPr lang="en-US" sz="2600" dirty="0" smtClean="0">
                <a:sym typeface="Wingdings"/>
              </a:rPr>
              <a:t>Avoid wound swab</a:t>
            </a:r>
            <a:endParaRPr lang="en-US" sz="2600" dirty="0" smtClean="0"/>
          </a:p>
        </p:txBody>
      </p:sp>
      <p:pic>
        <p:nvPicPr>
          <p:cNvPr id="5" name="Content Placeholder 4" descr="ooze.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52" b="512"/>
          <a:stretch/>
        </p:blipFill>
        <p:spPr>
          <a:xfrm rot="16200000">
            <a:off x="5646329" y="2826804"/>
            <a:ext cx="3757591" cy="2132853"/>
          </a:xfrm>
        </p:spPr>
      </p:pic>
    </p:spTree>
    <p:extLst>
      <p:ext uri="{BB962C8B-B14F-4D97-AF65-F5344CB8AC3E}">
        <p14:creationId xmlns:p14="http://schemas.microsoft.com/office/powerpoint/2010/main" val="523615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Dehiscence</a:t>
            </a:r>
            <a:endParaRPr lang="en-US" dirty="0"/>
          </a:p>
        </p:txBody>
      </p:sp>
      <p:sp>
        <p:nvSpPr>
          <p:cNvPr id="3" name="Content Placeholder 2"/>
          <p:cNvSpPr>
            <a:spLocks noGrp="1"/>
          </p:cNvSpPr>
          <p:nvPr>
            <p:ph sz="half" idx="1"/>
          </p:nvPr>
        </p:nvSpPr>
        <p:spPr>
          <a:xfrm>
            <a:off x="549275" y="1600201"/>
            <a:ext cx="5279440" cy="4343400"/>
          </a:xfrm>
        </p:spPr>
        <p:txBody>
          <a:bodyPr>
            <a:normAutofit/>
          </a:bodyPr>
          <a:lstStyle/>
          <a:p>
            <a:r>
              <a:rPr lang="en-US" sz="2400" dirty="0" smtClean="0"/>
              <a:t>Wound Dehiscence</a:t>
            </a:r>
          </a:p>
          <a:p>
            <a:pPr lvl="1"/>
            <a:r>
              <a:rPr lang="en-US" sz="2000" dirty="0" smtClean="0"/>
              <a:t>Easy diagnosis</a:t>
            </a:r>
          </a:p>
          <a:p>
            <a:pPr lvl="1"/>
            <a:r>
              <a:rPr lang="en-US" sz="2000" dirty="0" smtClean="0"/>
              <a:t>Underlying Cause</a:t>
            </a:r>
          </a:p>
          <a:p>
            <a:r>
              <a:rPr lang="en-US" sz="2400" dirty="0" smtClean="0"/>
              <a:t>Capsular Repair Dehiscence</a:t>
            </a:r>
          </a:p>
          <a:p>
            <a:pPr lvl="1"/>
            <a:r>
              <a:rPr lang="en-US" sz="2000" dirty="0" smtClean="0"/>
              <a:t>Difficult to diagnose</a:t>
            </a:r>
          </a:p>
          <a:p>
            <a:pPr lvl="1"/>
            <a:r>
              <a:rPr lang="en-US" sz="2000" dirty="0" smtClean="0"/>
              <a:t>Sudden increase in flexion ROM</a:t>
            </a:r>
          </a:p>
          <a:p>
            <a:pPr lvl="1"/>
            <a:r>
              <a:rPr lang="en-US" sz="2000" dirty="0" smtClean="0"/>
              <a:t>Large effusion</a:t>
            </a:r>
          </a:p>
          <a:p>
            <a:pPr lvl="1"/>
            <a:r>
              <a:rPr lang="en-US" sz="2000" dirty="0" smtClean="0"/>
              <a:t>Warm knee</a:t>
            </a:r>
          </a:p>
          <a:p>
            <a:pPr lvl="1"/>
            <a:r>
              <a:rPr lang="en-US" sz="2000" dirty="0" smtClean="0"/>
              <a:t>Patient systemically well</a:t>
            </a:r>
          </a:p>
          <a:p>
            <a:pPr lvl="1"/>
            <a:r>
              <a:rPr lang="en-US" sz="2000" dirty="0" smtClean="0"/>
              <a:t>Debridement and Repair </a:t>
            </a:r>
          </a:p>
        </p:txBody>
      </p:sp>
      <p:pic>
        <p:nvPicPr>
          <p:cNvPr id="5" name="Content Placeholder 4" descr="IMG_3685.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428" b="84"/>
          <a:stretch/>
        </p:blipFill>
        <p:spPr>
          <a:xfrm>
            <a:off x="6177313" y="1879351"/>
            <a:ext cx="2793697" cy="3704729"/>
          </a:xfrm>
        </p:spPr>
      </p:pic>
    </p:spTree>
    <p:extLst>
      <p:ext uri="{BB962C8B-B14F-4D97-AF65-F5344CB8AC3E}">
        <p14:creationId xmlns:p14="http://schemas.microsoft.com/office/powerpoint/2010/main" val="30121870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2% post primary TKR</a:t>
            </a:r>
          </a:p>
          <a:p>
            <a:r>
              <a:rPr lang="en-US" sz="2400" dirty="0" smtClean="0"/>
              <a:t>5.6% post Revision TKR</a:t>
            </a:r>
          </a:p>
        </p:txBody>
      </p:sp>
    </p:spTree>
    <p:extLst>
      <p:ext uri="{BB962C8B-B14F-4D97-AF65-F5344CB8AC3E}">
        <p14:creationId xmlns:p14="http://schemas.microsoft.com/office/powerpoint/2010/main" val="19845671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idx="1"/>
          </p:nvPr>
        </p:nvSpPr>
        <p:spPr/>
        <p:txBody>
          <a:bodyPr/>
          <a:lstStyle/>
          <a:p>
            <a:r>
              <a:rPr lang="en-US" dirty="0"/>
              <a:t>Host Factors</a:t>
            </a:r>
          </a:p>
          <a:p>
            <a:pPr lvl="1"/>
            <a:r>
              <a:rPr lang="en-US" dirty="0"/>
              <a:t>RA, Diabetes, Poor Nutrition, psoriasis, </a:t>
            </a:r>
            <a:r>
              <a:rPr lang="en-US" dirty="0" smtClean="0"/>
              <a:t>obesity, smoking, malignancy, prior </a:t>
            </a:r>
            <a:r>
              <a:rPr lang="en-US" dirty="0" err="1" smtClean="0"/>
              <a:t>hx</a:t>
            </a:r>
            <a:r>
              <a:rPr lang="en-US" dirty="0" smtClean="0"/>
              <a:t> of septic arthritis</a:t>
            </a:r>
            <a:endParaRPr lang="en-US" dirty="0"/>
          </a:p>
          <a:p>
            <a:r>
              <a:rPr lang="en-US" dirty="0"/>
              <a:t>Environmental Factors</a:t>
            </a:r>
          </a:p>
          <a:p>
            <a:pPr lvl="1"/>
            <a:r>
              <a:rPr lang="en-US" dirty="0" err="1" smtClean="0"/>
              <a:t>Antiobiotics</a:t>
            </a:r>
            <a:endParaRPr lang="en-US" dirty="0" smtClean="0"/>
          </a:p>
          <a:p>
            <a:pPr lvl="1"/>
            <a:r>
              <a:rPr lang="en-US" dirty="0" smtClean="0"/>
              <a:t>Traffic </a:t>
            </a:r>
            <a:r>
              <a:rPr lang="en-US" dirty="0"/>
              <a:t>in theatre</a:t>
            </a:r>
          </a:p>
          <a:p>
            <a:pPr lvl="1"/>
            <a:r>
              <a:rPr lang="en-US" dirty="0"/>
              <a:t>Prolonged hospital stay</a:t>
            </a:r>
          </a:p>
          <a:p>
            <a:r>
              <a:rPr lang="en-US" dirty="0"/>
              <a:t>Increased Operating Time</a:t>
            </a:r>
          </a:p>
          <a:p>
            <a:endParaRPr lang="en-US" dirty="0"/>
          </a:p>
        </p:txBody>
      </p:sp>
    </p:spTree>
    <p:extLst>
      <p:ext uri="{BB962C8B-B14F-4D97-AF65-F5344CB8AC3E}">
        <p14:creationId xmlns:p14="http://schemas.microsoft.com/office/powerpoint/2010/main" val="33803917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2032"/>
          </a:xfrm>
        </p:spPr>
        <p:txBody>
          <a:bodyPr/>
          <a:lstStyle/>
          <a:p>
            <a:r>
              <a:rPr lang="en-US" dirty="0" smtClean="0"/>
              <a:t>Infection</a:t>
            </a:r>
            <a:endParaRPr lang="en-US" dirty="0"/>
          </a:p>
        </p:txBody>
      </p:sp>
      <p:sp>
        <p:nvSpPr>
          <p:cNvPr id="3" name="Content Placeholder 2"/>
          <p:cNvSpPr>
            <a:spLocks noGrp="1"/>
          </p:cNvSpPr>
          <p:nvPr>
            <p:ph idx="1"/>
          </p:nvPr>
        </p:nvSpPr>
        <p:spPr/>
        <p:txBody>
          <a:bodyPr/>
          <a:lstStyle/>
          <a:p>
            <a:r>
              <a:rPr lang="en-US" dirty="0" smtClean="0"/>
              <a:t>Early Post-op &lt; 4 weeks</a:t>
            </a:r>
          </a:p>
          <a:p>
            <a:r>
              <a:rPr lang="en-US" dirty="0" smtClean="0"/>
              <a:t>Delayed Post-op &gt; 4 weeks</a:t>
            </a:r>
          </a:p>
          <a:p>
            <a:pPr lvl="1"/>
            <a:r>
              <a:rPr lang="en-US" dirty="0" smtClean="0"/>
              <a:t>6 months</a:t>
            </a:r>
          </a:p>
          <a:p>
            <a:pPr lvl="1"/>
            <a:r>
              <a:rPr lang="en-US" dirty="0" smtClean="0"/>
              <a:t>Low virulence organisms</a:t>
            </a:r>
          </a:p>
          <a:p>
            <a:pPr lvl="1"/>
            <a:r>
              <a:rPr lang="en-US" dirty="0" smtClean="0"/>
              <a:t>Gradual decrease in function</a:t>
            </a:r>
          </a:p>
          <a:p>
            <a:r>
              <a:rPr lang="en-US" dirty="0" smtClean="0"/>
              <a:t>Acute </a:t>
            </a:r>
            <a:r>
              <a:rPr lang="en-US" dirty="0" err="1" smtClean="0"/>
              <a:t>Haematogenous</a:t>
            </a:r>
            <a:r>
              <a:rPr lang="en-US" dirty="0" smtClean="0"/>
              <a:t> &gt;2 years</a:t>
            </a:r>
          </a:p>
          <a:p>
            <a:pPr lvl="1"/>
            <a:r>
              <a:rPr lang="en-US" dirty="0" smtClean="0"/>
              <a:t>Spread from UTI, infected teeth, URTI, </a:t>
            </a:r>
            <a:r>
              <a:rPr lang="en-US" dirty="0" err="1" smtClean="0"/>
              <a:t>etc</a:t>
            </a:r>
            <a:endParaRPr lang="en-US" dirty="0" smtClean="0"/>
          </a:p>
        </p:txBody>
      </p:sp>
    </p:spTree>
    <p:extLst>
      <p:ext uri="{BB962C8B-B14F-4D97-AF65-F5344CB8AC3E}">
        <p14:creationId xmlns:p14="http://schemas.microsoft.com/office/powerpoint/2010/main" val="19088065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sz="half" idx="1"/>
          </p:nvPr>
        </p:nvSpPr>
        <p:spPr>
          <a:xfrm>
            <a:off x="549275" y="1600201"/>
            <a:ext cx="4342158" cy="4343400"/>
          </a:xfrm>
        </p:spPr>
        <p:txBody>
          <a:bodyPr/>
          <a:lstStyle/>
          <a:p>
            <a:r>
              <a:rPr lang="en-US" sz="2400" dirty="0" smtClean="0"/>
              <a:t>Early Post-op &lt; 4 Weeks</a:t>
            </a:r>
          </a:p>
          <a:p>
            <a:pPr marL="0" indent="0">
              <a:buNone/>
            </a:pPr>
            <a:endParaRPr lang="en-US" sz="2400" dirty="0" smtClean="0"/>
          </a:p>
          <a:p>
            <a:pPr lvl="1"/>
            <a:r>
              <a:rPr lang="en-US" sz="2200" dirty="0" smtClean="0"/>
              <a:t>Acute presentation</a:t>
            </a:r>
          </a:p>
          <a:p>
            <a:pPr lvl="1"/>
            <a:r>
              <a:rPr lang="en-US" sz="2200" dirty="0" smtClean="0"/>
              <a:t>Inoculation at the time of surgery</a:t>
            </a:r>
          </a:p>
          <a:p>
            <a:pPr lvl="1"/>
            <a:r>
              <a:rPr lang="en-US" sz="2200" dirty="0" smtClean="0"/>
              <a:t>Spread from infected </a:t>
            </a:r>
            <a:r>
              <a:rPr lang="en-US" sz="2200" dirty="0" err="1" smtClean="0"/>
              <a:t>haematoma</a:t>
            </a:r>
            <a:r>
              <a:rPr lang="en-US" sz="2200" dirty="0" smtClean="0"/>
              <a:t> or superficial infection</a:t>
            </a:r>
          </a:p>
        </p:txBody>
      </p:sp>
      <p:pic>
        <p:nvPicPr>
          <p:cNvPr id="5" name="Content Placeholder 4" descr="infected knee.jpg"/>
          <p:cNvPicPr>
            <a:picLocks noGrp="1" noChangeAspect="1"/>
          </p:cNvPicPr>
          <p:nvPr>
            <p:ph sz="half" idx="2"/>
          </p:nvPr>
        </p:nvPicPr>
        <p:blipFill>
          <a:blip r:embed="rId3">
            <a:extLst>
              <a:ext uri="{28A0092B-C50C-407E-A947-70E740481C1C}">
                <a14:useLocalDpi xmlns:a14="http://schemas.microsoft.com/office/drawing/2010/main" val="0"/>
              </a:ext>
            </a:extLst>
          </a:blip>
          <a:srcRect t="-10024" b="-10024"/>
          <a:stretch>
            <a:fillRect/>
          </a:stretch>
        </p:blipFill>
        <p:spPr>
          <a:xfrm>
            <a:off x="5205198" y="1600201"/>
            <a:ext cx="3676821" cy="4157756"/>
          </a:xfrm>
        </p:spPr>
      </p:pic>
    </p:spTree>
    <p:extLst>
      <p:ext uri="{BB962C8B-B14F-4D97-AF65-F5344CB8AC3E}">
        <p14:creationId xmlns:p14="http://schemas.microsoft.com/office/powerpoint/2010/main" val="38371850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Infection</a:t>
            </a:r>
            <a:endParaRPr lang="en-US" dirty="0"/>
          </a:p>
        </p:txBody>
      </p:sp>
      <p:sp>
        <p:nvSpPr>
          <p:cNvPr id="3" name="Content Placeholder 2"/>
          <p:cNvSpPr>
            <a:spLocks noGrp="1"/>
          </p:cNvSpPr>
          <p:nvPr>
            <p:ph sz="half" idx="1"/>
          </p:nvPr>
        </p:nvSpPr>
        <p:spPr>
          <a:xfrm>
            <a:off x="549274" y="1600201"/>
            <a:ext cx="4549645" cy="3994786"/>
          </a:xfrm>
        </p:spPr>
        <p:txBody>
          <a:bodyPr>
            <a:normAutofit/>
          </a:bodyPr>
          <a:lstStyle/>
          <a:p>
            <a:r>
              <a:rPr lang="en-US" sz="2400" dirty="0" smtClean="0"/>
              <a:t>Persistent pain, swelling &amp; wound drainage</a:t>
            </a:r>
          </a:p>
          <a:p>
            <a:r>
              <a:rPr lang="en-US" sz="2400" dirty="0" smtClean="0"/>
              <a:t>ESR/CRP high</a:t>
            </a:r>
          </a:p>
          <a:p>
            <a:r>
              <a:rPr lang="en-US" sz="2400" dirty="0" smtClean="0"/>
              <a:t>Delay Antibiotics until intra-op sample is taken</a:t>
            </a:r>
          </a:p>
          <a:p>
            <a:r>
              <a:rPr lang="en-US" sz="2400" dirty="0" smtClean="0"/>
              <a:t>Blood cultures</a:t>
            </a:r>
          </a:p>
          <a:p>
            <a:endParaRPr lang="en-US" dirty="0"/>
          </a:p>
        </p:txBody>
      </p:sp>
      <p:pic>
        <p:nvPicPr>
          <p:cNvPr id="6" name="Content Placeholder 5" descr="IMG_2199.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947" r="-8947"/>
          <a:stretch>
            <a:fillRect/>
          </a:stretch>
        </p:blipFill>
        <p:spPr>
          <a:xfrm>
            <a:off x="5482431" y="1600201"/>
            <a:ext cx="3390056" cy="3833992"/>
          </a:xfrm>
        </p:spPr>
      </p:pic>
    </p:spTree>
    <p:extLst>
      <p:ext uri="{BB962C8B-B14F-4D97-AF65-F5344CB8AC3E}">
        <p14:creationId xmlns:p14="http://schemas.microsoft.com/office/powerpoint/2010/main" val="2436662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Emergent </a:t>
            </a:r>
            <a:r>
              <a:rPr lang="en-US" dirty="0"/>
              <a:t>debridement &amp; change of poly liner</a:t>
            </a:r>
          </a:p>
          <a:p>
            <a:r>
              <a:rPr lang="en-US" dirty="0" err="1"/>
              <a:t>i.v.</a:t>
            </a:r>
            <a:r>
              <a:rPr lang="en-US" dirty="0"/>
              <a:t> Antibiotics</a:t>
            </a:r>
          </a:p>
          <a:p>
            <a:r>
              <a:rPr lang="en-US" dirty="0"/>
              <a:t>2 stage Revision</a:t>
            </a:r>
          </a:p>
          <a:p>
            <a:endParaRPr lang="en-US" dirty="0"/>
          </a:p>
        </p:txBody>
      </p:sp>
    </p:spTree>
    <p:extLst>
      <p:ext uri="{BB962C8B-B14F-4D97-AF65-F5344CB8AC3E}">
        <p14:creationId xmlns:p14="http://schemas.microsoft.com/office/powerpoint/2010/main" val="29025576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a:t>
            </a:r>
            <a:endParaRPr lang="en-US" dirty="0"/>
          </a:p>
        </p:txBody>
      </p:sp>
      <p:sp>
        <p:nvSpPr>
          <p:cNvPr id="3" name="Content Placeholder 2"/>
          <p:cNvSpPr>
            <a:spLocks noGrp="1"/>
          </p:cNvSpPr>
          <p:nvPr>
            <p:ph sz="half" idx="1"/>
          </p:nvPr>
        </p:nvSpPr>
        <p:spPr>
          <a:xfrm>
            <a:off x="549274" y="1600201"/>
            <a:ext cx="5200589" cy="4343400"/>
          </a:xfrm>
        </p:spPr>
        <p:txBody>
          <a:bodyPr/>
          <a:lstStyle/>
          <a:p>
            <a:r>
              <a:rPr lang="en-US" sz="2200" dirty="0" smtClean="0"/>
              <a:t>Aim &gt;95-100 degrees of flexion</a:t>
            </a:r>
          </a:p>
          <a:p>
            <a:r>
              <a:rPr lang="en-US" sz="2200" dirty="0" smtClean="0"/>
              <a:t>65° during swing phase</a:t>
            </a:r>
          </a:p>
          <a:p>
            <a:r>
              <a:rPr lang="en-US" sz="2200" dirty="0" smtClean="0"/>
              <a:t>80°	during climbing stairs</a:t>
            </a:r>
          </a:p>
          <a:p>
            <a:r>
              <a:rPr lang="en-US" sz="2200" dirty="0" smtClean="0"/>
              <a:t>90-100° during descending stairs</a:t>
            </a:r>
          </a:p>
          <a:p>
            <a:r>
              <a:rPr lang="en-US" sz="2200" dirty="0" smtClean="0"/>
              <a:t>90-95° to rise from standard chair</a:t>
            </a:r>
          </a:p>
          <a:p>
            <a:endParaRPr lang="en-US" dirty="0" smtClean="0"/>
          </a:p>
        </p:txBody>
      </p:sp>
      <p:pic>
        <p:nvPicPr>
          <p:cNvPr id="5" name="Content Placeholder 4" descr="image021.jpg"/>
          <p:cNvPicPr>
            <a:picLocks noGrp="1" noChangeAspect="1"/>
          </p:cNvPicPr>
          <p:nvPr>
            <p:ph sz="half" idx="2"/>
          </p:nvPr>
        </p:nvPicPr>
        <p:blipFill>
          <a:blip r:embed="rId3">
            <a:extLst>
              <a:ext uri="{28A0092B-C50C-407E-A947-70E740481C1C}">
                <a14:useLocalDpi xmlns:a14="http://schemas.microsoft.com/office/drawing/2010/main" val="0"/>
              </a:ext>
            </a:extLst>
          </a:blip>
          <a:srcRect t="-59200" b="-59200"/>
          <a:stretch>
            <a:fillRect/>
          </a:stretch>
        </p:blipFill>
        <p:spPr>
          <a:xfrm>
            <a:off x="5543899" y="-81424"/>
            <a:ext cx="3295444" cy="5931800"/>
          </a:xfrm>
        </p:spPr>
      </p:pic>
    </p:spTree>
    <p:extLst>
      <p:ext uri="{BB962C8B-B14F-4D97-AF65-F5344CB8AC3E}">
        <p14:creationId xmlns:p14="http://schemas.microsoft.com/office/powerpoint/2010/main" val="2590995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Operative Care</a:t>
            </a:r>
            <a:endParaRPr lang="en-US" dirty="0"/>
          </a:p>
        </p:txBody>
      </p:sp>
      <p:sp>
        <p:nvSpPr>
          <p:cNvPr id="3" name="Content Placeholder 2"/>
          <p:cNvSpPr>
            <a:spLocks noGrp="1"/>
          </p:cNvSpPr>
          <p:nvPr>
            <p:ph sz="half" idx="1"/>
          </p:nvPr>
        </p:nvSpPr>
        <p:spPr>
          <a:xfrm>
            <a:off x="549275" y="1600201"/>
            <a:ext cx="5756200" cy="4343400"/>
          </a:xfrm>
        </p:spPr>
        <p:txBody>
          <a:bodyPr/>
          <a:lstStyle/>
          <a:p>
            <a:endParaRPr lang="en-US" dirty="0" smtClean="0"/>
          </a:p>
          <a:p>
            <a:r>
              <a:rPr lang="en-US" sz="2400" dirty="0" smtClean="0"/>
              <a:t>Multi Disciplinary Team Approach</a:t>
            </a:r>
          </a:p>
          <a:p>
            <a:r>
              <a:rPr lang="en-US" sz="2400" dirty="0" smtClean="0"/>
              <a:t>Goal</a:t>
            </a:r>
            <a:endParaRPr lang="en-US" sz="2200" dirty="0" smtClean="0"/>
          </a:p>
          <a:p>
            <a:pPr lvl="1"/>
            <a:r>
              <a:rPr lang="en-US" sz="2200" dirty="0" smtClean="0"/>
              <a:t>Pain free</a:t>
            </a:r>
          </a:p>
          <a:p>
            <a:pPr lvl="1"/>
            <a:r>
              <a:rPr lang="en-US" sz="2200" dirty="0" smtClean="0"/>
              <a:t>ROM</a:t>
            </a:r>
          </a:p>
          <a:p>
            <a:pPr lvl="1"/>
            <a:r>
              <a:rPr lang="en-US" sz="2200" dirty="0" smtClean="0"/>
              <a:t>Stable prosthesis</a:t>
            </a:r>
          </a:p>
          <a:p>
            <a:pPr lvl="1"/>
            <a:r>
              <a:rPr lang="en-US" sz="2200" dirty="0" smtClean="0"/>
              <a:t>Longevity </a:t>
            </a:r>
          </a:p>
          <a:p>
            <a:pPr lvl="1"/>
            <a:r>
              <a:rPr lang="en-US" sz="2200" dirty="0" smtClean="0"/>
              <a:t>Avoid complications</a:t>
            </a:r>
          </a:p>
          <a:p>
            <a:pPr lvl="1"/>
            <a:endParaRPr lang="en-US" sz="2200" dirty="0" smtClean="0"/>
          </a:p>
          <a:p>
            <a:pPr marL="0" indent="0">
              <a:buNone/>
            </a:pPr>
            <a:endParaRPr lang="en-US" dirty="0"/>
          </a:p>
          <a:p>
            <a:pPr lvl="1"/>
            <a:endParaRPr lang="en-US" dirty="0" smtClean="0"/>
          </a:p>
        </p:txBody>
      </p:sp>
      <p:pic>
        <p:nvPicPr>
          <p:cNvPr id="5" name="Content Placeholder 4" descr="TKR.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5634" r="-5634"/>
          <a:stretch>
            <a:fillRect/>
          </a:stretch>
        </p:blipFill>
        <p:spPr>
          <a:xfrm>
            <a:off x="6305475" y="2161628"/>
            <a:ext cx="2585359" cy="2923918"/>
          </a:xfrm>
        </p:spPr>
      </p:pic>
    </p:spTree>
    <p:extLst>
      <p:ext uri="{BB962C8B-B14F-4D97-AF65-F5344CB8AC3E}">
        <p14:creationId xmlns:p14="http://schemas.microsoft.com/office/powerpoint/2010/main" val="5798363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a:t>
            </a:r>
            <a:endParaRPr lang="en-US" dirty="0"/>
          </a:p>
        </p:txBody>
      </p:sp>
      <p:sp>
        <p:nvSpPr>
          <p:cNvPr id="3" name="Content Placeholder 2"/>
          <p:cNvSpPr>
            <a:spLocks noGrp="1"/>
          </p:cNvSpPr>
          <p:nvPr>
            <p:ph sz="half" idx="1"/>
          </p:nvPr>
        </p:nvSpPr>
        <p:spPr>
          <a:xfrm>
            <a:off x="549274" y="1600201"/>
            <a:ext cx="4734099" cy="4343400"/>
          </a:xfrm>
        </p:spPr>
        <p:txBody>
          <a:bodyPr>
            <a:normAutofit/>
          </a:bodyPr>
          <a:lstStyle/>
          <a:p>
            <a:r>
              <a:rPr lang="en-US" sz="2800" dirty="0" smtClean="0"/>
              <a:t>Pre Operative Factors</a:t>
            </a:r>
            <a:endParaRPr lang="en-US" dirty="0" smtClean="0"/>
          </a:p>
          <a:p>
            <a:pPr lvl="1"/>
            <a:endParaRPr lang="en-US" sz="2400" dirty="0" smtClean="0"/>
          </a:p>
          <a:p>
            <a:pPr lvl="1"/>
            <a:r>
              <a:rPr lang="en-US" sz="2400" dirty="0" smtClean="0"/>
              <a:t>Pre-op ROM</a:t>
            </a:r>
          </a:p>
          <a:p>
            <a:pPr lvl="1"/>
            <a:r>
              <a:rPr lang="en-US" sz="2400" dirty="0" smtClean="0"/>
              <a:t>Underlying diagnosis</a:t>
            </a:r>
          </a:p>
          <a:p>
            <a:pPr lvl="1"/>
            <a:r>
              <a:rPr lang="en-US" sz="2400" dirty="0" smtClean="0"/>
              <a:t>History of prior surgery</a:t>
            </a:r>
          </a:p>
          <a:p>
            <a:pPr marL="349250" lvl="1" indent="0">
              <a:buNone/>
            </a:pPr>
            <a:endParaRPr lang="en-US" dirty="0" smtClean="0"/>
          </a:p>
        </p:txBody>
      </p:sp>
      <p:pic>
        <p:nvPicPr>
          <p:cNvPr id="7" name="Content Placeholder 4" descr="IMG_1939.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6995" r="16995"/>
          <a:stretch>
            <a:fillRect/>
          </a:stretch>
        </p:blipFill>
        <p:spPr>
          <a:xfrm>
            <a:off x="5098489" y="1600201"/>
            <a:ext cx="3493062" cy="3950487"/>
          </a:xfrm>
        </p:spPr>
      </p:pic>
    </p:spTree>
    <p:extLst>
      <p:ext uri="{BB962C8B-B14F-4D97-AF65-F5344CB8AC3E}">
        <p14:creationId xmlns:p14="http://schemas.microsoft.com/office/powerpoint/2010/main" val="8148191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a:t>
            </a:r>
            <a:endParaRPr lang="en-US" dirty="0"/>
          </a:p>
        </p:txBody>
      </p:sp>
      <p:sp>
        <p:nvSpPr>
          <p:cNvPr id="3" name="Content Placeholder 2"/>
          <p:cNvSpPr>
            <a:spLocks noGrp="1"/>
          </p:cNvSpPr>
          <p:nvPr>
            <p:ph sz="half" idx="1"/>
          </p:nvPr>
        </p:nvSpPr>
        <p:spPr>
          <a:xfrm>
            <a:off x="549275" y="1600201"/>
            <a:ext cx="4641682" cy="4343400"/>
          </a:xfrm>
        </p:spPr>
        <p:txBody>
          <a:bodyPr>
            <a:normAutofit/>
          </a:bodyPr>
          <a:lstStyle/>
          <a:p>
            <a:r>
              <a:rPr lang="en-US" sz="2800" dirty="0" smtClean="0"/>
              <a:t>Pre Operative Factors</a:t>
            </a:r>
          </a:p>
          <a:p>
            <a:endParaRPr lang="en-US" dirty="0" smtClean="0"/>
          </a:p>
          <a:p>
            <a:pPr lvl="1"/>
            <a:r>
              <a:rPr lang="en-US" sz="2400" dirty="0" smtClean="0"/>
              <a:t>Pre-op ROM</a:t>
            </a:r>
          </a:p>
          <a:p>
            <a:pPr lvl="1"/>
            <a:r>
              <a:rPr lang="en-US" sz="2400" dirty="0" smtClean="0"/>
              <a:t>Underlying diagnosis</a:t>
            </a:r>
          </a:p>
          <a:p>
            <a:pPr lvl="1"/>
            <a:r>
              <a:rPr lang="en-US" sz="2400" dirty="0" smtClean="0"/>
              <a:t>History of prior surgery</a:t>
            </a:r>
          </a:p>
          <a:p>
            <a:pPr marL="349250" lvl="1" indent="0">
              <a:buNone/>
            </a:pPr>
            <a:endParaRPr lang="en-US" dirty="0" smtClean="0"/>
          </a:p>
        </p:txBody>
      </p:sp>
      <p:pic>
        <p:nvPicPr>
          <p:cNvPr id="5" name="Content Placeholder 4" descr="2198TBI_HO_left_knee.jpg"/>
          <p:cNvPicPr>
            <a:picLocks noGrp="1" noChangeAspect="1"/>
          </p:cNvPicPr>
          <p:nvPr>
            <p:ph sz="half" idx="2"/>
          </p:nvPr>
        </p:nvPicPr>
        <p:blipFill>
          <a:blip r:embed="rId3">
            <a:extLst>
              <a:ext uri="{28A0092B-C50C-407E-A947-70E740481C1C}">
                <a14:useLocalDpi xmlns:a14="http://schemas.microsoft.com/office/drawing/2010/main" val="0"/>
              </a:ext>
            </a:extLst>
          </a:blip>
          <a:srcRect l="4660" r="4660"/>
          <a:stretch>
            <a:fillRect/>
          </a:stretch>
        </p:blipFill>
        <p:spPr>
          <a:xfrm>
            <a:off x="5321525" y="2245357"/>
            <a:ext cx="3270026" cy="3698244"/>
          </a:xfrm>
        </p:spPr>
      </p:pic>
    </p:spTree>
    <p:extLst>
      <p:ext uri="{BB962C8B-B14F-4D97-AF65-F5344CB8AC3E}">
        <p14:creationId xmlns:p14="http://schemas.microsoft.com/office/powerpoint/2010/main" val="21118657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a:t>
            </a:r>
            <a:endParaRPr lang="en-US" dirty="0"/>
          </a:p>
        </p:txBody>
      </p:sp>
      <p:sp>
        <p:nvSpPr>
          <p:cNvPr id="3" name="Content Placeholder 2"/>
          <p:cNvSpPr>
            <a:spLocks noGrp="1"/>
          </p:cNvSpPr>
          <p:nvPr>
            <p:ph sz="half" idx="1"/>
          </p:nvPr>
        </p:nvSpPr>
        <p:spPr>
          <a:xfrm>
            <a:off x="549274" y="1600201"/>
            <a:ext cx="5101873" cy="4497400"/>
          </a:xfrm>
        </p:spPr>
        <p:txBody>
          <a:bodyPr/>
          <a:lstStyle/>
          <a:p>
            <a:pPr marL="0" indent="0">
              <a:buNone/>
            </a:pPr>
            <a:r>
              <a:rPr lang="en-US" sz="2800" dirty="0" smtClean="0"/>
              <a:t>Intra </a:t>
            </a:r>
            <a:r>
              <a:rPr lang="en-US" sz="2800" dirty="0"/>
              <a:t>operative </a:t>
            </a:r>
            <a:r>
              <a:rPr lang="en-US" sz="2800" dirty="0" smtClean="0"/>
              <a:t>Factors</a:t>
            </a:r>
          </a:p>
          <a:p>
            <a:pPr marL="0" indent="0">
              <a:buNone/>
            </a:pPr>
            <a:endParaRPr lang="en-US" dirty="0"/>
          </a:p>
          <a:p>
            <a:pPr lvl="1"/>
            <a:r>
              <a:rPr lang="en-US" sz="2400" dirty="0"/>
              <a:t>Unbalanced knee</a:t>
            </a:r>
          </a:p>
          <a:p>
            <a:pPr lvl="1"/>
            <a:r>
              <a:rPr lang="en-US" sz="2400" dirty="0"/>
              <a:t>oversizing or </a:t>
            </a:r>
            <a:r>
              <a:rPr lang="en-US" sz="2400" dirty="0" err="1"/>
              <a:t>malpositioning</a:t>
            </a:r>
            <a:r>
              <a:rPr lang="en-US" sz="2400" dirty="0"/>
              <a:t> of </a:t>
            </a:r>
            <a:r>
              <a:rPr lang="en-US" sz="2400" dirty="0" smtClean="0"/>
              <a:t>components</a:t>
            </a:r>
            <a:endParaRPr lang="en-US" sz="2400" dirty="0"/>
          </a:p>
        </p:txBody>
      </p:sp>
      <p:pic>
        <p:nvPicPr>
          <p:cNvPr id="5" name="Content Placeholder 4" descr="cios-3-259-g004-l.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493" r="69380" b="290"/>
          <a:stretch/>
        </p:blipFill>
        <p:spPr>
          <a:xfrm>
            <a:off x="6573745" y="1444532"/>
            <a:ext cx="1801736" cy="4653069"/>
          </a:xfrm>
        </p:spPr>
      </p:pic>
    </p:spTree>
    <p:extLst>
      <p:ext uri="{BB962C8B-B14F-4D97-AF65-F5344CB8AC3E}">
        <p14:creationId xmlns:p14="http://schemas.microsoft.com/office/powerpoint/2010/main" val="5169629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5049"/>
            <a:ext cx="7634103" cy="1010507"/>
          </a:xfrm>
        </p:spPr>
        <p:txBody>
          <a:bodyPr/>
          <a:lstStyle/>
          <a:p>
            <a:r>
              <a:rPr lang="en-US" dirty="0"/>
              <a:t>Stiffness</a:t>
            </a:r>
          </a:p>
        </p:txBody>
      </p:sp>
      <p:sp>
        <p:nvSpPr>
          <p:cNvPr id="3" name="Content Placeholder 2"/>
          <p:cNvSpPr>
            <a:spLocks noGrp="1"/>
          </p:cNvSpPr>
          <p:nvPr>
            <p:ph sz="half" idx="1"/>
          </p:nvPr>
        </p:nvSpPr>
        <p:spPr>
          <a:xfrm>
            <a:off x="549274" y="1600201"/>
            <a:ext cx="5011903" cy="4343400"/>
          </a:xfrm>
        </p:spPr>
        <p:txBody>
          <a:bodyPr/>
          <a:lstStyle/>
          <a:p>
            <a:r>
              <a:rPr lang="en-US" sz="2800" dirty="0"/>
              <a:t>Post operative </a:t>
            </a:r>
            <a:r>
              <a:rPr lang="en-US" sz="2800" dirty="0" smtClean="0"/>
              <a:t>Factors</a:t>
            </a:r>
            <a:endParaRPr lang="en-US" dirty="0"/>
          </a:p>
          <a:p>
            <a:pPr lvl="1"/>
            <a:endParaRPr lang="en-US" sz="2400" dirty="0" smtClean="0"/>
          </a:p>
          <a:p>
            <a:pPr lvl="1"/>
            <a:r>
              <a:rPr lang="en-US" sz="2400" dirty="0" smtClean="0"/>
              <a:t>Patient </a:t>
            </a:r>
            <a:r>
              <a:rPr lang="en-US" sz="2400" dirty="0"/>
              <a:t>Motivation</a:t>
            </a:r>
          </a:p>
          <a:p>
            <a:pPr lvl="1"/>
            <a:r>
              <a:rPr lang="en-US" sz="2400" dirty="0" err="1"/>
              <a:t>Arthrofibrosis</a:t>
            </a:r>
            <a:endParaRPr lang="en-US" sz="2400" dirty="0"/>
          </a:p>
          <a:p>
            <a:pPr lvl="1"/>
            <a:r>
              <a:rPr lang="en-US" sz="2400" dirty="0"/>
              <a:t>Heterotopic Ossification</a:t>
            </a:r>
          </a:p>
          <a:p>
            <a:pPr lvl="1"/>
            <a:r>
              <a:rPr lang="en-US" sz="2400" dirty="0"/>
              <a:t>CRPS</a:t>
            </a:r>
          </a:p>
          <a:p>
            <a:pPr lvl="1"/>
            <a:r>
              <a:rPr lang="en-US" sz="2400" dirty="0"/>
              <a:t>Infection</a:t>
            </a:r>
          </a:p>
          <a:p>
            <a:endParaRPr lang="en-US" dirty="0"/>
          </a:p>
        </p:txBody>
      </p:sp>
      <p:pic>
        <p:nvPicPr>
          <p:cNvPr id="10" name="Content Placeholder 9" descr="anklosis post TKR.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535" b="-49945"/>
          <a:stretch/>
        </p:blipFill>
        <p:spPr>
          <a:xfrm>
            <a:off x="4493646" y="3923068"/>
            <a:ext cx="4534294" cy="3886442"/>
          </a:xfrm>
        </p:spPr>
      </p:pic>
    </p:spTree>
    <p:extLst>
      <p:ext uri="{BB962C8B-B14F-4D97-AF65-F5344CB8AC3E}">
        <p14:creationId xmlns:p14="http://schemas.microsoft.com/office/powerpoint/2010/main" val="1529975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a:t>
            </a:r>
            <a:endParaRPr lang="en-US" dirty="0"/>
          </a:p>
        </p:txBody>
      </p:sp>
      <p:sp>
        <p:nvSpPr>
          <p:cNvPr id="3" name="Content Placeholder 2"/>
          <p:cNvSpPr>
            <a:spLocks noGrp="1"/>
          </p:cNvSpPr>
          <p:nvPr>
            <p:ph idx="1"/>
          </p:nvPr>
        </p:nvSpPr>
        <p:spPr/>
        <p:txBody>
          <a:bodyPr/>
          <a:lstStyle/>
          <a:p>
            <a:pPr marL="0" indent="0">
              <a:buNone/>
            </a:pPr>
            <a:r>
              <a:rPr lang="en-US" sz="2800" dirty="0" smtClean="0"/>
              <a:t>Prevention</a:t>
            </a:r>
          </a:p>
          <a:p>
            <a:pPr marL="0" indent="0">
              <a:buNone/>
            </a:pPr>
            <a:endParaRPr lang="en-US" sz="2800" dirty="0" smtClean="0"/>
          </a:p>
          <a:p>
            <a:pPr lvl="1"/>
            <a:r>
              <a:rPr lang="en-US" sz="2400" dirty="0" smtClean="0"/>
              <a:t>Patient and component selection</a:t>
            </a:r>
          </a:p>
          <a:p>
            <a:pPr lvl="1"/>
            <a:r>
              <a:rPr lang="en-US" sz="2400" dirty="0" smtClean="0"/>
              <a:t>Patient education</a:t>
            </a:r>
          </a:p>
          <a:p>
            <a:pPr lvl="1"/>
            <a:r>
              <a:rPr lang="en-US" sz="2400" dirty="0" smtClean="0"/>
              <a:t>HO</a:t>
            </a:r>
          </a:p>
          <a:p>
            <a:pPr lvl="2"/>
            <a:r>
              <a:rPr lang="en-US" dirty="0" smtClean="0"/>
              <a:t>NSAID/Radiotherapy</a:t>
            </a:r>
          </a:p>
          <a:p>
            <a:pPr lvl="1"/>
            <a:r>
              <a:rPr lang="en-US" sz="2400" dirty="0" smtClean="0"/>
              <a:t>Structured physiotherapy program up to 6 weeks</a:t>
            </a:r>
          </a:p>
          <a:p>
            <a:pPr marL="349250" lvl="1" indent="0">
              <a:buNone/>
            </a:pPr>
            <a:endParaRPr lang="en-US" dirty="0"/>
          </a:p>
        </p:txBody>
      </p:sp>
    </p:spTree>
    <p:extLst>
      <p:ext uri="{BB962C8B-B14F-4D97-AF65-F5344CB8AC3E}">
        <p14:creationId xmlns:p14="http://schemas.microsoft.com/office/powerpoint/2010/main" val="39723977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9449"/>
          </a:xfrm>
        </p:spPr>
        <p:txBody>
          <a:bodyPr/>
          <a:lstStyle/>
          <a:p>
            <a:r>
              <a:rPr lang="en-US" dirty="0" smtClean="0"/>
              <a:t>Stiffness</a:t>
            </a:r>
            <a:endParaRPr lang="en-US" dirty="0"/>
          </a:p>
        </p:txBody>
      </p:sp>
      <p:sp>
        <p:nvSpPr>
          <p:cNvPr id="3" name="Content Placeholder 2"/>
          <p:cNvSpPr>
            <a:spLocks noGrp="1"/>
          </p:cNvSpPr>
          <p:nvPr>
            <p:ph sz="half" idx="1"/>
          </p:nvPr>
        </p:nvSpPr>
        <p:spPr>
          <a:xfrm>
            <a:off x="549275" y="1600201"/>
            <a:ext cx="4844890" cy="4343400"/>
          </a:xfrm>
        </p:spPr>
        <p:txBody>
          <a:bodyPr/>
          <a:lstStyle/>
          <a:p>
            <a:r>
              <a:rPr lang="en-US" sz="2800" dirty="0" smtClean="0"/>
              <a:t>Treatment</a:t>
            </a:r>
          </a:p>
          <a:p>
            <a:pPr marL="0" indent="0">
              <a:buNone/>
            </a:pPr>
            <a:endParaRPr lang="en-US" dirty="0"/>
          </a:p>
          <a:p>
            <a:pPr lvl="1"/>
            <a:r>
              <a:rPr lang="en-US" sz="2200" dirty="0"/>
              <a:t>Physiotherapy</a:t>
            </a:r>
          </a:p>
          <a:p>
            <a:pPr lvl="1"/>
            <a:r>
              <a:rPr lang="en-US" sz="2200" dirty="0"/>
              <a:t>Manipulation under </a:t>
            </a:r>
            <a:r>
              <a:rPr lang="en-US" sz="2200" dirty="0" err="1"/>
              <a:t>anaesthesia</a:t>
            </a:r>
            <a:r>
              <a:rPr lang="en-US" sz="2200" dirty="0"/>
              <a:t> </a:t>
            </a:r>
            <a:r>
              <a:rPr lang="en-US" sz="2200" dirty="0" smtClean="0">
                <a:sym typeface="Wingdings"/>
              </a:rPr>
              <a:t> </a:t>
            </a:r>
            <a:r>
              <a:rPr lang="en-US" sz="2200" dirty="0" smtClean="0"/>
              <a:t>8 week</a:t>
            </a:r>
            <a:endParaRPr lang="en-US" sz="2200" dirty="0"/>
          </a:p>
          <a:p>
            <a:pPr lvl="1"/>
            <a:r>
              <a:rPr lang="en-US" sz="2200" dirty="0"/>
              <a:t>Open or Arthroscopic release &gt; 3 months</a:t>
            </a:r>
          </a:p>
          <a:p>
            <a:pPr lvl="1"/>
            <a:r>
              <a:rPr lang="en-US" sz="2200" dirty="0"/>
              <a:t>Revision Surgery </a:t>
            </a:r>
          </a:p>
          <a:p>
            <a:endParaRPr lang="en-US" dirty="0"/>
          </a:p>
        </p:txBody>
      </p:sp>
      <p:pic>
        <p:nvPicPr>
          <p:cNvPr id="5" name="Content Placeholder 4" descr="IMG_1940.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6845" r="16845"/>
          <a:stretch>
            <a:fillRect/>
          </a:stretch>
        </p:blipFill>
        <p:spPr>
          <a:xfrm>
            <a:off x="5394165" y="1600201"/>
            <a:ext cx="3464461" cy="3918140"/>
          </a:xfrm>
        </p:spPr>
      </p:pic>
    </p:spTree>
    <p:extLst>
      <p:ext uri="{BB962C8B-B14F-4D97-AF65-F5344CB8AC3E}">
        <p14:creationId xmlns:p14="http://schemas.microsoft.com/office/powerpoint/2010/main" val="10533381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Periprosthetic</a:t>
            </a:r>
            <a:r>
              <a:rPr lang="en-US" dirty="0" smtClean="0"/>
              <a:t> Fracture</a:t>
            </a:r>
            <a:endParaRPr lang="en-US" dirty="0"/>
          </a:p>
        </p:txBody>
      </p:sp>
      <p:sp>
        <p:nvSpPr>
          <p:cNvPr id="3" name="Content Placeholder 2"/>
          <p:cNvSpPr>
            <a:spLocks noGrp="1"/>
          </p:cNvSpPr>
          <p:nvPr>
            <p:ph sz="half" idx="1"/>
          </p:nvPr>
        </p:nvSpPr>
        <p:spPr>
          <a:xfrm>
            <a:off x="549275" y="1600201"/>
            <a:ext cx="4917028" cy="4343400"/>
          </a:xfrm>
        </p:spPr>
        <p:txBody>
          <a:bodyPr>
            <a:normAutofit/>
          </a:bodyPr>
          <a:lstStyle/>
          <a:p>
            <a:endParaRPr lang="en-US" sz="2200" dirty="0" smtClean="0"/>
          </a:p>
          <a:p>
            <a:r>
              <a:rPr lang="en-US" sz="2200" dirty="0" smtClean="0"/>
              <a:t>Posterior Stabilized (PS) Knee</a:t>
            </a:r>
          </a:p>
          <a:p>
            <a:r>
              <a:rPr lang="en-US" sz="2200" dirty="0" smtClean="0"/>
              <a:t>Small size femoral component</a:t>
            </a:r>
          </a:p>
          <a:p>
            <a:r>
              <a:rPr lang="en-US" sz="2200" dirty="0" err="1" smtClean="0"/>
              <a:t>Uncemented</a:t>
            </a:r>
            <a:r>
              <a:rPr lang="en-US" sz="2200" dirty="0" smtClean="0"/>
              <a:t> prosthesis</a:t>
            </a:r>
          </a:p>
          <a:p>
            <a:r>
              <a:rPr lang="en-US" sz="2200" dirty="0" smtClean="0"/>
              <a:t>Change in </a:t>
            </a:r>
            <a:r>
              <a:rPr lang="en-US" sz="2200" dirty="0" err="1" smtClean="0"/>
              <a:t>weightbearing</a:t>
            </a:r>
            <a:r>
              <a:rPr lang="en-US" sz="2200" dirty="0" smtClean="0"/>
              <a:t> status</a:t>
            </a:r>
          </a:p>
          <a:p>
            <a:pPr marL="349250" lvl="1" indent="0">
              <a:buNone/>
            </a:pPr>
            <a:r>
              <a:rPr lang="en-US" sz="2200" dirty="0" smtClean="0"/>
              <a:t> </a:t>
            </a:r>
            <a:endParaRPr lang="en-US" sz="2200" dirty="0"/>
          </a:p>
        </p:txBody>
      </p:sp>
      <p:pic>
        <p:nvPicPr>
          <p:cNvPr id="5" name="Content Placeholder 4" descr="TKR-periprosthetic#-1.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2407" t="7749" r="16130" b="11171"/>
          <a:stretch/>
        </p:blipFill>
        <p:spPr>
          <a:xfrm>
            <a:off x="5874476" y="1444532"/>
            <a:ext cx="2717075" cy="4997341"/>
          </a:xfrm>
        </p:spPr>
      </p:pic>
    </p:spTree>
    <p:extLst>
      <p:ext uri="{BB962C8B-B14F-4D97-AF65-F5344CB8AC3E}">
        <p14:creationId xmlns:p14="http://schemas.microsoft.com/office/powerpoint/2010/main" val="15153811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Periprosthetic</a:t>
            </a:r>
            <a:r>
              <a:rPr lang="en-US" dirty="0" smtClean="0"/>
              <a:t> Fracture</a:t>
            </a:r>
            <a:endParaRPr lang="en-US" dirty="0"/>
          </a:p>
        </p:txBody>
      </p:sp>
      <p:sp>
        <p:nvSpPr>
          <p:cNvPr id="3" name="Content Placeholder 2"/>
          <p:cNvSpPr>
            <a:spLocks noGrp="1"/>
          </p:cNvSpPr>
          <p:nvPr>
            <p:ph sz="half" idx="1"/>
          </p:nvPr>
        </p:nvSpPr>
        <p:spPr>
          <a:xfrm>
            <a:off x="549275" y="1600201"/>
            <a:ext cx="4917028" cy="4343400"/>
          </a:xfrm>
        </p:spPr>
        <p:txBody>
          <a:bodyPr>
            <a:normAutofit/>
          </a:bodyPr>
          <a:lstStyle/>
          <a:p>
            <a:endParaRPr lang="en-US" sz="2200" dirty="0" smtClean="0"/>
          </a:p>
          <a:p>
            <a:r>
              <a:rPr lang="en-US" sz="2200" dirty="0" smtClean="0"/>
              <a:t>Posterior Stabilized (PS) Knee</a:t>
            </a:r>
          </a:p>
          <a:p>
            <a:r>
              <a:rPr lang="en-US" sz="2200" dirty="0" smtClean="0"/>
              <a:t>Small size femoral component</a:t>
            </a:r>
          </a:p>
          <a:p>
            <a:r>
              <a:rPr lang="en-US" sz="2200" dirty="0" err="1" smtClean="0"/>
              <a:t>Uncemented</a:t>
            </a:r>
            <a:r>
              <a:rPr lang="en-US" sz="2200" dirty="0" smtClean="0"/>
              <a:t> prosthesis</a:t>
            </a:r>
          </a:p>
          <a:p>
            <a:r>
              <a:rPr lang="en-US" sz="2200" dirty="0" smtClean="0"/>
              <a:t>Change in </a:t>
            </a:r>
            <a:r>
              <a:rPr lang="en-US" sz="2200" dirty="0" err="1" smtClean="0"/>
              <a:t>weightbearing</a:t>
            </a:r>
            <a:r>
              <a:rPr lang="en-US" sz="2200" dirty="0" smtClean="0"/>
              <a:t> status</a:t>
            </a:r>
          </a:p>
          <a:p>
            <a:pPr marL="349250" lvl="1" indent="0">
              <a:buNone/>
            </a:pPr>
            <a:r>
              <a:rPr lang="en-US" sz="2200" dirty="0" smtClean="0"/>
              <a:t> </a:t>
            </a:r>
            <a:endParaRPr lang="en-US" sz="2200" dirty="0"/>
          </a:p>
        </p:txBody>
      </p:sp>
      <p:pic>
        <p:nvPicPr>
          <p:cNvPr id="6" name="Content Placeholder 5" descr="TKR-periprosthetic#-2.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3310" b="8304"/>
          <a:stretch/>
        </p:blipFill>
        <p:spPr>
          <a:xfrm rot="16200000">
            <a:off x="4889767" y="2085217"/>
            <a:ext cx="4342471" cy="3061099"/>
          </a:xfrm>
        </p:spPr>
      </p:pic>
    </p:spTree>
    <p:extLst>
      <p:ext uri="{BB962C8B-B14F-4D97-AF65-F5344CB8AC3E}">
        <p14:creationId xmlns:p14="http://schemas.microsoft.com/office/powerpoint/2010/main" val="10353450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TKR-periprosthetic#-3.jpg"/>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5196" r="4362" b="3975"/>
          <a:stretch/>
        </p:blipFill>
        <p:spPr>
          <a:xfrm>
            <a:off x="549274" y="1470616"/>
            <a:ext cx="3437911" cy="4573587"/>
          </a:xfrm>
        </p:spPr>
      </p:pic>
      <p:pic>
        <p:nvPicPr>
          <p:cNvPr id="8" name="Content Placeholder 7" descr="TKR-periprosthetic#-4.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8727" b="2581"/>
          <a:stretch/>
        </p:blipFill>
        <p:spPr>
          <a:xfrm>
            <a:off x="4180115" y="2193637"/>
            <a:ext cx="4807132" cy="3400466"/>
          </a:xfrm>
        </p:spPr>
      </p:pic>
    </p:spTree>
    <p:extLst>
      <p:ext uri="{BB962C8B-B14F-4D97-AF65-F5344CB8AC3E}">
        <p14:creationId xmlns:p14="http://schemas.microsoft.com/office/powerpoint/2010/main" val="214882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KR-periprosthetic#-6.jpg"/>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8824" r="12548" b="4716"/>
          <a:stretch/>
        </p:blipFill>
        <p:spPr>
          <a:xfrm>
            <a:off x="549274" y="500386"/>
            <a:ext cx="3035977" cy="6058218"/>
          </a:xfrm>
        </p:spPr>
      </p:pic>
      <p:pic>
        <p:nvPicPr>
          <p:cNvPr id="6" name="Content Placeholder 5" descr="TKR-periprosthetic#-7.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530" t="740" r="8954" b="452"/>
          <a:stretch/>
        </p:blipFill>
        <p:spPr>
          <a:xfrm>
            <a:off x="4389119" y="500386"/>
            <a:ext cx="4420169" cy="6058218"/>
          </a:xfrm>
        </p:spPr>
      </p:pic>
    </p:spTree>
    <p:extLst>
      <p:ext uri="{BB962C8B-B14F-4D97-AF65-F5344CB8AC3E}">
        <p14:creationId xmlns:p14="http://schemas.microsoft.com/office/powerpoint/2010/main" val="371570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Complications Post TKR</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Vascular</a:t>
            </a:r>
          </a:p>
          <a:p>
            <a:r>
              <a:rPr lang="en-US" dirty="0" smtClean="0"/>
              <a:t>Common </a:t>
            </a:r>
            <a:r>
              <a:rPr lang="en-US" dirty="0" err="1" smtClean="0"/>
              <a:t>Peroneal</a:t>
            </a:r>
            <a:r>
              <a:rPr lang="en-US" dirty="0" smtClean="0"/>
              <a:t> Palsy</a:t>
            </a:r>
          </a:p>
          <a:p>
            <a:r>
              <a:rPr lang="en-US" dirty="0" smtClean="0"/>
              <a:t>Infection</a:t>
            </a:r>
          </a:p>
          <a:p>
            <a:r>
              <a:rPr lang="en-US" dirty="0" smtClean="0"/>
              <a:t>Wound Dehiscence</a:t>
            </a:r>
          </a:p>
          <a:p>
            <a:r>
              <a:rPr lang="en-US" dirty="0" smtClean="0"/>
              <a:t>DVT &amp; PE</a:t>
            </a:r>
          </a:p>
          <a:p>
            <a:r>
              <a:rPr lang="en-US" dirty="0" smtClean="0"/>
              <a:t>Stiffness</a:t>
            </a:r>
          </a:p>
          <a:p>
            <a:r>
              <a:rPr lang="en-US" dirty="0" smtClean="0"/>
              <a:t>CRPS</a:t>
            </a:r>
          </a:p>
          <a:p>
            <a:r>
              <a:rPr lang="en-US" dirty="0" smtClean="0"/>
              <a:t>Medical Complications</a:t>
            </a:r>
          </a:p>
          <a:p>
            <a:pPr lvl="1"/>
            <a:r>
              <a:rPr lang="en-US" dirty="0" smtClean="0"/>
              <a:t>Atelectasis, UTI, Urinary Retention</a:t>
            </a:r>
          </a:p>
          <a:p>
            <a:pPr marL="0" indent="0">
              <a:buNone/>
            </a:pPr>
            <a:endParaRPr lang="en-US" dirty="0" smtClean="0"/>
          </a:p>
          <a:p>
            <a:endParaRPr lang="en-US" dirty="0" smtClean="0"/>
          </a:p>
        </p:txBody>
      </p:sp>
    </p:spTree>
    <p:extLst>
      <p:ext uri="{BB962C8B-B14F-4D97-AF65-F5344CB8AC3E}">
        <p14:creationId xmlns:p14="http://schemas.microsoft.com/office/powerpoint/2010/main" val="41609752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Dislocation</a:t>
            </a:r>
            <a:endParaRPr lang="en-US" dirty="0"/>
          </a:p>
        </p:txBody>
      </p:sp>
      <p:sp>
        <p:nvSpPr>
          <p:cNvPr id="3" name="Content Placeholder 2"/>
          <p:cNvSpPr>
            <a:spLocks noGrp="1"/>
          </p:cNvSpPr>
          <p:nvPr>
            <p:ph sz="half" idx="1"/>
          </p:nvPr>
        </p:nvSpPr>
        <p:spPr>
          <a:xfrm>
            <a:off x="549275" y="1600201"/>
            <a:ext cx="4691945" cy="4343400"/>
          </a:xfrm>
        </p:spPr>
        <p:txBody>
          <a:bodyPr>
            <a:normAutofit/>
          </a:bodyPr>
          <a:lstStyle/>
          <a:p>
            <a:r>
              <a:rPr lang="en-US" sz="2400" dirty="0" smtClean="0"/>
              <a:t>0.2%</a:t>
            </a:r>
          </a:p>
          <a:p>
            <a:r>
              <a:rPr lang="en-US" sz="2400" dirty="0" smtClean="0"/>
              <a:t>Severe valgus knee</a:t>
            </a:r>
          </a:p>
          <a:p>
            <a:pPr lvl="1"/>
            <a:r>
              <a:rPr lang="en-US" sz="2400" dirty="0" smtClean="0"/>
              <a:t>Extensive lateral release</a:t>
            </a:r>
          </a:p>
          <a:p>
            <a:r>
              <a:rPr lang="en-US" sz="2600" dirty="0" smtClean="0"/>
              <a:t>Vascular Injury</a:t>
            </a:r>
            <a:endParaRPr lang="en-US" sz="2600" dirty="0"/>
          </a:p>
        </p:txBody>
      </p:sp>
      <p:pic>
        <p:nvPicPr>
          <p:cNvPr id="8" name="Content Placeholder 7"/>
          <p:cNvPicPr>
            <a:picLocks noGrp="1" noChangeAspect="1"/>
          </p:cNvPicPr>
          <p:nvPr>
            <p:ph sz="half" idx="2"/>
          </p:nvPr>
        </p:nvPicPr>
        <p:blipFill>
          <a:blip r:embed="rId3"/>
          <a:srcRect t="3772" b="3772"/>
          <a:stretch>
            <a:fillRect/>
          </a:stretch>
        </p:blipFill>
        <p:spPr>
          <a:xfrm>
            <a:off x="5241220" y="1600201"/>
            <a:ext cx="3840480" cy="4343400"/>
          </a:xfrm>
        </p:spPr>
      </p:pic>
    </p:spTree>
    <p:extLst>
      <p:ext uri="{BB962C8B-B14F-4D97-AF65-F5344CB8AC3E}">
        <p14:creationId xmlns:p14="http://schemas.microsoft.com/office/powerpoint/2010/main" val="11944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Dislocation</a:t>
            </a:r>
            <a:endParaRPr lang="en-US" dirty="0"/>
          </a:p>
        </p:txBody>
      </p:sp>
      <p:sp>
        <p:nvSpPr>
          <p:cNvPr id="3" name="Content Placeholder 2"/>
          <p:cNvSpPr>
            <a:spLocks noGrp="1"/>
          </p:cNvSpPr>
          <p:nvPr>
            <p:ph sz="half" idx="1"/>
          </p:nvPr>
        </p:nvSpPr>
        <p:spPr>
          <a:xfrm>
            <a:off x="549275" y="1600201"/>
            <a:ext cx="4691945" cy="4343400"/>
          </a:xfrm>
        </p:spPr>
        <p:txBody>
          <a:bodyPr>
            <a:normAutofit/>
          </a:bodyPr>
          <a:lstStyle/>
          <a:p>
            <a:r>
              <a:rPr lang="en-US" sz="2400" dirty="0" smtClean="0"/>
              <a:t>0.2%</a:t>
            </a:r>
          </a:p>
          <a:p>
            <a:r>
              <a:rPr lang="en-US" sz="2400" dirty="0" smtClean="0"/>
              <a:t>Severe valgus knee</a:t>
            </a:r>
          </a:p>
          <a:p>
            <a:pPr lvl="1"/>
            <a:r>
              <a:rPr lang="en-US" sz="2400" dirty="0" smtClean="0"/>
              <a:t>Extensive lateral release</a:t>
            </a:r>
            <a:endParaRPr lang="en-US" sz="2400" dirty="0"/>
          </a:p>
          <a:p>
            <a:r>
              <a:rPr lang="en-US" sz="2400" dirty="0" smtClean="0"/>
              <a:t>Mobile Bearing Knee</a:t>
            </a:r>
          </a:p>
          <a:p>
            <a:pPr lvl="1"/>
            <a:r>
              <a:rPr lang="en-US" sz="2200" dirty="0" smtClean="0"/>
              <a:t>Liner spin out</a:t>
            </a:r>
          </a:p>
          <a:p>
            <a:pPr marL="349250" lvl="1" indent="0">
              <a:buNone/>
            </a:pPr>
            <a:endParaRPr lang="en-US" sz="2400" dirty="0"/>
          </a:p>
        </p:txBody>
      </p:sp>
      <p:pic>
        <p:nvPicPr>
          <p:cNvPr id="10" name="Content Placeholder 9"/>
          <p:cNvPicPr>
            <a:picLocks noGrp="1" noChangeAspect="1"/>
          </p:cNvPicPr>
          <p:nvPr>
            <p:ph sz="half" idx="2"/>
          </p:nvPr>
        </p:nvPicPr>
        <p:blipFill>
          <a:blip r:embed="rId3"/>
          <a:srcRect t="10009" b="10009"/>
          <a:stretch>
            <a:fillRect/>
          </a:stretch>
        </p:blipFill>
        <p:spPr>
          <a:xfrm>
            <a:off x="5104773" y="1600201"/>
            <a:ext cx="3840480" cy="4343400"/>
          </a:xfrm>
        </p:spPr>
      </p:pic>
    </p:spTree>
    <p:extLst>
      <p:ext uri="{BB962C8B-B14F-4D97-AF65-F5344CB8AC3E}">
        <p14:creationId xmlns:p14="http://schemas.microsoft.com/office/powerpoint/2010/main" val="51599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Dislocation</a:t>
            </a:r>
            <a:endParaRPr lang="en-US" dirty="0"/>
          </a:p>
        </p:txBody>
      </p:sp>
      <p:sp>
        <p:nvSpPr>
          <p:cNvPr id="3" name="Content Placeholder 2"/>
          <p:cNvSpPr>
            <a:spLocks noGrp="1"/>
          </p:cNvSpPr>
          <p:nvPr>
            <p:ph sz="half" idx="1"/>
          </p:nvPr>
        </p:nvSpPr>
        <p:spPr>
          <a:xfrm>
            <a:off x="549275" y="1600201"/>
            <a:ext cx="4691945" cy="4343400"/>
          </a:xfrm>
        </p:spPr>
        <p:txBody>
          <a:bodyPr>
            <a:normAutofit/>
          </a:bodyPr>
          <a:lstStyle/>
          <a:p>
            <a:r>
              <a:rPr lang="en-US" sz="2400" dirty="0" smtClean="0"/>
              <a:t>0.2%</a:t>
            </a:r>
          </a:p>
          <a:p>
            <a:r>
              <a:rPr lang="en-US" sz="2400" dirty="0" smtClean="0"/>
              <a:t>Severe valgus knee</a:t>
            </a:r>
          </a:p>
          <a:p>
            <a:pPr lvl="1"/>
            <a:r>
              <a:rPr lang="en-US" sz="2400" dirty="0" smtClean="0"/>
              <a:t>Extensive lateral release</a:t>
            </a:r>
            <a:endParaRPr lang="en-US" sz="2400" dirty="0"/>
          </a:p>
          <a:p>
            <a:r>
              <a:rPr lang="en-US" sz="2400" dirty="0" smtClean="0"/>
              <a:t>Mobile Bearing Knee</a:t>
            </a:r>
          </a:p>
          <a:p>
            <a:pPr lvl="1"/>
            <a:r>
              <a:rPr lang="en-US" sz="2400" dirty="0" smtClean="0"/>
              <a:t>Dislocation of poly</a:t>
            </a:r>
          </a:p>
          <a:p>
            <a:r>
              <a:rPr lang="en-US" sz="2400" dirty="0" smtClean="0"/>
              <a:t>Patella Dislocation</a:t>
            </a:r>
          </a:p>
          <a:p>
            <a:pPr marL="0" indent="0">
              <a:buNone/>
            </a:pPr>
            <a:endParaRPr lang="en-US" sz="2400" dirty="0" smtClean="0"/>
          </a:p>
          <a:p>
            <a:pPr marL="349250" lvl="1" indent="0">
              <a:buNone/>
            </a:pPr>
            <a:endParaRPr lang="en-US" sz="2400" dirty="0"/>
          </a:p>
        </p:txBody>
      </p:sp>
      <p:pic>
        <p:nvPicPr>
          <p:cNvPr id="6" name="Content Placeholder 4"/>
          <p:cNvPicPr>
            <a:picLocks noGrp="1" noChangeAspect="1"/>
          </p:cNvPicPr>
          <p:nvPr>
            <p:ph sz="half" idx="2"/>
          </p:nvPr>
        </p:nvPicPr>
        <p:blipFill>
          <a:blip r:embed="rId3"/>
          <a:srcRect t="-60946" b="-60946"/>
          <a:stretch>
            <a:fillRect/>
          </a:stretch>
        </p:blipFill>
        <p:spPr>
          <a:xfrm>
            <a:off x="4976154" y="651776"/>
            <a:ext cx="3840480" cy="4090352"/>
          </a:xfrm>
        </p:spPr>
      </p:pic>
    </p:spTree>
    <p:extLst>
      <p:ext uri="{BB962C8B-B14F-4D97-AF65-F5344CB8AC3E}">
        <p14:creationId xmlns:p14="http://schemas.microsoft.com/office/powerpoint/2010/main" val="187216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Surgical</a:t>
            </a:r>
          </a:p>
          <a:p>
            <a:r>
              <a:rPr lang="en-US" dirty="0" smtClean="0"/>
              <a:t>Treat the underlying cause</a:t>
            </a:r>
          </a:p>
          <a:p>
            <a:pPr lvl="1"/>
            <a:r>
              <a:rPr lang="en-US" dirty="0" smtClean="0"/>
              <a:t>Unbalanced knee</a:t>
            </a:r>
          </a:p>
          <a:p>
            <a:pPr lvl="1"/>
            <a:r>
              <a:rPr lang="en-US" dirty="0" smtClean="0"/>
              <a:t>Extensive release</a:t>
            </a:r>
          </a:p>
          <a:p>
            <a:pPr lvl="1"/>
            <a:r>
              <a:rPr lang="en-US" dirty="0" smtClean="0"/>
              <a:t>Wrong components</a:t>
            </a:r>
          </a:p>
          <a:p>
            <a:pPr marL="0" indent="0">
              <a:buNone/>
            </a:pPr>
            <a:endParaRPr lang="en-US" dirty="0"/>
          </a:p>
        </p:txBody>
      </p:sp>
    </p:spTree>
    <p:extLst>
      <p:ext uri="{BB962C8B-B14F-4D97-AF65-F5344CB8AC3E}">
        <p14:creationId xmlns:p14="http://schemas.microsoft.com/office/powerpoint/2010/main" val="215460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Quadriceps Rupture</a:t>
            </a:r>
            <a:endParaRPr lang="en-US" dirty="0"/>
          </a:p>
        </p:txBody>
      </p:sp>
      <p:sp>
        <p:nvSpPr>
          <p:cNvPr id="3" name="Content Placeholder 2"/>
          <p:cNvSpPr>
            <a:spLocks noGrp="1"/>
          </p:cNvSpPr>
          <p:nvPr>
            <p:ph sz="half" idx="1"/>
          </p:nvPr>
        </p:nvSpPr>
        <p:spPr/>
        <p:txBody>
          <a:bodyPr>
            <a:normAutofit/>
          </a:bodyPr>
          <a:lstStyle/>
          <a:p>
            <a:r>
              <a:rPr lang="en-US" sz="2800" dirty="0" smtClean="0"/>
              <a:t>Uncommon</a:t>
            </a:r>
          </a:p>
          <a:p>
            <a:r>
              <a:rPr lang="en-US" sz="2800" dirty="0" smtClean="0"/>
              <a:t>Extension Lag</a:t>
            </a:r>
          </a:p>
          <a:p>
            <a:r>
              <a:rPr lang="en-US" sz="2800" dirty="0" smtClean="0"/>
              <a:t>Palpable defect</a:t>
            </a:r>
          </a:p>
          <a:p>
            <a:pPr marL="0" indent="0">
              <a:buNone/>
            </a:pPr>
            <a:endParaRPr lang="en-US" sz="2800" dirty="0" smtClean="0"/>
          </a:p>
        </p:txBody>
      </p:sp>
      <p:pic>
        <p:nvPicPr>
          <p:cNvPr id="5" name="Content Placeholder 4" descr="quad-tendon-rupture.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5" r="31559" b="1351"/>
          <a:stretch/>
        </p:blipFill>
        <p:spPr>
          <a:xfrm>
            <a:off x="4863612" y="1915751"/>
            <a:ext cx="3577003" cy="3565827"/>
          </a:xfrm>
        </p:spPr>
      </p:pic>
    </p:spTree>
    <p:extLst>
      <p:ext uri="{BB962C8B-B14F-4D97-AF65-F5344CB8AC3E}">
        <p14:creationId xmlns:p14="http://schemas.microsoft.com/office/powerpoint/2010/main" val="390208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Quadriceps Rupture</a:t>
            </a:r>
            <a:endParaRPr lang="en-US" dirty="0"/>
          </a:p>
        </p:txBody>
      </p:sp>
      <p:sp>
        <p:nvSpPr>
          <p:cNvPr id="3" name="Content Placeholder 2"/>
          <p:cNvSpPr>
            <a:spLocks noGrp="1"/>
          </p:cNvSpPr>
          <p:nvPr>
            <p:ph idx="1"/>
          </p:nvPr>
        </p:nvSpPr>
        <p:spPr/>
        <p:txBody>
          <a:bodyPr/>
          <a:lstStyle/>
          <a:p>
            <a:r>
              <a:rPr lang="en-US" dirty="0" smtClean="0"/>
              <a:t>Mayo Clinic JBJS 2005 study of 23,800 patients</a:t>
            </a:r>
          </a:p>
          <a:p>
            <a:pPr lvl="1"/>
            <a:r>
              <a:rPr lang="en-US" dirty="0" smtClean="0"/>
              <a:t>0.1% of TKR</a:t>
            </a:r>
          </a:p>
          <a:p>
            <a:pPr lvl="1"/>
            <a:r>
              <a:rPr lang="en-US" dirty="0" smtClean="0"/>
              <a:t>2 year follow up</a:t>
            </a:r>
          </a:p>
          <a:p>
            <a:pPr lvl="1"/>
            <a:r>
              <a:rPr lang="en-US" dirty="0" smtClean="0"/>
              <a:t>11 complete and 21 partial tear</a:t>
            </a:r>
            <a:endParaRPr lang="en-US" dirty="0"/>
          </a:p>
          <a:p>
            <a:r>
              <a:rPr lang="en-US" dirty="0" smtClean="0"/>
              <a:t>Results:</a:t>
            </a:r>
          </a:p>
          <a:p>
            <a:pPr lvl="1"/>
            <a:r>
              <a:rPr lang="en-US" dirty="0" smtClean="0"/>
              <a:t>Partial tear treated non operative had good outcome</a:t>
            </a:r>
          </a:p>
          <a:p>
            <a:pPr lvl="1"/>
            <a:r>
              <a:rPr lang="en-US" dirty="0" smtClean="0"/>
              <a:t>Complete tears had poor outcome</a:t>
            </a:r>
          </a:p>
        </p:txBody>
      </p:sp>
    </p:spTree>
    <p:extLst>
      <p:ext uri="{BB962C8B-B14F-4D97-AF65-F5344CB8AC3E}">
        <p14:creationId xmlns:p14="http://schemas.microsoft.com/office/powerpoint/2010/main" val="343966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Serious complications post TKR are rare.</a:t>
            </a:r>
          </a:p>
          <a:p>
            <a:r>
              <a:rPr lang="en-US" dirty="0" smtClean="0"/>
              <a:t>Most Complications are preventable</a:t>
            </a:r>
          </a:p>
          <a:p>
            <a:r>
              <a:rPr lang="en-US" dirty="0" smtClean="0"/>
              <a:t>Early and Accurate diagnosis can lead to better outcome</a:t>
            </a:r>
            <a:endParaRPr lang="en-US" dirty="0"/>
          </a:p>
        </p:txBody>
      </p:sp>
    </p:spTree>
    <p:extLst>
      <p:ext uri="{BB962C8B-B14F-4D97-AF65-F5344CB8AC3E}">
        <p14:creationId xmlns:p14="http://schemas.microsoft.com/office/powerpoint/2010/main" val="285866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Thank You.</a:t>
            </a:r>
            <a:endParaRPr lang="en-US" sz="4800" dirty="0"/>
          </a:p>
        </p:txBody>
      </p:sp>
    </p:spTree>
    <p:extLst>
      <p:ext uri="{BB962C8B-B14F-4D97-AF65-F5344CB8AC3E}">
        <p14:creationId xmlns:p14="http://schemas.microsoft.com/office/powerpoint/2010/main" val="337861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Complications</a:t>
            </a:r>
            <a:endParaRPr lang="en-US" dirty="0"/>
          </a:p>
        </p:txBody>
      </p:sp>
      <p:sp>
        <p:nvSpPr>
          <p:cNvPr id="3" name="Content Placeholder 2"/>
          <p:cNvSpPr>
            <a:spLocks noGrp="1"/>
          </p:cNvSpPr>
          <p:nvPr>
            <p:ph sz="half" idx="1"/>
          </p:nvPr>
        </p:nvSpPr>
        <p:spPr>
          <a:xfrm>
            <a:off x="549275" y="1600200"/>
            <a:ext cx="4656506" cy="4675755"/>
          </a:xfrm>
        </p:spPr>
        <p:txBody>
          <a:bodyPr/>
          <a:lstStyle/>
          <a:p>
            <a:r>
              <a:rPr lang="en-US" sz="2400" dirty="0" smtClean="0"/>
              <a:t>0.03 – 0.17%</a:t>
            </a:r>
          </a:p>
          <a:p>
            <a:r>
              <a:rPr lang="en-US" sz="2400" dirty="0" smtClean="0"/>
              <a:t>Arterial severance</a:t>
            </a:r>
          </a:p>
          <a:p>
            <a:r>
              <a:rPr lang="en-US" sz="2400" dirty="0" smtClean="0"/>
              <a:t>Arterial Thrombosis</a:t>
            </a:r>
          </a:p>
          <a:p>
            <a:r>
              <a:rPr lang="en-US" sz="2400" dirty="0" err="1" smtClean="0"/>
              <a:t>Arterio</a:t>
            </a:r>
            <a:r>
              <a:rPr lang="en-US" sz="2400" dirty="0" smtClean="0"/>
              <a:t>-Venous Fistula</a:t>
            </a:r>
          </a:p>
          <a:p>
            <a:r>
              <a:rPr lang="en-US" sz="2400" dirty="0" smtClean="0"/>
              <a:t>Aneurysm</a:t>
            </a:r>
          </a:p>
          <a:p>
            <a:r>
              <a:rPr lang="en-US" sz="2400" i="1" dirty="0" smtClean="0"/>
              <a:t>High rate of infection and stiffness</a:t>
            </a:r>
          </a:p>
          <a:p>
            <a:endParaRPr lang="en-US" dirty="0"/>
          </a:p>
        </p:txBody>
      </p:sp>
      <p:pic>
        <p:nvPicPr>
          <p:cNvPr id="5" name="Content Placeholder 4" descr="mitka04.jpg"/>
          <p:cNvPicPr>
            <a:picLocks noGrp="1" noChangeAspect="1"/>
          </p:cNvPicPr>
          <p:nvPr>
            <p:ph sz="half" idx="2"/>
          </p:nvPr>
        </p:nvPicPr>
        <p:blipFill>
          <a:blip r:embed="rId2">
            <a:extLst>
              <a:ext uri="{28A0092B-C50C-407E-A947-70E740481C1C}">
                <a14:useLocalDpi xmlns:a14="http://schemas.microsoft.com/office/drawing/2010/main" val="0"/>
              </a:ext>
            </a:extLst>
          </a:blip>
          <a:srcRect t="-25397" b="-25397"/>
          <a:stretch>
            <a:fillRect/>
          </a:stretch>
        </p:blipFill>
        <p:spPr>
          <a:xfrm>
            <a:off x="5205781" y="1600201"/>
            <a:ext cx="3385770" cy="3829145"/>
          </a:xfrm>
        </p:spPr>
      </p:pic>
    </p:spTree>
    <p:extLst>
      <p:ext uri="{BB962C8B-B14F-4D97-AF65-F5344CB8AC3E}">
        <p14:creationId xmlns:p14="http://schemas.microsoft.com/office/powerpoint/2010/main" val="11572623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Complications</a:t>
            </a:r>
            <a:endParaRPr lang="en-US" dirty="0"/>
          </a:p>
        </p:txBody>
      </p:sp>
      <p:sp>
        <p:nvSpPr>
          <p:cNvPr id="5" name="Content Placeholder 4"/>
          <p:cNvSpPr>
            <a:spLocks noGrp="1"/>
          </p:cNvSpPr>
          <p:nvPr>
            <p:ph idx="1"/>
          </p:nvPr>
        </p:nvSpPr>
        <p:spPr/>
        <p:txBody>
          <a:bodyPr/>
          <a:lstStyle/>
          <a:p>
            <a:r>
              <a:rPr lang="en-US" dirty="0" smtClean="0"/>
              <a:t>Prevention</a:t>
            </a:r>
          </a:p>
          <a:p>
            <a:pPr marL="0" indent="0">
              <a:buNone/>
            </a:pPr>
            <a:endParaRPr lang="en-US" dirty="0" smtClean="0"/>
          </a:p>
          <a:p>
            <a:pPr lvl="1"/>
            <a:r>
              <a:rPr lang="en-US" dirty="0" smtClean="0"/>
              <a:t>Always place Retractor behind tibia before cutting</a:t>
            </a:r>
          </a:p>
          <a:p>
            <a:pPr lvl="1"/>
            <a:r>
              <a:rPr lang="en-US" dirty="0" smtClean="0"/>
              <a:t>Measure tibial AP diameter and match with saw</a:t>
            </a:r>
          </a:p>
          <a:p>
            <a:pPr lvl="1"/>
            <a:r>
              <a:rPr lang="en-US" dirty="0" smtClean="0"/>
              <a:t>Flexion of knee helps </a:t>
            </a:r>
          </a:p>
          <a:p>
            <a:pPr lvl="1"/>
            <a:r>
              <a:rPr lang="en-US" dirty="0" smtClean="0"/>
              <a:t>Minimal Soft tissue handling </a:t>
            </a:r>
          </a:p>
          <a:p>
            <a:pPr lvl="1"/>
            <a:r>
              <a:rPr lang="en-US" dirty="0" smtClean="0"/>
              <a:t>Always deflate the tourniquet prior to closure</a:t>
            </a:r>
          </a:p>
          <a:p>
            <a:pPr lvl="1"/>
            <a:r>
              <a:rPr lang="en-US" dirty="0" smtClean="0"/>
              <a:t>Always check the pulse and capillary return before commencement of surgery and at the end.</a:t>
            </a:r>
          </a:p>
        </p:txBody>
      </p:sp>
    </p:spTree>
    <p:extLst>
      <p:ext uri="{BB962C8B-B14F-4D97-AF65-F5344CB8AC3E}">
        <p14:creationId xmlns:p14="http://schemas.microsoft.com/office/powerpoint/2010/main" val="25078831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18071"/>
          </a:xfrm>
        </p:spPr>
        <p:txBody>
          <a:bodyPr/>
          <a:lstStyle/>
          <a:p>
            <a:r>
              <a:rPr lang="en-US" sz="3600" dirty="0" smtClean="0"/>
              <a:t>Vascular Complications</a:t>
            </a:r>
            <a:endParaRPr lang="en-US" sz="3600" dirty="0"/>
          </a:p>
        </p:txBody>
      </p:sp>
      <p:sp>
        <p:nvSpPr>
          <p:cNvPr id="3" name="Content Placeholder 2"/>
          <p:cNvSpPr>
            <a:spLocks noGrp="1"/>
          </p:cNvSpPr>
          <p:nvPr>
            <p:ph sz="half" idx="1"/>
          </p:nvPr>
        </p:nvSpPr>
        <p:spPr>
          <a:xfrm>
            <a:off x="549274" y="1465211"/>
            <a:ext cx="5132909" cy="4626698"/>
          </a:xfrm>
        </p:spPr>
        <p:txBody>
          <a:bodyPr>
            <a:normAutofit/>
          </a:bodyPr>
          <a:lstStyle/>
          <a:p>
            <a:pPr marL="349250" lvl="1" indent="0">
              <a:buNone/>
            </a:pPr>
            <a:r>
              <a:rPr lang="en-US" sz="2400" dirty="0" smtClean="0"/>
              <a:t>Intra operative Recognition</a:t>
            </a:r>
          </a:p>
          <a:p>
            <a:pPr marL="349250" lvl="1" indent="0">
              <a:buNone/>
            </a:pPr>
            <a:endParaRPr lang="en-US" sz="2000" dirty="0" smtClean="0"/>
          </a:p>
          <a:p>
            <a:pPr lvl="1"/>
            <a:r>
              <a:rPr lang="en-US" sz="2000" dirty="0" smtClean="0"/>
              <a:t>Call a Vascular Surgeon</a:t>
            </a:r>
          </a:p>
          <a:p>
            <a:pPr lvl="1"/>
            <a:r>
              <a:rPr lang="en-US" sz="2000" dirty="0" smtClean="0"/>
              <a:t>Complete the Surgery &amp; close the wound</a:t>
            </a:r>
          </a:p>
          <a:p>
            <a:pPr lvl="1"/>
            <a:r>
              <a:rPr lang="en-US" sz="2000" dirty="0" smtClean="0"/>
              <a:t>Angiogram +/- stent </a:t>
            </a:r>
          </a:p>
          <a:p>
            <a:pPr lvl="1"/>
            <a:r>
              <a:rPr lang="en-US" sz="2000" dirty="0" smtClean="0"/>
              <a:t>Bypass Surgery</a:t>
            </a:r>
          </a:p>
          <a:p>
            <a:pPr marL="685800" lvl="2" indent="0">
              <a:buNone/>
            </a:pPr>
            <a:endParaRPr lang="en-US" dirty="0"/>
          </a:p>
          <a:p>
            <a:endParaRPr lang="en-US" dirty="0"/>
          </a:p>
        </p:txBody>
      </p:sp>
      <p:pic>
        <p:nvPicPr>
          <p:cNvPr id="6" name="Content Placeholder 5" descr="Screen Shot 2017-10-23 at 9.52.55 pm.png"/>
          <p:cNvPicPr>
            <a:picLocks noGrp="1" noChangeAspect="1"/>
          </p:cNvPicPr>
          <p:nvPr>
            <p:ph sz="half" idx="2"/>
          </p:nvPr>
        </p:nvPicPr>
        <p:blipFill>
          <a:blip r:embed="rId3">
            <a:extLst>
              <a:ext uri="{28A0092B-C50C-407E-A947-70E740481C1C}">
                <a14:useLocalDpi xmlns:a14="http://schemas.microsoft.com/office/drawing/2010/main" val="0"/>
              </a:ext>
            </a:extLst>
          </a:blip>
          <a:srcRect t="-12464" b="-12464"/>
          <a:stretch>
            <a:fillRect/>
          </a:stretch>
        </p:blipFill>
        <p:spPr>
          <a:xfrm>
            <a:off x="5897144" y="1025647"/>
            <a:ext cx="2694407" cy="5416531"/>
          </a:xfrm>
        </p:spPr>
      </p:pic>
    </p:spTree>
    <p:extLst>
      <p:ext uri="{BB962C8B-B14F-4D97-AF65-F5344CB8AC3E}">
        <p14:creationId xmlns:p14="http://schemas.microsoft.com/office/powerpoint/2010/main" val="19221136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07576"/>
            <a:ext cx="8042276" cy="999472"/>
          </a:xfrm>
        </p:spPr>
        <p:txBody>
          <a:bodyPr/>
          <a:lstStyle/>
          <a:p>
            <a:r>
              <a:rPr lang="en-US" sz="3600" dirty="0" smtClean="0"/>
              <a:t>Vascular Complications</a:t>
            </a:r>
            <a:endParaRPr lang="en-US" sz="3600" dirty="0"/>
          </a:p>
        </p:txBody>
      </p:sp>
      <p:sp>
        <p:nvSpPr>
          <p:cNvPr id="6" name="Content Placeholder 5"/>
          <p:cNvSpPr>
            <a:spLocks noGrp="1"/>
          </p:cNvSpPr>
          <p:nvPr>
            <p:ph idx="1"/>
          </p:nvPr>
        </p:nvSpPr>
        <p:spPr/>
        <p:txBody>
          <a:bodyPr/>
          <a:lstStyle/>
          <a:p>
            <a:pPr marL="403225" lvl="1" indent="0">
              <a:buNone/>
            </a:pPr>
            <a:r>
              <a:rPr lang="en-US" sz="2400" dirty="0" smtClean="0"/>
              <a:t>Post Surgery</a:t>
            </a:r>
          </a:p>
          <a:p>
            <a:pPr marL="403225" lvl="1" indent="0">
              <a:buNone/>
            </a:pPr>
            <a:endParaRPr lang="en-US" sz="2400" dirty="0" smtClean="0"/>
          </a:p>
          <a:p>
            <a:pPr lvl="2"/>
            <a:r>
              <a:rPr lang="en-US" sz="2200" dirty="0"/>
              <a:t>Educate Nursing </a:t>
            </a:r>
            <a:r>
              <a:rPr lang="en-US" sz="2200" dirty="0" smtClean="0"/>
              <a:t>Staff</a:t>
            </a:r>
            <a:endParaRPr lang="en-US" sz="2200" dirty="0"/>
          </a:p>
          <a:p>
            <a:pPr lvl="2"/>
            <a:r>
              <a:rPr lang="en-US" sz="2200" dirty="0" smtClean="0"/>
              <a:t>Temperature </a:t>
            </a:r>
            <a:r>
              <a:rPr lang="en-US" sz="2200" dirty="0"/>
              <a:t>&amp; capillary return </a:t>
            </a:r>
          </a:p>
          <a:p>
            <a:pPr lvl="2"/>
            <a:r>
              <a:rPr lang="en-US" sz="2200" dirty="0"/>
              <a:t>Compare to normal foot</a:t>
            </a:r>
          </a:p>
          <a:p>
            <a:pPr lvl="2"/>
            <a:r>
              <a:rPr lang="en-US" sz="2200" dirty="0"/>
              <a:t>Pulseless, paralysis, paraesthesia, pain</a:t>
            </a:r>
          </a:p>
          <a:p>
            <a:pPr lvl="1"/>
            <a:endParaRPr lang="en-US" dirty="0"/>
          </a:p>
          <a:p>
            <a:pPr lvl="1"/>
            <a:r>
              <a:rPr lang="en-US" sz="2400" dirty="0" smtClean="0"/>
              <a:t>Early </a:t>
            </a:r>
            <a:r>
              <a:rPr lang="en-US" sz="2400" dirty="0"/>
              <a:t>Recognition is vital</a:t>
            </a:r>
          </a:p>
          <a:p>
            <a:endParaRPr lang="en-US" dirty="0"/>
          </a:p>
        </p:txBody>
      </p:sp>
    </p:spTree>
    <p:extLst>
      <p:ext uri="{BB962C8B-B14F-4D97-AF65-F5344CB8AC3E}">
        <p14:creationId xmlns:p14="http://schemas.microsoft.com/office/powerpoint/2010/main" val="31635731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2032"/>
          </a:xfrm>
        </p:spPr>
        <p:txBody>
          <a:bodyPr/>
          <a:lstStyle/>
          <a:p>
            <a:r>
              <a:rPr lang="en-US" sz="3600" dirty="0" smtClean="0"/>
              <a:t>Common </a:t>
            </a:r>
            <a:r>
              <a:rPr lang="en-US" sz="3600" dirty="0" err="1" smtClean="0"/>
              <a:t>Peroneal</a:t>
            </a:r>
            <a:r>
              <a:rPr lang="en-US" sz="3600" dirty="0" smtClean="0"/>
              <a:t> Nerve Palsy</a:t>
            </a:r>
            <a:endParaRPr lang="en-US" sz="3600" dirty="0"/>
          </a:p>
        </p:txBody>
      </p:sp>
      <p:sp>
        <p:nvSpPr>
          <p:cNvPr id="3" name="Content Placeholder 2"/>
          <p:cNvSpPr>
            <a:spLocks noGrp="1"/>
          </p:cNvSpPr>
          <p:nvPr>
            <p:ph sz="half" idx="1"/>
          </p:nvPr>
        </p:nvSpPr>
        <p:spPr>
          <a:xfrm>
            <a:off x="549275" y="1600201"/>
            <a:ext cx="4376728" cy="4343400"/>
          </a:xfrm>
        </p:spPr>
        <p:txBody>
          <a:bodyPr>
            <a:normAutofit/>
          </a:bodyPr>
          <a:lstStyle/>
          <a:p>
            <a:r>
              <a:rPr lang="en-US" sz="2400" dirty="0" smtClean="0"/>
              <a:t>Valgus Knee</a:t>
            </a:r>
          </a:p>
          <a:p>
            <a:r>
              <a:rPr lang="en-US" sz="2400" dirty="0" smtClean="0"/>
              <a:t>Flexion contracture</a:t>
            </a:r>
          </a:p>
          <a:p>
            <a:r>
              <a:rPr lang="en-US" sz="2400" dirty="0" smtClean="0"/>
              <a:t>Foot drop</a:t>
            </a:r>
          </a:p>
          <a:p>
            <a:r>
              <a:rPr lang="en-US" sz="2400" dirty="0" smtClean="0"/>
              <a:t>Non operative treatment</a:t>
            </a:r>
          </a:p>
          <a:p>
            <a:r>
              <a:rPr lang="en-US" sz="2400" dirty="0" smtClean="0"/>
              <a:t>Orthotics &amp; </a:t>
            </a:r>
            <a:r>
              <a:rPr lang="en-US" sz="2400" dirty="0" err="1" smtClean="0"/>
              <a:t>Physio</a:t>
            </a:r>
            <a:endParaRPr lang="en-US" sz="2400" dirty="0" smtClean="0"/>
          </a:p>
          <a:p>
            <a:r>
              <a:rPr lang="en-US" sz="2400" dirty="0" smtClean="0"/>
              <a:t>Prevent </a:t>
            </a:r>
            <a:r>
              <a:rPr lang="en-US" sz="2400" dirty="0" err="1" smtClean="0"/>
              <a:t>Equinus</a:t>
            </a:r>
            <a:r>
              <a:rPr lang="en-US" sz="2400" dirty="0" smtClean="0"/>
              <a:t> </a:t>
            </a:r>
          </a:p>
          <a:p>
            <a:r>
              <a:rPr lang="en-US" sz="2400" dirty="0" smtClean="0"/>
              <a:t>Tendon Transfer</a:t>
            </a:r>
          </a:p>
          <a:p>
            <a:pPr marL="0" indent="0">
              <a:buNone/>
            </a:pPr>
            <a:endParaRPr lang="en-US" dirty="0"/>
          </a:p>
        </p:txBody>
      </p:sp>
      <p:pic>
        <p:nvPicPr>
          <p:cNvPr id="5" name="Content Placeholder 4" descr="IMG_0260.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7760" b="7760"/>
          <a:stretch>
            <a:fillRect/>
          </a:stretch>
        </p:blipFill>
        <p:spPr>
          <a:xfrm>
            <a:off x="5181129" y="1600201"/>
            <a:ext cx="3410422" cy="3857025"/>
          </a:xfrm>
        </p:spPr>
      </p:pic>
    </p:spTree>
    <p:extLst>
      <p:ext uri="{BB962C8B-B14F-4D97-AF65-F5344CB8AC3E}">
        <p14:creationId xmlns:p14="http://schemas.microsoft.com/office/powerpoint/2010/main" val="13973770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0632"/>
          </a:xfrm>
        </p:spPr>
        <p:txBody>
          <a:bodyPr/>
          <a:lstStyle/>
          <a:p>
            <a:r>
              <a:rPr lang="en-US" dirty="0" err="1" smtClean="0"/>
              <a:t>Atelactasis</a:t>
            </a:r>
            <a:endParaRPr lang="en-US" dirty="0"/>
          </a:p>
        </p:txBody>
      </p:sp>
      <p:sp>
        <p:nvSpPr>
          <p:cNvPr id="3" name="Content Placeholder 2"/>
          <p:cNvSpPr>
            <a:spLocks noGrp="1"/>
          </p:cNvSpPr>
          <p:nvPr>
            <p:ph idx="1"/>
          </p:nvPr>
        </p:nvSpPr>
        <p:spPr/>
        <p:txBody>
          <a:bodyPr/>
          <a:lstStyle/>
          <a:p>
            <a:r>
              <a:rPr lang="en-US" dirty="0" smtClean="0"/>
              <a:t>Post op fever is NOT due to infection in the wound!</a:t>
            </a:r>
          </a:p>
          <a:p>
            <a:r>
              <a:rPr lang="en-US" dirty="0" smtClean="0"/>
              <a:t>Avoid antibiotics </a:t>
            </a:r>
          </a:p>
          <a:p>
            <a:r>
              <a:rPr lang="en-US" dirty="0" smtClean="0"/>
              <a:t>Physical Examination</a:t>
            </a:r>
          </a:p>
          <a:p>
            <a:r>
              <a:rPr lang="en-US" dirty="0" smtClean="0"/>
              <a:t>Chest Physiotherapy</a:t>
            </a:r>
          </a:p>
          <a:p>
            <a:r>
              <a:rPr lang="en-US" dirty="0" smtClean="0"/>
              <a:t>Mobilization</a:t>
            </a:r>
          </a:p>
        </p:txBody>
      </p:sp>
    </p:spTree>
    <p:extLst>
      <p:ext uri="{BB962C8B-B14F-4D97-AF65-F5344CB8AC3E}">
        <p14:creationId xmlns:p14="http://schemas.microsoft.com/office/powerpoint/2010/main" val="36113500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852</TotalTime>
  <Words>1486</Words>
  <Application>Microsoft Macintosh PowerPoint</Application>
  <PresentationFormat>On-screen Show (4:3)</PresentationFormat>
  <Paragraphs>275</Paragraphs>
  <Slides>37</Slides>
  <Notes>19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Breeze</vt:lpstr>
      <vt:lpstr>TKR Complications</vt:lpstr>
      <vt:lpstr>Post Operative Care</vt:lpstr>
      <vt:lpstr>Complications Post TKR</vt:lpstr>
      <vt:lpstr>Vascular Complications</vt:lpstr>
      <vt:lpstr>Vascular Complications</vt:lpstr>
      <vt:lpstr>Vascular Complications</vt:lpstr>
      <vt:lpstr>Vascular Complications</vt:lpstr>
      <vt:lpstr>Common Peroneal Nerve Palsy</vt:lpstr>
      <vt:lpstr>Atelactasis</vt:lpstr>
      <vt:lpstr>DVT</vt:lpstr>
      <vt:lpstr>Wound Drainage</vt:lpstr>
      <vt:lpstr>Wound Dehiscence</vt:lpstr>
      <vt:lpstr>Infection</vt:lpstr>
      <vt:lpstr>Infection</vt:lpstr>
      <vt:lpstr>Infection</vt:lpstr>
      <vt:lpstr>Infection</vt:lpstr>
      <vt:lpstr>Acute Infection</vt:lpstr>
      <vt:lpstr>Treatment</vt:lpstr>
      <vt:lpstr>Stiffness</vt:lpstr>
      <vt:lpstr>Stiffness</vt:lpstr>
      <vt:lpstr>Stiffness</vt:lpstr>
      <vt:lpstr>Stiffness</vt:lpstr>
      <vt:lpstr>Stiffness</vt:lpstr>
      <vt:lpstr>Stiffness</vt:lpstr>
      <vt:lpstr>Stiffness</vt:lpstr>
      <vt:lpstr>Periprosthetic Fracture</vt:lpstr>
      <vt:lpstr>Periprosthetic Fracture</vt:lpstr>
      <vt:lpstr>PowerPoint Presentation</vt:lpstr>
      <vt:lpstr>PowerPoint Presentation</vt:lpstr>
      <vt:lpstr>Knee Dislocation</vt:lpstr>
      <vt:lpstr>Knee Dislocation</vt:lpstr>
      <vt:lpstr>Knee Dislocation</vt:lpstr>
      <vt:lpstr>Treatment</vt:lpstr>
      <vt:lpstr>Quadriceps Rupture</vt:lpstr>
      <vt:lpstr>Quadriceps Rupture</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Flags Post TKR</dc:title>
  <dc:creator>Rabi Solaiman</dc:creator>
  <cp:lastModifiedBy>Rabi Solaiman</cp:lastModifiedBy>
  <cp:revision>79</cp:revision>
  <dcterms:created xsi:type="dcterms:W3CDTF">2013-05-14T01:03:16Z</dcterms:created>
  <dcterms:modified xsi:type="dcterms:W3CDTF">2017-11-04T11:07:56Z</dcterms:modified>
</cp:coreProperties>
</file>