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1" r:id="rId21"/>
    <p:sldId id="264" r:id="rId22"/>
    <p:sldId id="272" r:id="rId23"/>
  </p:sldIdLst>
  <p:sldSz cx="9756775" cy="73152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616" y="-96"/>
      </p:cViewPr>
      <p:guideLst>
        <p:guide orient="horz" pos="2304"/>
        <p:guide pos="30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0" b="15276"/>
          <a:stretch>
            <a:fillRect/>
          </a:stretch>
        </p:blipFill>
        <p:spPr bwMode="auto">
          <a:xfrm>
            <a:off x="0" y="6172200"/>
            <a:ext cx="975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898525"/>
            <a:ext cx="8653462" cy="314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lIns="90000" tIns="90000"/>
          <a:lstStyle>
            <a:lvl1pPr>
              <a:defRPr sz="4800">
                <a:solidFill>
                  <a:schemeClr val="hlink"/>
                </a:solidFill>
                <a:latin typeface="Helvetica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14800"/>
            <a:ext cx="8610600" cy="1447800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F7FF-5E11-574C-B67A-90C3456B584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8205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6212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2125"/>
            <a:ext cx="4243387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6A25D-B16E-FE4D-85C1-E1F87796722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404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293688"/>
            <a:ext cx="8782050" cy="1219200"/>
          </a:xfrm>
          <a:solidFill>
            <a:srgbClr val="0070C0"/>
          </a:solidFill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363" y="1636713"/>
            <a:ext cx="4311650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63" y="2319338"/>
            <a:ext cx="4311650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6175" y="1636713"/>
            <a:ext cx="431323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175" y="2319338"/>
            <a:ext cx="431323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C6D82-171E-5743-8C48-036B92CBC71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8639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75B-3400-3F4C-A754-D41A283C07A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7697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290513"/>
            <a:ext cx="3209925" cy="1239837"/>
          </a:xfrm>
          <a:solidFill>
            <a:srgbClr val="0070C0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763" y="290513"/>
            <a:ext cx="545465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363" y="1530350"/>
            <a:ext cx="32099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9AC63-902E-C142-9C41-9DB816C8944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3492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938" y="5121275"/>
            <a:ext cx="5853112" cy="603250"/>
          </a:xfrm>
          <a:solidFill>
            <a:srgbClr val="0070C0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2938" y="654050"/>
            <a:ext cx="5853112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2938" y="5724525"/>
            <a:ext cx="5853112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D80E3-4BA2-804C-AD17-564AE0DB47D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9256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0CBA-AB10-D040-916C-BEC53592533C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8302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6775" cy="1381125"/>
          </a:xfrm>
          <a:solidFill>
            <a:srgbClr val="0070C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762125"/>
            <a:ext cx="42418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2125"/>
            <a:ext cx="4243387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D79B8-012C-0F48-849A-9FEFE60EB1D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0454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56775" cy="1381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10000" tIns="288000" rIns="720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62125"/>
            <a:ext cx="8637587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77113" y="222250"/>
            <a:ext cx="19796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81800"/>
            <a:ext cx="30924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780213"/>
            <a:ext cx="203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cs typeface="+mn-cs"/>
              </a:defRPr>
            </a:lvl1pPr>
          </a:lstStyle>
          <a:p>
            <a:pPr>
              <a:defRPr/>
            </a:pPr>
            <a:fld id="{1C4ADB7A-47E7-0344-BD1D-65FE6B3C99DA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6670675"/>
            <a:ext cx="256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19526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46163" indent="-185738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327150" indent="-90488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7176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1748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6320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0892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546475" indent="-1936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file://localhost/Users/tontran/Desktop/sti.tif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file://localhost/Users/tontran/Desktop/p1.tif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tontran/Desktop/p2.tiff" TargetMode="External"/><Relationship Id="rId4" Type="http://schemas.openxmlformats.org/officeDocument/2006/relationships/image" Target="../media/image12.tiff"/><Relationship Id="rId5" Type="http://schemas.openxmlformats.org/officeDocument/2006/relationships/image" Target="file://localhost/Users/tontran/Desktop/p3.tiff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tontran/Desktop/kw.tiff" TargetMode="External"/><Relationship Id="rId4" Type="http://schemas.openxmlformats.org/officeDocument/2006/relationships/image" Target="../media/image14.tiff"/><Relationship Id="rId5" Type="http://schemas.openxmlformats.org/officeDocument/2006/relationships/image" Target="file://localhost/Users/tontran/Desktop/kq.tiff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file://localhost/Users/tontran/Pictures/iPhoto%20Library.photolibrary/Previews/2014/05/27/20140527-143858/lMueOBjQQHWmsUMmP0BFAw/P5270026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file://localhost/Users/tontran/Desktop/gait.tif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tontran/Desktop/squat1.tiff" TargetMode="External"/><Relationship Id="rId4" Type="http://schemas.openxmlformats.org/officeDocument/2006/relationships/image" Target="../media/image5.tiff"/><Relationship Id="rId5" Type="http://schemas.openxmlformats.org/officeDocument/2006/relationships/image" Target="file://localhost/Users/tontran/Desktop/squat2.tiff" TargetMode="External"/><Relationship Id="rId6" Type="http://schemas.openxmlformats.org/officeDocument/2006/relationships/image" Target="../media/image6.tiff"/><Relationship Id="rId7" Type="http://schemas.openxmlformats.org/officeDocument/2006/relationships/image" Target="file://localhost/Users/tontran/Desktop/squat3.tiff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Stiff TKR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HTO visit</a:t>
            </a:r>
          </a:p>
          <a:p>
            <a:r>
              <a:rPr lang="en-US" dirty="0" smtClean="0"/>
              <a:t>HCMC, Vietnam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2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Arthrofibrosis</a:t>
            </a:r>
            <a:endParaRPr lang="en-US" dirty="0"/>
          </a:p>
          <a:p>
            <a:r>
              <a:rPr lang="en-US" dirty="0" err="1"/>
              <a:t>H</a:t>
            </a:r>
            <a:r>
              <a:rPr lang="en-US" dirty="0" err="1" smtClean="0"/>
              <a:t>aemarthrosis</a:t>
            </a:r>
            <a:endParaRPr lang="en-US" dirty="0" smtClean="0"/>
          </a:p>
          <a:p>
            <a:r>
              <a:rPr lang="en-US" dirty="0" smtClean="0"/>
              <a:t>Delayed wound healing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err="1" smtClean="0"/>
              <a:t>Peri</a:t>
            </a:r>
            <a:r>
              <a:rPr lang="en-US" dirty="0" smtClean="0"/>
              <a:t>-prosthetic fracture </a:t>
            </a:r>
          </a:p>
          <a:p>
            <a:r>
              <a:rPr lang="en-US" dirty="0" smtClean="0"/>
              <a:t>Intra-articular Loose bodies</a:t>
            </a:r>
          </a:p>
          <a:p>
            <a:r>
              <a:rPr lang="en-US" dirty="0" smtClean="0"/>
              <a:t>Unstable components</a:t>
            </a:r>
          </a:p>
          <a:p>
            <a:r>
              <a:rPr lang="en-US" dirty="0" smtClean="0"/>
              <a:t>CRPS</a:t>
            </a:r>
          </a:p>
          <a:p>
            <a:r>
              <a:rPr lang="en-US" dirty="0" smtClean="0"/>
              <a:t>Severe heterotopic ossification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8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Bloods</a:t>
            </a:r>
          </a:p>
          <a:p>
            <a:r>
              <a:rPr lang="en-US" dirty="0" smtClean="0"/>
              <a:t>XR’s</a:t>
            </a:r>
          </a:p>
          <a:p>
            <a:r>
              <a:rPr lang="en-US" dirty="0" smtClean="0"/>
              <a:t>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3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Painful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363" y="2319338"/>
            <a:ext cx="4311650" cy="4846572"/>
          </a:xfrm>
          <a:ln w="28575" cmpd="sng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Infection</a:t>
            </a:r>
          </a:p>
          <a:p>
            <a:r>
              <a:rPr lang="en-US" dirty="0" smtClean="0"/>
              <a:t>Fracture</a:t>
            </a:r>
          </a:p>
          <a:p>
            <a:r>
              <a:rPr lang="en-US" dirty="0" smtClean="0"/>
              <a:t>Instability</a:t>
            </a:r>
          </a:p>
          <a:p>
            <a:pPr lvl="1"/>
            <a:r>
              <a:rPr lang="en-US" dirty="0" smtClean="0"/>
              <a:t>Soft tissue</a:t>
            </a:r>
          </a:p>
          <a:p>
            <a:pPr lvl="1"/>
            <a:r>
              <a:rPr lang="en-US" dirty="0" smtClean="0"/>
              <a:t>subsidence</a:t>
            </a:r>
          </a:p>
          <a:p>
            <a:r>
              <a:rPr lang="en-US" dirty="0" err="1" smtClean="0"/>
              <a:t>Malalignment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Heterotopic ossification</a:t>
            </a:r>
          </a:p>
          <a:p>
            <a:r>
              <a:rPr lang="en-US" dirty="0" smtClean="0"/>
              <a:t>CRPS</a:t>
            </a:r>
            <a:endParaRPr lang="en-US" dirty="0"/>
          </a:p>
          <a:p>
            <a:r>
              <a:rPr lang="en-US" dirty="0" smtClean="0"/>
              <a:t>Poor pain management</a:t>
            </a:r>
          </a:p>
          <a:p>
            <a:endParaRPr lang="en-US" dirty="0" smtClean="0"/>
          </a:p>
          <a:p>
            <a:r>
              <a:rPr lang="en-US" dirty="0" smtClean="0"/>
              <a:t>Psychological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Painless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ln w="38100" cmpd="sng"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/>
              <a:t>Adhesions</a:t>
            </a:r>
          </a:p>
          <a:p>
            <a:r>
              <a:rPr lang="en-US" dirty="0" smtClean="0"/>
              <a:t>Muscle contractures</a:t>
            </a:r>
          </a:p>
          <a:p>
            <a:r>
              <a:rPr lang="en-US" dirty="0" smtClean="0"/>
              <a:t>Body habitus</a:t>
            </a:r>
          </a:p>
          <a:p>
            <a:r>
              <a:rPr lang="en-US" dirty="0" smtClean="0"/>
              <a:t>Implant </a:t>
            </a:r>
            <a:r>
              <a:rPr lang="en-US" dirty="0" err="1" smtClean="0"/>
              <a:t>malalignment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Heterotopic ossification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7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Painful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ln w="38100" cmpd="sng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Wound </a:t>
            </a:r>
          </a:p>
          <a:p>
            <a:r>
              <a:rPr lang="en-US" dirty="0" smtClean="0"/>
              <a:t>Soft tissue</a:t>
            </a:r>
          </a:p>
          <a:p>
            <a:r>
              <a:rPr lang="en-US" dirty="0" smtClean="0"/>
              <a:t>Tenderness</a:t>
            </a:r>
          </a:p>
          <a:p>
            <a:r>
              <a:rPr lang="en-US" dirty="0" smtClean="0"/>
              <a:t>Stability</a:t>
            </a:r>
          </a:p>
          <a:p>
            <a:endParaRPr lang="en-US" dirty="0"/>
          </a:p>
          <a:p>
            <a:r>
              <a:rPr lang="en-US" dirty="0" smtClean="0"/>
              <a:t>CRPS signs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Soft </a:t>
            </a:r>
            <a:r>
              <a:rPr lang="en-US" dirty="0" smtClean="0">
                <a:solidFill>
                  <a:srgbClr val="FF0000"/>
                </a:solidFill>
              </a:rPr>
              <a:t>end point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Painfree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ln w="38100" cmpd="sng">
            <a:solidFill>
              <a:srgbClr val="0000FF"/>
            </a:solidFill>
          </a:ln>
        </p:spPr>
        <p:txBody>
          <a:bodyPr/>
          <a:lstStyle/>
          <a:p>
            <a:r>
              <a:rPr lang="en-US" dirty="0" smtClean="0"/>
              <a:t>Soft tissue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Hard </a:t>
            </a:r>
            <a:r>
              <a:rPr lang="en-US" dirty="0" smtClean="0">
                <a:solidFill>
                  <a:srgbClr val="FF0000"/>
                </a:solidFill>
              </a:rPr>
              <a:t>end point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1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Good quality </a:t>
            </a:r>
          </a:p>
          <a:p>
            <a:r>
              <a:rPr lang="en-US" dirty="0" smtClean="0"/>
              <a:t>AP</a:t>
            </a:r>
          </a:p>
          <a:p>
            <a:r>
              <a:rPr lang="en-US" dirty="0" smtClean="0"/>
              <a:t>Lateral</a:t>
            </a:r>
          </a:p>
          <a:p>
            <a:r>
              <a:rPr lang="en-US" dirty="0" smtClean="0"/>
              <a:t>Skyline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Fracture</a:t>
            </a:r>
          </a:p>
          <a:p>
            <a:r>
              <a:rPr lang="en-US" dirty="0" smtClean="0"/>
              <a:t>Subsidence</a:t>
            </a:r>
          </a:p>
          <a:p>
            <a:r>
              <a:rPr lang="en-US" dirty="0" smtClean="0"/>
              <a:t>Heterotopic bone</a:t>
            </a:r>
          </a:p>
          <a:p>
            <a:r>
              <a:rPr lang="en-US" dirty="0" smtClean="0"/>
              <a:t>Asymmetrical gap</a:t>
            </a:r>
          </a:p>
          <a:p>
            <a:r>
              <a:rPr lang="en-US" dirty="0" err="1" smtClean="0"/>
              <a:t>Malalignment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3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rays</a:t>
            </a:r>
            <a:endParaRPr lang="en-US" dirty="0"/>
          </a:p>
        </p:txBody>
      </p:sp>
      <p:pic>
        <p:nvPicPr>
          <p:cNvPr id="6" name="Content Placeholder 5" descr="Thai:TKR revision:2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5" b="15185"/>
          <a:stretch>
            <a:fillRect/>
          </a:stretch>
        </p:blipFill>
        <p:spPr/>
      </p:pic>
      <p:pic>
        <p:nvPicPr>
          <p:cNvPr id="5" name="Content Placeholder 4" descr="Thai:TKR revision:1.tif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1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193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XRays</a:t>
            </a:r>
            <a:endParaRPr lang="en-US" dirty="0"/>
          </a:p>
        </p:txBody>
      </p:sp>
      <p:pic>
        <p:nvPicPr>
          <p:cNvPr id="6" name="sti.tiff" descr="/Users/tontran/Desktop/sti.tiff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" b="2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23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XRays</a:t>
            </a:r>
            <a:endParaRPr lang="en-US" dirty="0"/>
          </a:p>
        </p:txBody>
      </p:sp>
      <p:pic>
        <p:nvPicPr>
          <p:cNvPr id="7" name="p1.tiff" descr="/Users/tontran/Desktop/p1.tiff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60" r="-127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022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2.tiff" descr="/Users/tontran/Desktop/p2.tiff"/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r="16579"/>
          <a:stretch>
            <a:fillRect/>
          </a:stretch>
        </p:blipFill>
        <p:spPr/>
      </p:pic>
      <p:pic>
        <p:nvPicPr>
          <p:cNvPr id="8" name="p3.tiff" descr="/Users/tontran/Desktop/p3.tiff"/>
          <p:cNvPicPr>
            <a:picLocks noGrp="1" noChangeAspect="1"/>
          </p:cNvPicPr>
          <p:nvPr>
            <p:ph sz="half" idx="2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r="66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637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Imbalance </a:t>
            </a:r>
            <a:endParaRPr lang="en-US" dirty="0"/>
          </a:p>
        </p:txBody>
      </p:sp>
      <p:pic>
        <p:nvPicPr>
          <p:cNvPr id="8" name="kw.tiff" descr="/Users/tontran/Desktop/kw.tiff"/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5" b="13775"/>
          <a:stretch>
            <a:fillRect/>
          </a:stretch>
        </p:blipFill>
        <p:spPr/>
      </p:pic>
      <p:pic>
        <p:nvPicPr>
          <p:cNvPr id="9" name="kq.tiff" descr="/Users/tontran/Desktop/kq.tiff"/>
          <p:cNvPicPr>
            <a:picLocks noGrp="1" noChangeAspect="1"/>
          </p:cNvPicPr>
          <p:nvPr>
            <p:ph sz="half" idx="2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364" b="-503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671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351727"/>
            <a:ext cx="8637587" cy="4678363"/>
          </a:xfrm>
        </p:spPr>
        <p:txBody>
          <a:bodyPr/>
          <a:lstStyle/>
          <a:p>
            <a:r>
              <a:rPr lang="en-US" dirty="0" smtClean="0"/>
              <a:t>Walking  					60 </a:t>
            </a:r>
            <a:r>
              <a:rPr lang="en-US" dirty="0" err="1" smtClean="0"/>
              <a:t>deg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Sitting  						90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/>
              <a:t>Ascending/ descending stairs 		110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/>
              <a:t>Tie shoes 					110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/>
              <a:t>Squatting					120 </a:t>
            </a:r>
            <a:r>
              <a:rPr lang="en-US" dirty="0" err="1" smtClean="0"/>
              <a:t>deg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0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CRP</a:t>
            </a:r>
          </a:p>
          <a:p>
            <a:r>
              <a:rPr lang="en-US" dirty="0" smtClean="0"/>
              <a:t>ESR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Bone scan</a:t>
            </a:r>
          </a:p>
          <a:p>
            <a:r>
              <a:rPr lang="en-US" dirty="0" smtClean="0"/>
              <a:t>CT scan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59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 management</a:t>
            </a:r>
          </a:p>
          <a:p>
            <a:r>
              <a:rPr lang="en-US" dirty="0" smtClean="0"/>
              <a:t>Treat primary cause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Manipulation</a:t>
            </a:r>
          </a:p>
          <a:p>
            <a:pPr lvl="1"/>
            <a:r>
              <a:rPr lang="en-US" dirty="0" smtClean="0"/>
              <a:t>Early better</a:t>
            </a:r>
          </a:p>
          <a:p>
            <a:pPr lvl="1"/>
            <a:r>
              <a:rPr lang="en-US" dirty="0" smtClean="0"/>
              <a:t>Not after 3 months</a:t>
            </a:r>
          </a:p>
          <a:p>
            <a:r>
              <a:rPr lang="en-US" dirty="0" err="1" smtClean="0"/>
              <a:t>Arthrolysis</a:t>
            </a:r>
            <a:r>
              <a:rPr lang="en-US" dirty="0" smtClean="0"/>
              <a:t> – open </a:t>
            </a:r>
            <a:r>
              <a:rPr lang="en-US" dirty="0" err="1" smtClean="0"/>
              <a:t>vs</a:t>
            </a:r>
            <a:r>
              <a:rPr lang="en-US" dirty="0" smtClean="0"/>
              <a:t> arthroscopic</a:t>
            </a:r>
          </a:p>
          <a:p>
            <a:r>
              <a:rPr lang="en-US" dirty="0" err="1" smtClean="0"/>
              <a:t>Quadricepsplasty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Revision TKR</a:t>
            </a:r>
          </a:p>
          <a:p>
            <a:pPr lvl="1"/>
            <a:r>
              <a:rPr lang="en-US" dirty="0" smtClean="0"/>
              <a:t>Careful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9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pic>
        <p:nvPicPr>
          <p:cNvPr id="4" name="P5270026.JPG" descr="/Users/tontran/Pictures/iPhoto Library.photolibrary/Previews/2014/05/27/20140527-143858/lMueOBjQQHWmsUMmP0BFAw/P5270026.JPG"/>
          <p:cNvPicPr>
            <a:picLocks noGrp="1" noChangeAspect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466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during gait</a:t>
            </a:r>
            <a:endParaRPr lang="en-US" dirty="0"/>
          </a:p>
        </p:txBody>
      </p:sp>
      <p:pic>
        <p:nvPicPr>
          <p:cNvPr id="4" name="gait.tiff" descr="/Users/tontran/Desktop/gait.tiff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07" r="-23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32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functional range</a:t>
            </a:r>
            <a:endParaRPr lang="en-US" dirty="0"/>
          </a:p>
        </p:txBody>
      </p:sp>
      <p:pic>
        <p:nvPicPr>
          <p:cNvPr id="7" name="squat1.tiff" descr="/Users/tontran/Desktop/squat1.tiff"/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6" b="17816"/>
          <a:stretch>
            <a:fillRect/>
          </a:stretch>
        </p:blipFill>
        <p:spPr>
          <a:xfrm>
            <a:off x="241078" y="2380912"/>
            <a:ext cx="3556222" cy="3922226"/>
          </a:xfrm>
        </p:spPr>
      </p:pic>
      <p:pic>
        <p:nvPicPr>
          <p:cNvPr id="8" name="squat2.tiff" descr="/Users/tontran/Desktop/squat2.tiff"/>
          <p:cNvPicPr>
            <a:picLocks noGrp="1" noChangeAspect="1"/>
          </p:cNvPicPr>
          <p:nvPr>
            <p:ph sz="half" idx="2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4" b="19004"/>
          <a:stretch>
            <a:fillRect/>
          </a:stretch>
        </p:blipFill>
        <p:spPr>
          <a:xfrm>
            <a:off x="5943600" y="2380912"/>
            <a:ext cx="3557553" cy="3922226"/>
          </a:xfrm>
        </p:spPr>
      </p:pic>
      <p:pic>
        <p:nvPicPr>
          <p:cNvPr id="9" name="squat3.tiff" descr="/Users/tontran/Desktop/squat3.tiff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2380912"/>
            <a:ext cx="2146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8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and variable</a:t>
            </a:r>
          </a:p>
          <a:p>
            <a:r>
              <a:rPr lang="en-US" dirty="0" smtClean="0"/>
              <a:t>Usually &lt;90 </a:t>
            </a:r>
            <a:r>
              <a:rPr lang="en-US" dirty="0" err="1" smtClean="0"/>
              <a:t>deg</a:t>
            </a:r>
            <a:r>
              <a:rPr lang="en-US" dirty="0" smtClean="0"/>
              <a:t> flexion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3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Beware of Fixed flexion deformity!!!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1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</a:t>
            </a:r>
          </a:p>
          <a:p>
            <a:r>
              <a:rPr lang="en-US" dirty="0" smtClean="0"/>
              <a:t>Surgeons</a:t>
            </a:r>
          </a:p>
          <a:p>
            <a:r>
              <a:rPr lang="en-US" dirty="0" smtClean="0"/>
              <a:t>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7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Pre-op range (</a:t>
            </a:r>
            <a:r>
              <a:rPr lang="en-US" sz="2800" dirty="0" err="1" smtClean="0"/>
              <a:t>ankylosis</a:t>
            </a:r>
            <a:r>
              <a:rPr lang="en-US" sz="2800" dirty="0" smtClean="0"/>
              <a:t>/ fusion)</a:t>
            </a:r>
          </a:p>
          <a:p>
            <a:r>
              <a:rPr lang="en-US" sz="2800" dirty="0" smtClean="0"/>
              <a:t>Extreme </a:t>
            </a:r>
            <a:r>
              <a:rPr lang="en-US" sz="2800" dirty="0" err="1" smtClean="0"/>
              <a:t>varus</a:t>
            </a:r>
            <a:r>
              <a:rPr lang="en-US" sz="2800" dirty="0" smtClean="0"/>
              <a:t> deformity</a:t>
            </a:r>
          </a:p>
          <a:p>
            <a:r>
              <a:rPr lang="en-US" sz="2800" dirty="0" smtClean="0"/>
              <a:t>Pre-op diagnosis 	</a:t>
            </a:r>
          </a:p>
          <a:p>
            <a:pPr lvl="1"/>
            <a:r>
              <a:rPr lang="en-US" sz="2400" dirty="0" smtClean="0"/>
              <a:t>Sepsis</a:t>
            </a:r>
          </a:p>
          <a:p>
            <a:pPr lvl="1"/>
            <a:r>
              <a:rPr lang="en-US" sz="2400" dirty="0" smtClean="0"/>
              <a:t>Trauma</a:t>
            </a:r>
          </a:p>
          <a:p>
            <a:pPr lvl="1"/>
            <a:r>
              <a:rPr lang="en-US" sz="2400" dirty="0" smtClean="0"/>
              <a:t>JCA/ Erosive </a:t>
            </a:r>
            <a:r>
              <a:rPr lang="en-US" sz="2400" dirty="0" err="1" smtClean="0"/>
              <a:t>arthropathy</a:t>
            </a:r>
            <a:endParaRPr lang="en-US" sz="2400" dirty="0" smtClean="0"/>
          </a:p>
          <a:p>
            <a:r>
              <a:rPr lang="en-US" sz="2800" dirty="0" err="1" smtClean="0"/>
              <a:t>Ipsilateral</a:t>
            </a:r>
            <a:r>
              <a:rPr lang="en-US" sz="2800" dirty="0" smtClean="0"/>
              <a:t> painful joints</a:t>
            </a:r>
          </a:p>
          <a:p>
            <a:r>
              <a:rPr lang="en-US" sz="2800" dirty="0" smtClean="0"/>
              <a:t>Female</a:t>
            </a:r>
          </a:p>
          <a:p>
            <a:r>
              <a:rPr lang="en-US" sz="2800" dirty="0" smtClean="0"/>
              <a:t>Young age </a:t>
            </a:r>
          </a:p>
          <a:p>
            <a:r>
              <a:rPr lang="en-US" sz="2800" dirty="0" smtClean="0"/>
              <a:t>Body habitus</a:t>
            </a:r>
          </a:p>
          <a:p>
            <a:r>
              <a:rPr lang="en-US" sz="2800" dirty="0" smtClean="0"/>
              <a:t>Psychological factors</a:t>
            </a:r>
          </a:p>
        </p:txBody>
      </p:sp>
    </p:spTree>
    <p:extLst>
      <p:ext uri="{BB962C8B-B14F-4D97-AF65-F5344CB8AC3E}">
        <p14:creationId xmlns:p14="http://schemas.microsoft.com/office/powerpoint/2010/main" val="69736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Malalignment</a:t>
            </a:r>
            <a:r>
              <a:rPr lang="en-US" dirty="0" smtClean="0"/>
              <a:t> of components</a:t>
            </a:r>
          </a:p>
          <a:p>
            <a:pPr lvl="1"/>
            <a:r>
              <a:rPr lang="en-US" dirty="0" smtClean="0"/>
              <a:t>Coronal				</a:t>
            </a:r>
            <a:r>
              <a:rPr lang="en-US" dirty="0" smtClean="0">
                <a:solidFill>
                  <a:srgbClr val="FF0000"/>
                </a:solidFill>
              </a:rPr>
              <a:t>Femur</a:t>
            </a:r>
          </a:p>
          <a:p>
            <a:pPr lvl="1"/>
            <a:r>
              <a:rPr lang="en-US" dirty="0" smtClean="0"/>
              <a:t>Axial 				</a:t>
            </a:r>
            <a:r>
              <a:rPr lang="en-US" dirty="0" smtClean="0">
                <a:solidFill>
                  <a:srgbClr val="FF0000"/>
                </a:solidFill>
              </a:rPr>
              <a:t>Tibia</a:t>
            </a:r>
          </a:p>
          <a:p>
            <a:pPr lvl="1"/>
            <a:r>
              <a:rPr lang="en-US" dirty="0" err="1" smtClean="0"/>
              <a:t>Saggittal</a:t>
            </a:r>
            <a:r>
              <a:rPr lang="en-US" dirty="0" smtClean="0"/>
              <a:t> 			</a:t>
            </a:r>
            <a:r>
              <a:rPr lang="en-US" dirty="0" smtClean="0">
                <a:solidFill>
                  <a:srgbClr val="FF0000"/>
                </a:solidFill>
              </a:rPr>
              <a:t>Patella </a:t>
            </a:r>
          </a:p>
          <a:p>
            <a:r>
              <a:rPr lang="en-US" dirty="0" smtClean="0"/>
              <a:t>Poor soft tissue balance</a:t>
            </a:r>
          </a:p>
          <a:p>
            <a:r>
              <a:rPr lang="en-US" dirty="0" smtClean="0"/>
              <a:t>Poor closure</a:t>
            </a:r>
          </a:p>
          <a:p>
            <a:r>
              <a:rPr lang="en-US" dirty="0" smtClean="0"/>
              <a:t>Post op rehabilitation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0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nashHealth 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A4C6E5"/>
      </a:accent1>
      <a:accent2>
        <a:srgbClr val="498ECC"/>
      </a:accent2>
      <a:accent3>
        <a:srgbClr val="FFFFFF"/>
      </a:accent3>
      <a:accent4>
        <a:srgbClr val="000000"/>
      </a:accent4>
      <a:accent5>
        <a:srgbClr val="CFDFF0"/>
      </a:accent5>
      <a:accent6>
        <a:srgbClr val="4180B9"/>
      </a:accent6>
      <a:hlink>
        <a:srgbClr val="1766A7"/>
      </a:hlink>
      <a:folHlink>
        <a:srgbClr val="A4C6E5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498ECC"/>
        </a:dk2>
        <a:lt2>
          <a:srgbClr val="808080"/>
        </a:lt2>
        <a:accent1>
          <a:srgbClr val="A4C6E5"/>
        </a:accent1>
        <a:accent2>
          <a:srgbClr val="498ECC"/>
        </a:accent2>
        <a:accent3>
          <a:srgbClr val="FFFFFF"/>
        </a:accent3>
        <a:accent4>
          <a:srgbClr val="000000"/>
        </a:accent4>
        <a:accent5>
          <a:srgbClr val="CFDFF0"/>
        </a:accent5>
        <a:accent6>
          <a:srgbClr val="4180B9"/>
        </a:accent6>
        <a:hlink>
          <a:srgbClr val="1766A7"/>
        </a:hlink>
        <a:folHlink>
          <a:srgbClr val="A4C6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MonashHealth template.thmx</Template>
  <TotalTime>1967</TotalTime>
  <Words>183</Words>
  <Application>Microsoft Macintosh PowerPoint</Application>
  <PresentationFormat>Custom</PresentationFormat>
  <Paragraphs>124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MonashHealth template</vt:lpstr>
      <vt:lpstr>The Stiff TKR</vt:lpstr>
      <vt:lpstr>Functional range</vt:lpstr>
      <vt:lpstr>Knee during gait</vt:lpstr>
      <vt:lpstr>Knee functional range</vt:lpstr>
      <vt:lpstr>Definition</vt:lpstr>
      <vt:lpstr>Definition </vt:lpstr>
      <vt:lpstr>Causes</vt:lpstr>
      <vt:lpstr>Patients</vt:lpstr>
      <vt:lpstr>Surgeon </vt:lpstr>
      <vt:lpstr>Complications </vt:lpstr>
      <vt:lpstr>Assessment</vt:lpstr>
      <vt:lpstr>Approach</vt:lpstr>
      <vt:lpstr>Assessments </vt:lpstr>
      <vt:lpstr>Radiology</vt:lpstr>
      <vt:lpstr>X rays</vt:lpstr>
      <vt:lpstr>XRays</vt:lpstr>
      <vt:lpstr>XRays</vt:lpstr>
      <vt:lpstr>PowerPoint Presentation</vt:lpstr>
      <vt:lpstr>Imbalance </vt:lpstr>
      <vt:lpstr>Other investigations</vt:lpstr>
      <vt:lpstr>Management 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Stiff TKR</dc:title>
  <dc:creator>Ton Tran</dc:creator>
  <cp:lastModifiedBy>Ton Tran</cp:lastModifiedBy>
  <cp:revision>15</cp:revision>
  <dcterms:created xsi:type="dcterms:W3CDTF">2017-10-18T02:17:35Z</dcterms:created>
  <dcterms:modified xsi:type="dcterms:W3CDTF">2017-10-24T12:31:28Z</dcterms:modified>
</cp:coreProperties>
</file>