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5" r:id="rId29"/>
    <p:sldId id="286" r:id="rId30"/>
    <p:sldId id="288" r:id="rId31"/>
    <p:sldId id="289" r:id="rId32"/>
    <p:sldId id="292" r:id="rId33"/>
    <p:sldId id="290" r:id="rId34"/>
    <p:sldId id="291" r:id="rId35"/>
    <p:sldId id="293" r:id="rId36"/>
  </p:sldIdLst>
  <p:sldSz cx="9144000" cy="6858000" type="screen4x3"/>
  <p:notesSz cx="6858000" cy="9144000"/>
  <p:defaultTextStyle>
    <a:defPPr>
      <a:defRPr lang="en-A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E574-D67E-5B4C-A316-0C11F97860DC}" type="datetimeFigureOut">
              <a:rPr lang="en-AU" smtClean="0"/>
              <a:t>10/22/17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1B7D-4209-8F4C-B9F1-2A005A49DE2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Unstable Knee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 Juan Ng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Knee replacement stability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Factors contributing to stability in a knee replacement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ligaments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soft tissue structures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prosthesis design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limb alignment</a:t>
            </a:r>
          </a:p>
          <a:p>
            <a:endParaRPr lang="en-AU" dirty="0" smtClean="0"/>
          </a:p>
          <a:p>
            <a:r>
              <a:rPr lang="en-AU" dirty="0" smtClean="0"/>
              <a:t>Instability occurs when these factors are not able to provide stability for stresses transmitted across the joint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Factors contributing to stability in a knee replacement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ligaments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soft tissue structures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prosthesis design</a:t>
            </a:r>
          </a:p>
          <a:p>
            <a:pPr lvl="1">
              <a:buSzPct val="60000"/>
              <a:buFont typeface="Wingdings" charset="2"/>
              <a:buChar char="v"/>
            </a:pPr>
            <a:r>
              <a:rPr lang="en-AU" dirty="0" smtClean="0"/>
              <a:t>limb alignment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Knee replacement stability</a:t>
            </a: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08100" y="2781300"/>
            <a:ext cx="1295400" cy="406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308100" y="2781300"/>
            <a:ext cx="1295400" cy="406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08100" y="3289300"/>
            <a:ext cx="2743200" cy="4064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308100" y="3289300"/>
            <a:ext cx="2743200" cy="406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1FF3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in a prosthesis</a:t>
            </a:r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288" y="2060575"/>
            <a:ext cx="842486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900" dirty="0" smtClean="0"/>
              <a:t>The elements </a:t>
            </a:r>
            <a:r>
              <a:rPr lang="en-US" sz="2900" dirty="0"/>
              <a:t>of knee implant </a:t>
            </a:r>
            <a:r>
              <a:rPr lang="en-US" sz="2900" dirty="0">
                <a:solidFill>
                  <a:srgbClr val="FF6600"/>
                </a:solidFill>
              </a:rPr>
              <a:t>design </a:t>
            </a:r>
            <a:r>
              <a:rPr lang="en-US" sz="2900" dirty="0"/>
              <a:t>that provides the </a:t>
            </a:r>
            <a:r>
              <a:rPr lang="en-US" sz="2900" dirty="0">
                <a:solidFill>
                  <a:srgbClr val="FF6600"/>
                </a:solidFill>
              </a:rPr>
              <a:t>stability </a:t>
            </a:r>
            <a:r>
              <a:rPr lang="en-US" sz="2900" dirty="0"/>
              <a:t>needed in the presence of a </a:t>
            </a:r>
            <a:r>
              <a:rPr lang="en-US" sz="2900" dirty="0">
                <a:solidFill>
                  <a:srgbClr val="FF6600"/>
                </a:solidFill>
              </a:rPr>
              <a:t>deficient soft-tissue envelope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Degrees of constraint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Cruciate-retaining (CR; preserve PCL)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PCL substituting / posterior stabilized (PS)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Unlinked constrained / varus-valgus constrained (VVC)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Rotating-hinge knee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 decel="100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Degrees of constraint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555875" y="2781300"/>
            <a:ext cx="3024188" cy="1368425"/>
          </a:xfrm>
          <a:prstGeom prst="flowChartAlternateProcess">
            <a:avLst/>
          </a:prstGeom>
          <a:solidFill>
            <a:srgbClr val="449B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 typeface="Symbol" pitchFamily="-93" charset="2"/>
              <a:buNone/>
            </a:pPr>
            <a:r>
              <a:rPr lang="en-US" sz="1800" dirty="0" err="1">
                <a:sym typeface="Symbol" pitchFamily="-93" charset="2"/>
              </a:rPr>
              <a:t></a:t>
            </a:r>
            <a:r>
              <a:rPr lang="en-US" sz="1800" dirty="0">
                <a:sym typeface="Symbol" pitchFamily="-93" charset="2"/>
              </a:rPr>
              <a:t> stress transmitted</a:t>
            </a:r>
          </a:p>
          <a:p>
            <a:pPr algn="ctr">
              <a:buFont typeface="Symbol" pitchFamily="-93" charset="2"/>
              <a:buNone/>
            </a:pPr>
            <a:r>
              <a:rPr lang="en-US" sz="1800" dirty="0">
                <a:sym typeface="Symbol" pitchFamily="-93" charset="2"/>
              </a:rPr>
              <a:t>prosthesis</a:t>
            </a:r>
            <a:r>
              <a:rPr lang="en-US" sz="1800" dirty="0" smtClean="0">
                <a:sym typeface="Symbol" pitchFamily="-93" charset="2"/>
              </a:rPr>
              <a:t>-bone</a:t>
            </a:r>
          </a:p>
          <a:p>
            <a:pPr algn="ctr">
              <a:buFont typeface="Symbol" pitchFamily="-93" charset="2"/>
              <a:buNone/>
            </a:pPr>
            <a:r>
              <a:rPr lang="en-US" sz="1800" dirty="0">
                <a:sym typeface="Symbol" pitchFamily="-93" charset="2"/>
              </a:rPr>
              <a:t>interface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50825" y="1341438"/>
            <a:ext cx="2663825" cy="1152525"/>
          </a:xfrm>
          <a:prstGeom prst="flowChartAlternateProcess">
            <a:avLst/>
          </a:prstGeom>
          <a:solidFill>
            <a:srgbClr val="449B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ym typeface="Symbol" pitchFamily="-93" charset="2"/>
              </a:rPr>
              <a:t> </a:t>
            </a:r>
            <a:r>
              <a:rPr lang="en-US" sz="1800"/>
              <a:t>amount of constraint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39750" y="4724400"/>
            <a:ext cx="2951163" cy="1800225"/>
          </a:xfrm>
          <a:prstGeom prst="flowChartAlternateProcess">
            <a:avLst/>
          </a:prstGeom>
          <a:solidFill>
            <a:srgbClr val="449B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ym typeface="Symbol" pitchFamily="-93" charset="2"/>
              </a:rPr>
              <a:t></a:t>
            </a:r>
            <a:r>
              <a:rPr lang="en-US" sz="1800"/>
              <a:t> backside polyethylene</a:t>
            </a:r>
          </a:p>
          <a:p>
            <a:pPr algn="ctr"/>
            <a:r>
              <a:rPr lang="en-US" sz="1800"/>
              <a:t>wear or</a:t>
            </a:r>
          </a:p>
          <a:p>
            <a:pPr algn="ctr"/>
            <a:r>
              <a:rPr lang="en-US" sz="1800"/>
              <a:t>early implant loosening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5724525" y="3644900"/>
            <a:ext cx="3241675" cy="3024188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/>
              <a:t>FAILURE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5400000">
            <a:off x="3347244" y="1629569"/>
            <a:ext cx="827087" cy="1114425"/>
          </a:xfrm>
          <a:custGeom>
            <a:avLst/>
            <a:gdLst>
              <a:gd name="G0" fmla="+- 15339 0 0"/>
              <a:gd name="G1" fmla="+- 4461 0 0"/>
              <a:gd name="G2" fmla="+- 12158 0 4461"/>
              <a:gd name="G3" fmla="+- G2 0 4461"/>
              <a:gd name="G4" fmla="*/ G3 32768 32059"/>
              <a:gd name="G5" fmla="*/ G4 1 2"/>
              <a:gd name="G6" fmla="+- 21600 0 15339"/>
              <a:gd name="G7" fmla="*/ G6 4461 6079"/>
              <a:gd name="G8" fmla="+- G7 15339 0"/>
              <a:gd name="T0" fmla="*/ 15339 w 21600"/>
              <a:gd name="T1" fmla="*/ 0 h 21600"/>
              <a:gd name="T2" fmla="*/ 15339 w 21600"/>
              <a:gd name="T3" fmla="*/ 12158 h 21600"/>
              <a:gd name="T4" fmla="*/ 165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39" y="0"/>
                </a:lnTo>
                <a:lnTo>
                  <a:pt x="15339" y="4461"/>
                </a:lnTo>
                <a:lnTo>
                  <a:pt x="12427" y="4461"/>
                </a:lnTo>
                <a:cubicBezTo>
                  <a:pt x="5564" y="4461"/>
                  <a:pt x="0" y="7907"/>
                  <a:pt x="0" y="12158"/>
                </a:cubicBezTo>
                <a:lnTo>
                  <a:pt x="0" y="21600"/>
                </a:lnTo>
                <a:lnTo>
                  <a:pt x="3308" y="21600"/>
                </a:lnTo>
                <a:lnTo>
                  <a:pt x="3308" y="12158"/>
                </a:lnTo>
                <a:cubicBezTo>
                  <a:pt x="3308" y="9694"/>
                  <a:pt x="7391" y="7697"/>
                  <a:pt x="12427" y="7697"/>
                </a:cubicBezTo>
                <a:lnTo>
                  <a:pt x="15339" y="7697"/>
                </a:lnTo>
                <a:lnTo>
                  <a:pt x="15339" y="12158"/>
                </a:lnTo>
                <a:close/>
              </a:path>
            </a:pathLst>
          </a:custGeom>
          <a:solidFill>
            <a:srgbClr val="E4FB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5400000" flipV="1">
            <a:off x="1402557" y="3645694"/>
            <a:ext cx="827087" cy="1114425"/>
          </a:xfrm>
          <a:custGeom>
            <a:avLst/>
            <a:gdLst>
              <a:gd name="G0" fmla="+- 15339 0 0"/>
              <a:gd name="G1" fmla="+- 4461 0 0"/>
              <a:gd name="G2" fmla="+- 12158 0 4461"/>
              <a:gd name="G3" fmla="+- G2 0 4461"/>
              <a:gd name="G4" fmla="*/ G3 32768 32059"/>
              <a:gd name="G5" fmla="*/ G4 1 2"/>
              <a:gd name="G6" fmla="+- 21600 0 15339"/>
              <a:gd name="G7" fmla="*/ G6 4461 6079"/>
              <a:gd name="G8" fmla="+- G7 15339 0"/>
              <a:gd name="T0" fmla="*/ 15339 w 21600"/>
              <a:gd name="T1" fmla="*/ 0 h 21600"/>
              <a:gd name="T2" fmla="*/ 15339 w 21600"/>
              <a:gd name="T3" fmla="*/ 12158 h 21600"/>
              <a:gd name="T4" fmla="*/ 165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39" y="0"/>
                </a:lnTo>
                <a:lnTo>
                  <a:pt x="15339" y="4461"/>
                </a:lnTo>
                <a:lnTo>
                  <a:pt x="12427" y="4461"/>
                </a:lnTo>
                <a:cubicBezTo>
                  <a:pt x="5564" y="4461"/>
                  <a:pt x="0" y="7907"/>
                  <a:pt x="0" y="12158"/>
                </a:cubicBezTo>
                <a:lnTo>
                  <a:pt x="0" y="21600"/>
                </a:lnTo>
                <a:lnTo>
                  <a:pt x="3308" y="21600"/>
                </a:lnTo>
                <a:lnTo>
                  <a:pt x="3308" y="12158"/>
                </a:lnTo>
                <a:cubicBezTo>
                  <a:pt x="3308" y="9694"/>
                  <a:pt x="7391" y="7697"/>
                  <a:pt x="12427" y="7697"/>
                </a:cubicBezTo>
                <a:lnTo>
                  <a:pt x="15339" y="7697"/>
                </a:lnTo>
                <a:lnTo>
                  <a:pt x="15339" y="12158"/>
                </a:lnTo>
                <a:close/>
              </a:path>
            </a:pathLst>
          </a:custGeom>
          <a:solidFill>
            <a:srgbClr val="E4FB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635375" y="5157788"/>
            <a:ext cx="180022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4FB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2" grpId="0" animBg="1"/>
      <p:bldP spid="6154" grpId="0" animBg="1"/>
      <p:bldP spid="6156" grpId="0" animBg="1"/>
      <p:bldP spid="6158" grpId="0" animBg="1"/>
      <p:bldP spid="6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Degrees of constraint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29241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endParaRPr lang="en-AU" sz="32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750" y="2133600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000" dirty="0" smtClean="0"/>
              <a:t>Therefore, use </a:t>
            </a:r>
            <a:r>
              <a:rPr lang="en-US" sz="3000" dirty="0"/>
              <a:t>least amount of implant constraint necessary to achieve a satisfactory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implants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Cruciate</a:t>
            </a:r>
            <a:r>
              <a:rPr lang="en-AU" dirty="0" smtClean="0"/>
              <a:t> retaining (CR)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Posterior stabilized (PS)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Varus-valgus</a:t>
            </a:r>
            <a:r>
              <a:rPr lang="en-AU" dirty="0" smtClean="0"/>
              <a:t> constrained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Rotating hinge knee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Cruciate-retaining implants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7325" cy="2501900"/>
          </a:xfrm>
        </p:spPr>
        <p:txBody>
          <a:bodyPr/>
          <a:lstStyle/>
          <a:p>
            <a:r>
              <a:rPr lang="en-US" dirty="0"/>
              <a:t>Minimally constrained prostheses</a:t>
            </a:r>
          </a:p>
          <a:p>
            <a:r>
              <a:rPr lang="en-US" dirty="0"/>
              <a:t>Depend on intact </a:t>
            </a:r>
            <a:r>
              <a:rPr lang="en-US" dirty="0" smtClean="0"/>
              <a:t>PCL and collateral ligaments</a:t>
            </a:r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4437063"/>
            <a:ext cx="8137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Potential advantages (over posterior-stabilized)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lower forces at </a:t>
            </a:r>
            <a:r>
              <a:rPr lang="en-US" sz="1800" dirty="0" err="1"/>
              <a:t>tibial</a:t>
            </a:r>
            <a:r>
              <a:rPr lang="en-US" sz="1800" dirty="0"/>
              <a:t> component</a:t>
            </a:r>
            <a:r>
              <a:rPr lang="en-US" sz="1800" dirty="0" smtClean="0"/>
              <a:t>-bone interface</a:t>
            </a:r>
            <a:endParaRPr lang="en-US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bone-stock preservation on femoral side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more nearly normal knee kinematics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avoids post-cam problems (impingement or dislocation) in PS implants</a:t>
            </a:r>
          </a:p>
        </p:txBody>
      </p:sp>
      <p:pic>
        <p:nvPicPr>
          <p:cNvPr id="8197" name="Picture 5" descr="crflex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349500"/>
            <a:ext cx="2808288" cy="240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Cruciate-retaining implants</a:t>
            </a:r>
          </a:p>
        </p:txBody>
      </p:sp>
      <p:pic>
        <p:nvPicPr>
          <p:cNvPr id="31750" name="Picture 6" descr="CR 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3597275" cy="4392612"/>
          </a:xfrm>
          <a:prstGeom prst="rect">
            <a:avLst/>
          </a:prstGeom>
          <a:noFill/>
        </p:spPr>
      </p:pic>
      <p:pic>
        <p:nvPicPr>
          <p:cNvPr id="31751" name="Picture 7" descr="CR 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00213"/>
            <a:ext cx="3598862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implants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err="1" smtClean="0">
                <a:solidFill>
                  <a:schemeClr val="bg1">
                    <a:lumMod val="75000"/>
                  </a:schemeClr>
                </a:solidFill>
              </a:rPr>
              <a:t>Cruciate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 retaining (CR)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Posterior stabilized (PS)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>
                <a:solidFill>
                  <a:srgbClr val="BFBFBF"/>
                </a:solidFill>
              </a:rPr>
              <a:t>Varus-valgus</a:t>
            </a:r>
            <a:r>
              <a:rPr lang="en-AU" dirty="0" smtClean="0">
                <a:solidFill>
                  <a:srgbClr val="BFBFBF"/>
                </a:solidFill>
              </a:rPr>
              <a:t> constrained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rgbClr val="BFBFBF"/>
                </a:solidFill>
              </a:rPr>
              <a:t>Rotating hinge knee</a:t>
            </a:r>
            <a:endParaRPr lang="en-AU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Reasons for instability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u="sng" dirty="0" smtClean="0"/>
              <a:t>Native knee</a:t>
            </a:r>
          </a:p>
          <a:p>
            <a:r>
              <a:rPr lang="en-AU" dirty="0" smtClean="0"/>
              <a:t>Ligament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incompetent medial collateral ligament (MCL), 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 err="1" smtClean="0"/>
              <a:t>valgus</a:t>
            </a:r>
            <a:r>
              <a:rPr lang="en-AU" dirty="0" smtClean="0"/>
              <a:t> deformity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poliomyelitis (</a:t>
            </a:r>
            <a:r>
              <a:rPr lang="en-AU" dirty="0" err="1" smtClean="0"/>
              <a:t>ligamentous</a:t>
            </a:r>
            <a:r>
              <a:rPr lang="en-AU" dirty="0" smtClean="0"/>
              <a:t> / capsular laxity)</a:t>
            </a:r>
          </a:p>
          <a:p>
            <a:r>
              <a:rPr lang="en-AU" dirty="0" smtClean="0"/>
              <a:t>Bony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severe deformities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post-traumatic arthritis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Charcot </a:t>
            </a:r>
            <a:r>
              <a:rPr lang="en-AU" dirty="0" err="1" smtClean="0"/>
              <a:t>arthropathy</a:t>
            </a:r>
            <a:endParaRPr lang="en-AU" dirty="0" smtClean="0"/>
          </a:p>
          <a:p>
            <a:r>
              <a:rPr lang="en-AU" dirty="0" smtClean="0"/>
              <a:t>Combined bony and ligament deficiency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knee_maxim 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2" y="1411287"/>
            <a:ext cx="235743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nexgen_flex_fixed2 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9362" y="3932237"/>
            <a:ext cx="23574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Posterior-stabilized implants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5761037" cy="48244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Improves anterior-posterior and translational stability</a:t>
            </a:r>
          </a:p>
          <a:p>
            <a:pPr lvl="1">
              <a:buSzPct val="60000"/>
              <a:buFont typeface="Symbol" pitchFamily="-93" charset="2"/>
              <a:buChar char="§"/>
            </a:pPr>
            <a:r>
              <a:rPr lang="en-US" dirty="0" err="1" smtClean="0"/>
              <a:t>tibial</a:t>
            </a:r>
            <a:r>
              <a:rPr lang="en-US" dirty="0" smtClean="0"/>
              <a:t> </a:t>
            </a:r>
            <a:r>
              <a:rPr lang="en-US" dirty="0"/>
              <a:t>post</a:t>
            </a:r>
            <a:endParaRPr lang="en-US" dirty="0" smtClean="0"/>
          </a:p>
          <a:p>
            <a:pPr lvl="1">
              <a:buSzPct val="60000"/>
              <a:buFont typeface="Symbol" pitchFamily="-93" charset="2"/>
              <a:buChar char="§"/>
            </a:pPr>
            <a:r>
              <a:rPr lang="en-US" dirty="0" smtClean="0"/>
              <a:t>femoral cam</a:t>
            </a:r>
          </a:p>
          <a:p>
            <a:pPr>
              <a:buSzPct val="100000"/>
            </a:pPr>
            <a:endParaRPr lang="en-US" dirty="0" smtClean="0"/>
          </a:p>
          <a:p>
            <a:pPr>
              <a:buSzPct val="100000"/>
            </a:pPr>
            <a:r>
              <a:rPr lang="en-US" dirty="0" smtClean="0"/>
              <a:t>Depends </a:t>
            </a:r>
            <a:r>
              <a:rPr lang="en-US" dirty="0" smtClean="0"/>
              <a:t>on intact collateral ligaments</a:t>
            </a:r>
          </a:p>
          <a:p>
            <a:pPr>
              <a:buSzPct val="100000"/>
            </a:pPr>
            <a:r>
              <a:rPr lang="en-US" dirty="0" smtClean="0"/>
              <a:t>Can be used routinely for uncomplicated knee replacement</a:t>
            </a:r>
            <a:endParaRPr lang="en-US" dirty="0" smtClean="0"/>
          </a:p>
          <a:p>
            <a:pPr>
              <a:buSzPct val="100000"/>
            </a:pPr>
            <a:endParaRPr lang="en-US" dirty="0" smtClean="0"/>
          </a:p>
          <a:p>
            <a:pPr>
              <a:buFont typeface="Symbol" pitchFamily="-93" charset="2"/>
              <a:buNone/>
            </a:pPr>
            <a:endParaRPr lang="en-US" dirty="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916238" y="3022600"/>
            <a:ext cx="2808287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098800" y="3467101"/>
            <a:ext cx="2625725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724525" y="3467101"/>
            <a:ext cx="1727200" cy="1257299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5724525" y="2708273"/>
            <a:ext cx="1527175" cy="3143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9" grpId="0" animBg="1"/>
      <p:bldP spid="10250" grpId="0" animBg="1"/>
      <p:bldP spid="10251" grpId="0" animBg="1"/>
      <p:bldP spid="102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68413"/>
            <a:ext cx="48228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Posterior-stabilized implants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276600" y="1700213"/>
            <a:ext cx="790575" cy="1444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867400" y="1989138"/>
            <a:ext cx="790575" cy="2159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Posterior-stabilized implants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i="1"/>
              <a:t>Potential advantages (over cruciate-retaining)</a:t>
            </a:r>
          </a:p>
          <a:p>
            <a:pPr lvl="1">
              <a:buFontTx/>
              <a:buChar char="•"/>
            </a:pPr>
            <a:r>
              <a:rPr lang="en-US" sz="2400"/>
              <a:t>relative ease of ligament balancing</a:t>
            </a:r>
          </a:p>
          <a:p>
            <a:pPr lvl="1">
              <a:buFontTx/>
              <a:buChar char="•"/>
            </a:pPr>
            <a:r>
              <a:rPr lang="en-US" sz="2400"/>
              <a:t>easier correction of severe deformity by eliminating tight PCL</a:t>
            </a:r>
          </a:p>
          <a:p>
            <a:pPr lvl="1">
              <a:buFontTx/>
              <a:buChar char="•"/>
            </a:pPr>
            <a:r>
              <a:rPr lang="en-US" sz="2400"/>
              <a:t>increased predictability in restoration of knee kinematics</a:t>
            </a:r>
          </a:p>
          <a:p>
            <a:pPr lvl="1">
              <a:buFontTx/>
              <a:buChar char="•"/>
            </a:pPr>
            <a:r>
              <a:rPr lang="en-US" sz="2400"/>
              <a:t>PCL can rupture post-operatively which would result in failure in CR implants</a:t>
            </a:r>
          </a:p>
          <a:p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Posterior-stabilized implants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>
            <p:ph type="body" idx="1"/>
          </p:nvPr>
        </p:nvSpPr>
        <p:spPr>
          <a:xfrm>
            <a:off x="574675" y="1844675"/>
            <a:ext cx="8318500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000" i="1"/>
              <a:t>Potential disadvantages</a:t>
            </a:r>
          </a:p>
          <a:p>
            <a:pPr>
              <a:buFontTx/>
              <a:buNone/>
            </a:pPr>
            <a:r>
              <a:rPr lang="en-US" sz="3000" i="1"/>
              <a:t>(compared with cruciate-retaining)</a:t>
            </a: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tibial post polyethylene wear from cam-post mechanism</a:t>
            </a:r>
          </a:p>
          <a:p>
            <a:pPr lvl="1">
              <a:buFontTx/>
              <a:buChar char="•"/>
            </a:pPr>
            <a:r>
              <a:rPr lang="en-US" sz="2400"/>
              <a:t>soft-tissue impingement into intra-condylar notch during flexion</a:t>
            </a:r>
          </a:p>
          <a:p>
            <a:pPr lvl="1">
              <a:buFontTx/>
              <a:buChar char="•"/>
            </a:pPr>
            <a:r>
              <a:rPr lang="en-US" sz="2400"/>
              <a:t>additional bone resection of femur</a:t>
            </a:r>
          </a:p>
          <a:p>
            <a:pPr lvl="1">
              <a:buFontTx/>
              <a:buChar char="•"/>
            </a:pPr>
            <a:r>
              <a:rPr lang="en-US" sz="2400"/>
              <a:t>risk of dislocation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Posterior-stabilized implants</a:t>
            </a:r>
          </a:p>
        </p:txBody>
      </p:sp>
      <p:pic>
        <p:nvPicPr>
          <p:cNvPr id="36869" name="Picture 5" descr="PS lat"/>
          <p:cNvPicPr>
            <a:picLocks noChangeAspect="1" noChangeArrowheads="1"/>
          </p:cNvPicPr>
          <p:nvPr/>
        </p:nvPicPr>
        <p:blipFill>
          <a:blip r:embed="rId2"/>
          <a:srcRect l="27682"/>
          <a:stretch>
            <a:fillRect/>
          </a:stretch>
        </p:blipFill>
        <p:spPr bwMode="auto">
          <a:xfrm>
            <a:off x="5065713" y="1484313"/>
            <a:ext cx="30289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PS ap"/>
          <p:cNvPicPr>
            <a:picLocks noChangeAspect="1" noChangeArrowheads="1"/>
          </p:cNvPicPr>
          <p:nvPr/>
        </p:nvPicPr>
        <p:blipFill>
          <a:blip r:embed="rId3"/>
          <a:srcRect r="27682"/>
          <a:stretch>
            <a:fillRect/>
          </a:stretch>
        </p:blipFill>
        <p:spPr bwMode="auto">
          <a:xfrm>
            <a:off x="1042988" y="1412875"/>
            <a:ext cx="30289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implants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err="1" smtClean="0">
                <a:solidFill>
                  <a:schemeClr val="bg1">
                    <a:lumMod val="75000"/>
                  </a:schemeClr>
                </a:solidFill>
              </a:rPr>
              <a:t>Cruciate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 retaining (CR)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rgbClr val="BFBFBF"/>
                </a:solidFill>
              </a:rPr>
              <a:t>Posterior stabilized (PS)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Varus-valgus</a:t>
            </a:r>
            <a:r>
              <a:rPr lang="en-AU" dirty="0" smtClean="0"/>
              <a:t> constrained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rgbClr val="BFBFBF"/>
                </a:solidFill>
              </a:rPr>
              <a:t>Rotating hinge knee</a:t>
            </a:r>
            <a:endParaRPr lang="en-AU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Varus-valgus</a:t>
            </a:r>
            <a:r>
              <a:rPr lang="en-US" sz="4000" dirty="0"/>
              <a:t> constrained implants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5578475" cy="4968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Tall </a:t>
            </a:r>
            <a:r>
              <a:rPr lang="en-US" sz="2800" dirty="0" err="1">
                <a:solidFill>
                  <a:srgbClr val="000000"/>
                </a:solidFill>
              </a:rPr>
              <a:t>tibial</a:t>
            </a:r>
            <a:r>
              <a:rPr lang="en-US" sz="2800" dirty="0">
                <a:solidFill>
                  <a:srgbClr val="000000"/>
                </a:solidFill>
              </a:rPr>
              <a:t> post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Deep femoral box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Stemmed components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More inherent coronal plane stability than PS </a:t>
            </a:r>
            <a:r>
              <a:rPr lang="en-US" sz="2800" dirty="0" smtClean="0">
                <a:solidFill>
                  <a:srgbClr val="000000"/>
                </a:solidFill>
              </a:rPr>
              <a:t>implants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1371600"/>
            <a:ext cx="2616200" cy="261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3987800"/>
            <a:ext cx="261620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For primary and revision </a:t>
            </a:r>
            <a:r>
              <a:rPr lang="en-US" sz="3000" dirty="0" err="1" smtClean="0">
                <a:solidFill>
                  <a:srgbClr val="000000"/>
                </a:solidFill>
              </a:rPr>
              <a:t>arthroplasty</a:t>
            </a:r>
            <a:endParaRPr lang="en-US" sz="3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SzPct val="60000"/>
              <a:buFont typeface="Webdings" pitchFamily="-93" charset="2"/>
              <a:buChar char="4"/>
            </a:pPr>
            <a:r>
              <a:rPr lang="en-US" sz="2700" dirty="0" smtClean="0">
                <a:solidFill>
                  <a:srgbClr val="000000"/>
                </a:solidFill>
              </a:rPr>
              <a:t>severe </a:t>
            </a:r>
            <a:r>
              <a:rPr lang="en-US" sz="2700" dirty="0" err="1" smtClean="0">
                <a:solidFill>
                  <a:srgbClr val="000000"/>
                </a:solidFill>
              </a:rPr>
              <a:t>valgus</a:t>
            </a:r>
            <a:r>
              <a:rPr lang="en-US" sz="2700" dirty="0" smtClean="0">
                <a:solidFill>
                  <a:srgbClr val="000000"/>
                </a:solidFill>
              </a:rPr>
              <a:t> deformities</a:t>
            </a:r>
          </a:p>
          <a:p>
            <a:pPr lvl="1">
              <a:lnSpc>
                <a:spcPct val="90000"/>
              </a:lnSpc>
              <a:buSzPct val="60000"/>
              <a:buFont typeface="Webdings" pitchFamily="-93" charset="2"/>
              <a:buChar char="4"/>
            </a:pPr>
            <a:r>
              <a:rPr lang="en-US" sz="2700" dirty="0" smtClean="0">
                <a:solidFill>
                  <a:srgbClr val="000000"/>
                </a:solidFill>
              </a:rPr>
              <a:t>collateral ligament deficiency</a:t>
            </a:r>
          </a:p>
          <a:p>
            <a:pPr lvl="1">
              <a:lnSpc>
                <a:spcPct val="90000"/>
              </a:lnSpc>
              <a:buSzPct val="60000"/>
              <a:buFont typeface="Webdings" pitchFamily="-93" charset="2"/>
              <a:buChar char="4"/>
            </a:pPr>
            <a:r>
              <a:rPr lang="en-US" sz="2700" dirty="0" smtClean="0">
                <a:solidFill>
                  <a:srgbClr val="000000"/>
                </a:solidFill>
              </a:rPr>
              <a:t>bone defects</a:t>
            </a:r>
          </a:p>
          <a:p>
            <a:pPr lvl="1">
              <a:lnSpc>
                <a:spcPct val="90000"/>
              </a:lnSpc>
              <a:buSzPct val="60000"/>
              <a:buFont typeface="Webdings" pitchFamily="-93" charset="2"/>
              <a:buChar char="4"/>
            </a:pPr>
            <a:r>
              <a:rPr lang="en-US" sz="2700" dirty="0" smtClean="0">
                <a:solidFill>
                  <a:srgbClr val="000000"/>
                </a:solidFill>
              </a:rPr>
              <a:t>flexion-extension imbalances after PS implants </a:t>
            </a:r>
          </a:p>
          <a:p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Varus-valgus</a:t>
            </a:r>
            <a:r>
              <a:rPr lang="en-US" sz="4000" dirty="0"/>
              <a:t> constrained implants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Varus-valgus constrained implants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i="1"/>
              <a:t>Potential disadvantages</a:t>
            </a:r>
          </a:p>
          <a:p>
            <a:r>
              <a:rPr lang="en-US" sz="3000"/>
              <a:t>need to remove femoral intercondylar bone</a:t>
            </a:r>
          </a:p>
          <a:p>
            <a:r>
              <a:rPr lang="en-US" sz="3000"/>
              <a:t>higher rates of aseptic loosening</a:t>
            </a:r>
          </a:p>
          <a:p>
            <a:r>
              <a:rPr lang="en-US" sz="3000"/>
              <a:t>fracture or failure of tibial post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  <a:noFill/>
          <a:ln/>
        </p:spPr>
        <p:txBody>
          <a:bodyPr/>
          <a:lstStyle/>
          <a:p>
            <a:r>
              <a:rPr lang="en-US" sz="4000"/>
              <a:t>Varus-valgus</a:t>
            </a:r>
            <a:r>
              <a:rPr lang="en-US"/>
              <a:t> constrained implants</a:t>
            </a:r>
          </a:p>
        </p:txBody>
      </p:sp>
      <p:pic>
        <p:nvPicPr>
          <p:cNvPr id="4" name="Picture 3" descr="Valgus AP.jpg"/>
          <p:cNvPicPr>
            <a:picLocks noChangeAspect="1"/>
          </p:cNvPicPr>
          <p:nvPr/>
        </p:nvPicPr>
        <p:blipFill>
          <a:blip r:embed="rId2"/>
          <a:srcRect t="28157" r="27772" b="8837"/>
          <a:stretch>
            <a:fillRect/>
          </a:stretch>
        </p:blipFill>
        <p:spPr>
          <a:xfrm>
            <a:off x="640091" y="1345899"/>
            <a:ext cx="1684009" cy="5158065"/>
          </a:xfrm>
          <a:prstGeom prst="rect">
            <a:avLst/>
          </a:prstGeom>
        </p:spPr>
      </p:pic>
      <p:pic>
        <p:nvPicPr>
          <p:cNvPr id="5" name="Picture 4" descr="Valgus post AP"/>
          <p:cNvPicPr>
            <a:picLocks noChangeAspect="1"/>
          </p:cNvPicPr>
          <p:nvPr/>
        </p:nvPicPr>
        <p:blipFill>
          <a:blip r:embed="rId3"/>
          <a:srcRect l="11340" t="760" r="33790" b="2660"/>
          <a:stretch>
            <a:fillRect/>
          </a:stretch>
        </p:blipFill>
        <p:spPr>
          <a:xfrm>
            <a:off x="2862632" y="1345900"/>
            <a:ext cx="2405432" cy="5158065"/>
          </a:xfrm>
          <a:prstGeom prst="rect">
            <a:avLst/>
          </a:prstGeom>
        </p:spPr>
      </p:pic>
      <p:pic>
        <p:nvPicPr>
          <p:cNvPr id="6" name="Picture 5" descr="Valgus post lat 3"/>
          <p:cNvPicPr>
            <a:picLocks noChangeAspect="1"/>
          </p:cNvPicPr>
          <p:nvPr/>
        </p:nvPicPr>
        <p:blipFill>
          <a:blip r:embed="rId4"/>
          <a:srcRect t="570" r="21061"/>
          <a:stretch>
            <a:fillRect/>
          </a:stretch>
        </p:blipFill>
        <p:spPr>
          <a:xfrm>
            <a:off x="5457326" y="1377800"/>
            <a:ext cx="3340474" cy="512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Reasons for instability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u="sng" dirty="0" smtClean="0"/>
              <a:t>Knee replacement</a:t>
            </a:r>
          </a:p>
          <a:p>
            <a:r>
              <a:rPr lang="en-AU" dirty="0" smtClean="0"/>
              <a:t>Ligament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excessive release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err="1" smtClean="0"/>
              <a:t>transection</a:t>
            </a:r>
            <a:endParaRPr lang="en-AU" dirty="0" smtClean="0"/>
          </a:p>
          <a:p>
            <a:r>
              <a:rPr lang="en-AU" dirty="0" smtClean="0"/>
              <a:t>Improper gap balancing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undersized femoral component (loose flexion gap)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excessive bony resection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inadequate thickness of polyethylene liner</a:t>
            </a:r>
          </a:p>
          <a:p>
            <a:pPr>
              <a:buSzPct val="100000"/>
            </a:pPr>
            <a:r>
              <a:rPr lang="en-AU" dirty="0" err="1" smtClean="0"/>
              <a:t>Malalignment</a:t>
            </a:r>
            <a:r>
              <a:rPr lang="en-AU" dirty="0" smtClean="0"/>
              <a:t> of components</a:t>
            </a:r>
          </a:p>
          <a:p>
            <a:pPr lvl="1">
              <a:buSzPct val="60000"/>
              <a:buFont typeface="Wingdings" charset="2"/>
              <a:buChar char=""/>
            </a:pPr>
            <a:endParaRPr lang="en-AU" dirty="0" smtClean="0"/>
          </a:p>
          <a:p>
            <a:pPr>
              <a:buSzPct val="60000"/>
              <a:buFont typeface="Wingdings" charset="2"/>
              <a:buChar char=""/>
            </a:pPr>
            <a:endParaRPr lang="en-AU" dirty="0"/>
          </a:p>
          <a:p>
            <a:pPr>
              <a:buSzPct val="60000"/>
              <a:buFont typeface="Wingdings" charset="2"/>
              <a:buChar char=""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Dislocated knee 0001.jpg"/>
          <p:cNvPicPr>
            <a:picLocks noChangeAspect="1"/>
          </p:cNvPicPr>
          <p:nvPr/>
        </p:nvPicPr>
        <p:blipFill>
          <a:blip r:embed="rId2"/>
          <a:srcRect l="34076" r="34707" b="9534"/>
          <a:stretch>
            <a:fillRect/>
          </a:stretch>
        </p:blipFill>
        <p:spPr>
          <a:xfrm>
            <a:off x="5970310" y="1417639"/>
            <a:ext cx="2321282" cy="267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implants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err="1" smtClean="0">
                <a:solidFill>
                  <a:schemeClr val="bg1">
                    <a:lumMod val="75000"/>
                  </a:schemeClr>
                </a:solidFill>
              </a:rPr>
              <a:t>Cruciate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 retaining (CR)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rgbClr val="BFBFBF"/>
                </a:solidFill>
              </a:rPr>
              <a:t>Posterior stabilized (PS)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>
                <a:solidFill>
                  <a:schemeClr val="bg1">
                    <a:lumMod val="75000"/>
                  </a:schemeClr>
                </a:solidFill>
              </a:rPr>
              <a:t>Varus-valgus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</a:rPr>
              <a:t> constrained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Rotating hinge knee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hinge </a:t>
            </a:r>
            <a:r>
              <a:rPr lang="en-US" dirty="0"/>
              <a:t>knee implants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Tibial</a:t>
            </a:r>
            <a:r>
              <a:rPr lang="en-US" sz="2800" dirty="0">
                <a:solidFill>
                  <a:srgbClr val="000000"/>
                </a:solidFill>
              </a:rPr>
              <a:t> and femoral components linked with axle that restricts </a:t>
            </a:r>
            <a:r>
              <a:rPr lang="en-US" sz="2800" dirty="0" err="1">
                <a:solidFill>
                  <a:srgbClr val="000000"/>
                </a:solidFill>
              </a:rPr>
              <a:t>varus-valgus</a:t>
            </a:r>
            <a:r>
              <a:rPr lang="en-US" sz="2800" dirty="0">
                <a:solidFill>
                  <a:srgbClr val="000000"/>
                </a:solidFill>
              </a:rPr>
              <a:t> and translational </a:t>
            </a:r>
            <a:r>
              <a:rPr lang="en-US" sz="2800" dirty="0" smtClean="0">
                <a:solidFill>
                  <a:srgbClr val="000000"/>
                </a:solidFill>
              </a:rPr>
              <a:t>stresses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Rotating </a:t>
            </a:r>
            <a:r>
              <a:rPr lang="en-US" sz="2800" dirty="0" err="1">
                <a:solidFill>
                  <a:srgbClr val="000000"/>
                </a:solidFill>
              </a:rPr>
              <a:t>tibial</a:t>
            </a:r>
            <a:r>
              <a:rPr lang="en-US" sz="2800" dirty="0">
                <a:solidFill>
                  <a:srgbClr val="000000"/>
                </a:solidFill>
              </a:rPr>
              <a:t> bearing on platform (decreases overall amount of constraint)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118468"/>
            <a:ext cx="7251700" cy="273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Rotating hinge knee implants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For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700" dirty="0" smtClean="0">
                <a:solidFill>
                  <a:srgbClr val="000000"/>
                </a:solidFill>
              </a:rPr>
              <a:t>severe deformities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700" dirty="0" smtClean="0">
                <a:solidFill>
                  <a:srgbClr val="000000"/>
                </a:solidFill>
              </a:rPr>
              <a:t>significant bone loss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700" dirty="0" smtClean="0">
                <a:solidFill>
                  <a:srgbClr val="000000"/>
                </a:solidFill>
              </a:rPr>
              <a:t>complex revision </a:t>
            </a:r>
            <a:r>
              <a:rPr lang="en-US" sz="2700" dirty="0" err="1" smtClean="0">
                <a:solidFill>
                  <a:srgbClr val="000000"/>
                </a:solidFill>
              </a:rPr>
              <a:t>arthroplasty</a:t>
            </a:r>
            <a:endParaRPr lang="en-US" sz="27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700" dirty="0" err="1" smtClean="0">
                <a:solidFill>
                  <a:srgbClr val="000000"/>
                </a:solidFill>
              </a:rPr>
              <a:t>tumour</a:t>
            </a:r>
            <a:r>
              <a:rPr lang="en-US" sz="2700" dirty="0" smtClean="0">
                <a:solidFill>
                  <a:srgbClr val="000000"/>
                </a:solidFill>
              </a:rPr>
              <a:t> surgery</a:t>
            </a:r>
            <a:endParaRPr lang="en-AU" sz="27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Rotating hinge </a:t>
            </a:r>
            <a:r>
              <a:rPr lang="en-US" dirty="0"/>
              <a:t>knee implants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i="1"/>
              <a:t>Potential disadvantages</a:t>
            </a:r>
          </a:p>
          <a:p>
            <a:r>
              <a:rPr lang="en-US" sz="3000"/>
              <a:t>aseptic loosening of implant-bone interfaces</a:t>
            </a:r>
          </a:p>
          <a:p>
            <a:r>
              <a:rPr lang="en-US" sz="3000"/>
              <a:t>larger bone resection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Rotating-hinge knee implants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6216" r="13676"/>
          <a:stretch>
            <a:fillRect/>
          </a:stretch>
        </p:blipFill>
        <p:spPr>
          <a:xfrm>
            <a:off x="457200" y="1439200"/>
            <a:ext cx="2475113" cy="479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03" y="1417638"/>
            <a:ext cx="2542926" cy="5176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4720"/>
          <a:stretch>
            <a:fillRect/>
          </a:stretch>
        </p:blipFill>
        <p:spPr>
          <a:xfrm rot="5400000">
            <a:off x="4708818" y="2895726"/>
            <a:ext cx="5176670" cy="222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Knee instability can be caused by several factors</a:t>
            </a:r>
          </a:p>
          <a:p>
            <a:pPr lvl="1">
              <a:buSzPct val="60000"/>
              <a:buFont typeface="Wingdings" charset="2"/>
              <a:buChar char="Ø"/>
            </a:pPr>
            <a:r>
              <a:rPr lang="en-AU" dirty="0" smtClean="0"/>
              <a:t>ligament and bony deficiency</a:t>
            </a:r>
          </a:p>
          <a:p>
            <a:pPr lvl="1">
              <a:spcAft>
                <a:spcPts val="600"/>
              </a:spcAft>
              <a:buSzPct val="60000"/>
              <a:buFont typeface="Wingdings" charset="2"/>
              <a:buChar char="Ø"/>
            </a:pPr>
            <a:r>
              <a:rPr lang="en-AU" dirty="0" smtClean="0"/>
              <a:t>improper gap balancing and </a:t>
            </a:r>
            <a:r>
              <a:rPr lang="en-AU" dirty="0" err="1" smtClean="0"/>
              <a:t>malalignment</a:t>
            </a:r>
            <a:endParaRPr lang="en-AU" dirty="0" smtClean="0"/>
          </a:p>
          <a:p>
            <a:pPr>
              <a:spcAft>
                <a:spcPts val="600"/>
              </a:spcAft>
            </a:pPr>
            <a:r>
              <a:rPr lang="en-AU" dirty="0" smtClean="0"/>
              <a:t>Use constrained prosthesis if ligament and soft tissues are unable to provide stability</a:t>
            </a:r>
          </a:p>
          <a:p>
            <a:r>
              <a:rPr lang="en-AU" dirty="0" smtClean="0"/>
              <a:t>Use the least amount of constraint necessary which will provide adequate stability</a:t>
            </a:r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Reasons for instability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u="sng" dirty="0" smtClean="0"/>
              <a:t>Native knee</a:t>
            </a:r>
          </a:p>
          <a:p>
            <a:r>
              <a:rPr lang="en-AU" dirty="0" smtClean="0"/>
              <a:t>Ligament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incompetent medial collateral ligament (MCL), 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 err="1" smtClean="0"/>
              <a:t>valgus</a:t>
            </a:r>
            <a:r>
              <a:rPr lang="en-AU" dirty="0" smtClean="0"/>
              <a:t> deformity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poliomyelitis (</a:t>
            </a:r>
            <a:r>
              <a:rPr lang="en-AU" dirty="0" err="1" smtClean="0"/>
              <a:t>ligamentous</a:t>
            </a:r>
            <a:r>
              <a:rPr lang="en-AU" dirty="0" smtClean="0"/>
              <a:t> / capsular laxity)</a:t>
            </a:r>
          </a:p>
          <a:p>
            <a:r>
              <a:rPr lang="en-AU" dirty="0" smtClean="0"/>
              <a:t>Bony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severe deformities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post-traumatic arthritis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Charcot </a:t>
            </a:r>
            <a:r>
              <a:rPr lang="en-AU" dirty="0" err="1" smtClean="0"/>
              <a:t>arthropathy</a:t>
            </a:r>
            <a:endParaRPr lang="en-AU" dirty="0" smtClean="0"/>
          </a:p>
          <a:p>
            <a:r>
              <a:rPr lang="en-AU" dirty="0" smtClean="0"/>
              <a:t>Combined bony and ligament deficiency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Ligament deficiency</a:t>
            </a:r>
            <a:endParaRPr lang="en-AU" dirty="0"/>
          </a:p>
        </p:txBody>
      </p:sp>
      <p:pic>
        <p:nvPicPr>
          <p:cNvPr id="4" name="Picture 3" descr="Valgus lat.jpg"/>
          <p:cNvPicPr>
            <a:picLocks noChangeAspect="1"/>
          </p:cNvPicPr>
          <p:nvPr/>
        </p:nvPicPr>
        <p:blipFill>
          <a:blip r:embed="rId2"/>
          <a:srcRect l="9241"/>
          <a:stretch>
            <a:fillRect/>
          </a:stretch>
        </p:blipFill>
        <p:spPr>
          <a:xfrm>
            <a:off x="2454683" y="1417637"/>
            <a:ext cx="3661272" cy="3311236"/>
          </a:xfrm>
          <a:prstGeom prst="rect">
            <a:avLst/>
          </a:prstGeom>
        </p:spPr>
      </p:pic>
      <p:pic>
        <p:nvPicPr>
          <p:cNvPr id="5" name="Picture 4" descr="Valgus AP.jpg"/>
          <p:cNvPicPr>
            <a:picLocks noChangeAspect="1"/>
          </p:cNvPicPr>
          <p:nvPr/>
        </p:nvPicPr>
        <p:blipFill>
          <a:blip r:embed="rId3"/>
          <a:srcRect t="28157" r="27772" b="8837"/>
          <a:stretch>
            <a:fillRect/>
          </a:stretch>
        </p:blipFill>
        <p:spPr>
          <a:xfrm>
            <a:off x="457200" y="1146712"/>
            <a:ext cx="1742690" cy="5337803"/>
          </a:xfrm>
          <a:prstGeom prst="rect">
            <a:avLst/>
          </a:prstGeom>
        </p:spPr>
      </p:pic>
      <p:pic>
        <p:nvPicPr>
          <p:cNvPr id="7" name="Picture 6" descr="Valgus skyline.jpg"/>
          <p:cNvPicPr>
            <a:picLocks noChangeAspect="1"/>
          </p:cNvPicPr>
          <p:nvPr/>
        </p:nvPicPr>
        <p:blipFill>
          <a:blip r:embed="rId4"/>
          <a:srcRect l="35710" t="63658" r="13521"/>
          <a:stretch>
            <a:fillRect/>
          </a:stretch>
        </p:blipFill>
        <p:spPr>
          <a:xfrm>
            <a:off x="6332773" y="2755674"/>
            <a:ext cx="2524039" cy="13382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-1247430" y="3776352"/>
            <a:ext cx="4842165" cy="1247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4682" y="4924964"/>
            <a:ext cx="640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6600"/>
                </a:solidFill>
              </a:rPr>
              <a:t>Mechanical (weight bearing) axis</a:t>
            </a:r>
          </a:p>
          <a:p>
            <a:pPr>
              <a:buFontTx/>
              <a:buChar char="-"/>
            </a:pPr>
            <a:r>
              <a:rPr lang="en-AU" dirty="0" smtClean="0"/>
              <a:t> line from centre of femoral head to centre of ankle</a:t>
            </a:r>
          </a:p>
          <a:p>
            <a:pPr>
              <a:buFontTx/>
              <a:buChar char="-"/>
            </a:pPr>
            <a:r>
              <a:rPr lang="en-AU" dirty="0" smtClean="0"/>
              <a:t> in a normal lower limb, axis passes through centre of knee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1667285" y="3719954"/>
            <a:ext cx="90000" cy="900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Reasons for instability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u="sng" dirty="0" smtClean="0"/>
              <a:t>Native knee</a:t>
            </a:r>
          </a:p>
          <a:p>
            <a:r>
              <a:rPr lang="en-AU" dirty="0" smtClean="0"/>
              <a:t>Ligament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incompetent medial collateral ligament (MCL), 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 err="1" smtClean="0"/>
              <a:t>valgus</a:t>
            </a:r>
            <a:r>
              <a:rPr lang="en-AU" dirty="0" smtClean="0"/>
              <a:t> deformity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poliomyelitis (</a:t>
            </a:r>
            <a:r>
              <a:rPr lang="en-AU" dirty="0" err="1" smtClean="0"/>
              <a:t>ligamentous</a:t>
            </a:r>
            <a:r>
              <a:rPr lang="en-AU" dirty="0" smtClean="0"/>
              <a:t> / capsular laxity)</a:t>
            </a:r>
          </a:p>
          <a:p>
            <a:r>
              <a:rPr lang="en-AU" dirty="0" smtClean="0"/>
              <a:t>Bony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severe deformities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post-traumatic arthritis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smtClean="0"/>
              <a:t>Charcot </a:t>
            </a:r>
            <a:r>
              <a:rPr lang="en-AU" dirty="0" err="1" smtClean="0"/>
              <a:t>arthropathy</a:t>
            </a:r>
            <a:endParaRPr lang="en-AU" dirty="0" smtClean="0"/>
          </a:p>
          <a:p>
            <a:r>
              <a:rPr lang="en-AU" dirty="0" smtClean="0"/>
              <a:t>Combined bony and ligament deficiency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30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30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CCC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Bony deficiency</a:t>
            </a:r>
            <a:endParaRPr lang="en-AU" dirty="0"/>
          </a:p>
        </p:txBody>
      </p:sp>
      <p:pic>
        <p:nvPicPr>
          <p:cNvPr id="4" name="Picture 3" descr="AP p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3169186" cy="5163281"/>
          </a:xfrm>
          <a:prstGeom prst="rect">
            <a:avLst/>
          </a:prstGeom>
        </p:spPr>
      </p:pic>
      <p:pic>
        <p:nvPicPr>
          <p:cNvPr id="5" name="Picture 4" descr="Lat p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1" y="1417638"/>
            <a:ext cx="3664039" cy="516328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655233" y="3968793"/>
            <a:ext cx="495273" cy="277924"/>
          </a:xfrm>
          <a:custGeom>
            <a:avLst/>
            <a:gdLst>
              <a:gd name="connsiteX0" fmla="*/ 491067 w 495273"/>
              <a:gd name="connsiteY0" fmla="*/ 6307 h 277924"/>
              <a:gd name="connsiteX1" fmla="*/ 474134 w 495273"/>
              <a:gd name="connsiteY1" fmla="*/ 31707 h 277924"/>
              <a:gd name="connsiteX2" fmla="*/ 452967 w 495273"/>
              <a:gd name="connsiteY2" fmla="*/ 69807 h 277924"/>
              <a:gd name="connsiteX3" fmla="*/ 427567 w 495273"/>
              <a:gd name="connsiteY3" fmla="*/ 86740 h 277924"/>
              <a:gd name="connsiteX4" fmla="*/ 414867 w 495273"/>
              <a:gd name="connsiteY4" fmla="*/ 95207 h 277924"/>
              <a:gd name="connsiteX5" fmla="*/ 406400 w 495273"/>
              <a:gd name="connsiteY5" fmla="*/ 107907 h 277924"/>
              <a:gd name="connsiteX6" fmla="*/ 393700 w 495273"/>
              <a:gd name="connsiteY6" fmla="*/ 116374 h 277924"/>
              <a:gd name="connsiteX7" fmla="*/ 381000 w 495273"/>
              <a:gd name="connsiteY7" fmla="*/ 141774 h 277924"/>
              <a:gd name="connsiteX8" fmla="*/ 317500 w 495273"/>
              <a:gd name="connsiteY8" fmla="*/ 158707 h 277924"/>
              <a:gd name="connsiteX9" fmla="*/ 287867 w 495273"/>
              <a:gd name="connsiteY9" fmla="*/ 167174 h 277924"/>
              <a:gd name="connsiteX10" fmla="*/ 262467 w 495273"/>
              <a:gd name="connsiteY10" fmla="*/ 184107 h 277924"/>
              <a:gd name="connsiteX11" fmla="*/ 249767 w 495273"/>
              <a:gd name="connsiteY11" fmla="*/ 192574 h 277924"/>
              <a:gd name="connsiteX12" fmla="*/ 198967 w 495273"/>
              <a:gd name="connsiteY12" fmla="*/ 209507 h 277924"/>
              <a:gd name="connsiteX13" fmla="*/ 186267 w 495273"/>
              <a:gd name="connsiteY13" fmla="*/ 213740 h 277924"/>
              <a:gd name="connsiteX14" fmla="*/ 152400 w 495273"/>
              <a:gd name="connsiteY14" fmla="*/ 222207 h 277924"/>
              <a:gd name="connsiteX15" fmla="*/ 139700 w 495273"/>
              <a:gd name="connsiteY15" fmla="*/ 234907 h 277924"/>
              <a:gd name="connsiteX16" fmla="*/ 114300 w 495273"/>
              <a:gd name="connsiteY16" fmla="*/ 243374 h 277924"/>
              <a:gd name="connsiteX17" fmla="*/ 80434 w 495273"/>
              <a:gd name="connsiteY17" fmla="*/ 251840 h 277924"/>
              <a:gd name="connsiteX18" fmla="*/ 67734 w 495273"/>
              <a:gd name="connsiteY18" fmla="*/ 256074 h 277924"/>
              <a:gd name="connsiteX19" fmla="*/ 38100 w 495273"/>
              <a:gd name="connsiteY19" fmla="*/ 264540 h 277924"/>
              <a:gd name="connsiteX20" fmla="*/ 25400 w 495273"/>
              <a:gd name="connsiteY20" fmla="*/ 273007 h 277924"/>
              <a:gd name="connsiteX21" fmla="*/ 0 w 495273"/>
              <a:gd name="connsiteY21" fmla="*/ 277240 h 2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5273" h="277924">
                <a:moveTo>
                  <a:pt x="491067" y="6307"/>
                </a:moveTo>
                <a:cubicBezTo>
                  <a:pt x="481003" y="36502"/>
                  <a:pt x="495273" y="0"/>
                  <a:pt x="474134" y="31707"/>
                </a:cubicBezTo>
                <a:cubicBezTo>
                  <a:pt x="461783" y="50233"/>
                  <a:pt x="483546" y="49421"/>
                  <a:pt x="452967" y="69807"/>
                </a:cubicBezTo>
                <a:lnTo>
                  <a:pt x="427567" y="86740"/>
                </a:lnTo>
                <a:lnTo>
                  <a:pt x="414867" y="95207"/>
                </a:lnTo>
                <a:cubicBezTo>
                  <a:pt x="412045" y="99440"/>
                  <a:pt x="409998" y="104309"/>
                  <a:pt x="406400" y="107907"/>
                </a:cubicBezTo>
                <a:cubicBezTo>
                  <a:pt x="402802" y="111505"/>
                  <a:pt x="396878" y="112401"/>
                  <a:pt x="393700" y="116374"/>
                </a:cubicBezTo>
                <a:cubicBezTo>
                  <a:pt x="366162" y="150798"/>
                  <a:pt x="416680" y="106096"/>
                  <a:pt x="381000" y="141774"/>
                </a:cubicBezTo>
                <a:cubicBezTo>
                  <a:pt x="365001" y="157772"/>
                  <a:pt x="337121" y="156527"/>
                  <a:pt x="317500" y="158707"/>
                </a:cubicBezTo>
                <a:cubicBezTo>
                  <a:pt x="313509" y="159705"/>
                  <a:pt x="292840" y="164411"/>
                  <a:pt x="287867" y="167174"/>
                </a:cubicBezTo>
                <a:cubicBezTo>
                  <a:pt x="278972" y="172116"/>
                  <a:pt x="270934" y="178463"/>
                  <a:pt x="262467" y="184107"/>
                </a:cubicBezTo>
                <a:cubicBezTo>
                  <a:pt x="258234" y="186929"/>
                  <a:pt x="254594" y="190965"/>
                  <a:pt x="249767" y="192574"/>
                </a:cubicBezTo>
                <a:lnTo>
                  <a:pt x="198967" y="209507"/>
                </a:lnTo>
                <a:cubicBezTo>
                  <a:pt x="194734" y="210918"/>
                  <a:pt x="190643" y="212865"/>
                  <a:pt x="186267" y="213740"/>
                </a:cubicBezTo>
                <a:cubicBezTo>
                  <a:pt x="160724" y="218849"/>
                  <a:pt x="171926" y="215699"/>
                  <a:pt x="152400" y="222207"/>
                </a:cubicBezTo>
                <a:cubicBezTo>
                  <a:pt x="148167" y="226440"/>
                  <a:pt x="144933" y="231999"/>
                  <a:pt x="139700" y="234907"/>
                </a:cubicBezTo>
                <a:cubicBezTo>
                  <a:pt x="131898" y="239241"/>
                  <a:pt x="122767" y="240552"/>
                  <a:pt x="114300" y="243374"/>
                </a:cubicBezTo>
                <a:cubicBezTo>
                  <a:pt x="85270" y="253051"/>
                  <a:pt x="121301" y="241623"/>
                  <a:pt x="80434" y="251840"/>
                </a:cubicBezTo>
                <a:cubicBezTo>
                  <a:pt x="76105" y="252922"/>
                  <a:pt x="72025" y="254848"/>
                  <a:pt x="67734" y="256074"/>
                </a:cubicBezTo>
                <a:cubicBezTo>
                  <a:pt x="30498" y="266713"/>
                  <a:pt x="68570" y="254384"/>
                  <a:pt x="38100" y="264540"/>
                </a:cubicBezTo>
                <a:cubicBezTo>
                  <a:pt x="33867" y="267362"/>
                  <a:pt x="30077" y="271003"/>
                  <a:pt x="25400" y="273007"/>
                </a:cubicBezTo>
                <a:cubicBezTo>
                  <a:pt x="13926" y="277924"/>
                  <a:pt x="10309" y="277240"/>
                  <a:pt x="0" y="277240"/>
                </a:cubicBezTo>
              </a:path>
            </a:pathLst>
          </a:cu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6853767" y="4207591"/>
            <a:ext cx="618066" cy="106176"/>
          </a:xfrm>
          <a:custGeom>
            <a:avLst/>
            <a:gdLst>
              <a:gd name="connsiteX0" fmla="*/ 618066 w 618066"/>
              <a:gd name="connsiteY0" fmla="*/ 8809 h 106176"/>
              <a:gd name="connsiteX1" fmla="*/ 605366 w 618066"/>
              <a:gd name="connsiteY1" fmla="*/ 34209 h 106176"/>
              <a:gd name="connsiteX2" fmla="*/ 563033 w 618066"/>
              <a:gd name="connsiteY2" fmla="*/ 59609 h 106176"/>
              <a:gd name="connsiteX3" fmla="*/ 554566 w 618066"/>
              <a:gd name="connsiteY3" fmla="*/ 72309 h 106176"/>
              <a:gd name="connsiteX4" fmla="*/ 495300 w 618066"/>
              <a:gd name="connsiteY4" fmla="*/ 85009 h 106176"/>
              <a:gd name="connsiteX5" fmla="*/ 423333 w 618066"/>
              <a:gd name="connsiteY5" fmla="*/ 93476 h 106176"/>
              <a:gd name="connsiteX6" fmla="*/ 393700 w 618066"/>
              <a:gd name="connsiteY6" fmla="*/ 101942 h 106176"/>
              <a:gd name="connsiteX7" fmla="*/ 359833 w 618066"/>
              <a:gd name="connsiteY7" fmla="*/ 106176 h 106176"/>
              <a:gd name="connsiteX8" fmla="*/ 258233 w 618066"/>
              <a:gd name="connsiteY8" fmla="*/ 101942 h 106176"/>
              <a:gd name="connsiteX9" fmla="*/ 232833 w 618066"/>
              <a:gd name="connsiteY9" fmla="*/ 89242 h 106176"/>
              <a:gd name="connsiteX10" fmla="*/ 220133 w 618066"/>
              <a:gd name="connsiteY10" fmla="*/ 85009 h 106176"/>
              <a:gd name="connsiteX11" fmla="*/ 177800 w 618066"/>
              <a:gd name="connsiteY11" fmla="*/ 76542 h 106176"/>
              <a:gd name="connsiteX12" fmla="*/ 114300 w 618066"/>
              <a:gd name="connsiteY12" fmla="*/ 63842 h 106176"/>
              <a:gd name="connsiteX13" fmla="*/ 88900 w 618066"/>
              <a:gd name="connsiteY13" fmla="*/ 55376 h 106176"/>
              <a:gd name="connsiteX14" fmla="*/ 76200 w 618066"/>
              <a:gd name="connsiteY14" fmla="*/ 51142 h 106176"/>
              <a:gd name="connsiteX15" fmla="*/ 50800 w 618066"/>
              <a:gd name="connsiteY15" fmla="*/ 38442 h 106176"/>
              <a:gd name="connsiteX16" fmla="*/ 42333 w 618066"/>
              <a:gd name="connsiteY16" fmla="*/ 25742 h 106176"/>
              <a:gd name="connsiteX17" fmla="*/ 16933 w 618066"/>
              <a:gd name="connsiteY17" fmla="*/ 4576 h 106176"/>
              <a:gd name="connsiteX18" fmla="*/ 4233 w 618066"/>
              <a:gd name="connsiteY18" fmla="*/ 342 h 106176"/>
              <a:gd name="connsiteX19" fmla="*/ 0 w 618066"/>
              <a:gd name="connsiteY19" fmla="*/ 342 h 10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8066" h="106176">
                <a:moveTo>
                  <a:pt x="618066" y="8809"/>
                </a:moveTo>
                <a:cubicBezTo>
                  <a:pt x="615046" y="17869"/>
                  <a:pt x="613091" y="27450"/>
                  <a:pt x="605366" y="34209"/>
                </a:cubicBezTo>
                <a:cubicBezTo>
                  <a:pt x="591745" y="46127"/>
                  <a:pt x="578506" y="51872"/>
                  <a:pt x="563033" y="59609"/>
                </a:cubicBezTo>
                <a:cubicBezTo>
                  <a:pt x="560211" y="63842"/>
                  <a:pt x="558881" y="69612"/>
                  <a:pt x="554566" y="72309"/>
                </a:cubicBezTo>
                <a:cubicBezTo>
                  <a:pt x="539025" y="82022"/>
                  <a:pt x="511696" y="82667"/>
                  <a:pt x="495300" y="85009"/>
                </a:cubicBezTo>
                <a:cubicBezTo>
                  <a:pt x="435832" y="93504"/>
                  <a:pt x="512394" y="85378"/>
                  <a:pt x="423333" y="93476"/>
                </a:cubicBezTo>
                <a:cubicBezTo>
                  <a:pt x="413267" y="96831"/>
                  <a:pt x="404332" y="100170"/>
                  <a:pt x="393700" y="101942"/>
                </a:cubicBezTo>
                <a:cubicBezTo>
                  <a:pt x="382478" y="103812"/>
                  <a:pt x="371122" y="104765"/>
                  <a:pt x="359833" y="106176"/>
                </a:cubicBezTo>
                <a:cubicBezTo>
                  <a:pt x="325966" y="104765"/>
                  <a:pt x="292036" y="104446"/>
                  <a:pt x="258233" y="101942"/>
                </a:cubicBezTo>
                <a:cubicBezTo>
                  <a:pt x="245740" y="101017"/>
                  <a:pt x="243506" y="94579"/>
                  <a:pt x="232833" y="89242"/>
                </a:cubicBezTo>
                <a:cubicBezTo>
                  <a:pt x="228842" y="87246"/>
                  <a:pt x="224481" y="86012"/>
                  <a:pt x="220133" y="85009"/>
                </a:cubicBezTo>
                <a:cubicBezTo>
                  <a:pt x="206111" y="81773"/>
                  <a:pt x="192046" y="78577"/>
                  <a:pt x="177800" y="76542"/>
                </a:cubicBezTo>
                <a:cubicBezTo>
                  <a:pt x="152977" y="72996"/>
                  <a:pt x="138803" y="72009"/>
                  <a:pt x="114300" y="63842"/>
                </a:cubicBezTo>
                <a:lnTo>
                  <a:pt x="88900" y="55376"/>
                </a:lnTo>
                <a:cubicBezTo>
                  <a:pt x="84667" y="53965"/>
                  <a:pt x="79913" y="53617"/>
                  <a:pt x="76200" y="51142"/>
                </a:cubicBezTo>
                <a:cubicBezTo>
                  <a:pt x="59787" y="40201"/>
                  <a:pt x="68327" y="44285"/>
                  <a:pt x="50800" y="38442"/>
                </a:cubicBezTo>
                <a:cubicBezTo>
                  <a:pt x="47978" y="34209"/>
                  <a:pt x="45590" y="29651"/>
                  <a:pt x="42333" y="25742"/>
                </a:cubicBezTo>
                <a:cubicBezTo>
                  <a:pt x="35644" y="17715"/>
                  <a:pt x="26449" y="9334"/>
                  <a:pt x="16933" y="4576"/>
                </a:cubicBezTo>
                <a:cubicBezTo>
                  <a:pt x="12942" y="2580"/>
                  <a:pt x="8562" y="1424"/>
                  <a:pt x="4233" y="342"/>
                </a:cubicBezTo>
                <a:cubicBezTo>
                  <a:pt x="2864" y="0"/>
                  <a:pt x="1411" y="342"/>
                  <a:pt x="0" y="342"/>
                </a:cubicBezTo>
              </a:path>
            </a:pathLst>
          </a:cu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Reasons for instability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u="sng" dirty="0" smtClean="0"/>
              <a:t>Knee replacement</a:t>
            </a:r>
          </a:p>
          <a:p>
            <a:r>
              <a:rPr lang="en-AU" dirty="0" smtClean="0"/>
              <a:t>Ligament deficiency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excessive release</a:t>
            </a:r>
          </a:p>
          <a:p>
            <a:pPr lvl="1">
              <a:spcAft>
                <a:spcPts val="1200"/>
              </a:spcAft>
              <a:buSzPct val="60000"/>
              <a:buFont typeface="Wingdings" charset="2"/>
              <a:buChar char=""/>
            </a:pPr>
            <a:r>
              <a:rPr lang="en-AU" dirty="0" err="1" smtClean="0"/>
              <a:t>transection</a:t>
            </a:r>
            <a:endParaRPr lang="en-AU" dirty="0" smtClean="0"/>
          </a:p>
          <a:p>
            <a:r>
              <a:rPr lang="en-AU" dirty="0" smtClean="0"/>
              <a:t>Improper gap balancing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undersized femoral component (loose flexion gap)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excessive bony resection</a:t>
            </a:r>
          </a:p>
          <a:p>
            <a:pPr lvl="1">
              <a:buSzPct val="60000"/>
              <a:buFont typeface="Wingdings" charset="2"/>
              <a:buChar char=""/>
            </a:pPr>
            <a:r>
              <a:rPr lang="en-AU" dirty="0" smtClean="0"/>
              <a:t>inadequate thickness of polyethylene liner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Incorrect bony resection</a:t>
            </a:r>
            <a:endParaRPr lang="en-AU" dirty="0"/>
          </a:p>
        </p:txBody>
      </p:sp>
      <p:pic>
        <p:nvPicPr>
          <p:cNvPr id="7" name="Picture 6" descr="X-Ray Knee Left Side 0001.jpg"/>
          <p:cNvPicPr>
            <a:picLocks noChangeAspect="1"/>
          </p:cNvPicPr>
          <p:nvPr/>
        </p:nvPicPr>
        <p:blipFill>
          <a:blip r:embed="rId2"/>
          <a:srcRect l="30290" r="30290"/>
          <a:stretch>
            <a:fillRect/>
          </a:stretch>
        </p:blipFill>
        <p:spPr>
          <a:xfrm>
            <a:off x="2184401" y="1613227"/>
            <a:ext cx="4939226" cy="497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834</Words>
  <Application>Microsoft Macintosh PowerPoint</Application>
  <PresentationFormat>On-screen Show (4:3)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Unstable Knee</vt:lpstr>
      <vt:lpstr>Reasons for instability</vt:lpstr>
      <vt:lpstr>Reasons for instability</vt:lpstr>
      <vt:lpstr>Reasons for instability</vt:lpstr>
      <vt:lpstr>Ligament deficiency</vt:lpstr>
      <vt:lpstr>Reasons for instability</vt:lpstr>
      <vt:lpstr>Bony deficiency</vt:lpstr>
      <vt:lpstr>Reasons for instability</vt:lpstr>
      <vt:lpstr>Incorrect bony resection</vt:lpstr>
      <vt:lpstr>Knee replacement stability</vt:lpstr>
      <vt:lpstr>Knee replacement stability</vt:lpstr>
      <vt:lpstr>Constraint in a prosthesis</vt:lpstr>
      <vt:lpstr>Degrees of constraint</vt:lpstr>
      <vt:lpstr>Slide 14</vt:lpstr>
      <vt:lpstr>Degrees of constraint</vt:lpstr>
      <vt:lpstr>Types of implants</vt:lpstr>
      <vt:lpstr>Cruciate-retaining implants</vt:lpstr>
      <vt:lpstr>Cruciate-retaining implants</vt:lpstr>
      <vt:lpstr>Types of implants</vt:lpstr>
      <vt:lpstr>Posterior-stabilized implants</vt:lpstr>
      <vt:lpstr>Posterior-stabilized implants</vt:lpstr>
      <vt:lpstr>Posterior-stabilized implants</vt:lpstr>
      <vt:lpstr>Posterior-stabilized implants</vt:lpstr>
      <vt:lpstr>Posterior-stabilized implants</vt:lpstr>
      <vt:lpstr>Types of implants</vt:lpstr>
      <vt:lpstr>Varus-valgus constrained implants</vt:lpstr>
      <vt:lpstr>Varus-valgus constrained implants</vt:lpstr>
      <vt:lpstr>Varus-valgus constrained implants</vt:lpstr>
      <vt:lpstr>Varus-valgus constrained implants</vt:lpstr>
      <vt:lpstr>Types of implants</vt:lpstr>
      <vt:lpstr>Rotating hinge knee implants</vt:lpstr>
      <vt:lpstr>Rotating hinge knee implants</vt:lpstr>
      <vt:lpstr>Rotating hinge knee implants</vt:lpstr>
      <vt:lpstr>Rotating-hinge knee implants</vt:lpstr>
      <vt:lpstr>Summary</vt:lpstr>
    </vt:vector>
  </TitlesOfParts>
  <Company>Orthopaedics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Unstable Knee</dc:title>
  <dc:creator>De Juan Ng</dc:creator>
  <cp:lastModifiedBy>De Juan Ng</cp:lastModifiedBy>
  <cp:revision>23</cp:revision>
  <dcterms:created xsi:type="dcterms:W3CDTF">2017-10-21T23:43:56Z</dcterms:created>
  <dcterms:modified xsi:type="dcterms:W3CDTF">2017-10-22T13:27:08Z</dcterms:modified>
</cp:coreProperties>
</file>