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95" r:id="rId4"/>
    <p:sldId id="292" r:id="rId5"/>
    <p:sldId id="258" r:id="rId6"/>
    <p:sldId id="291" r:id="rId7"/>
    <p:sldId id="259" r:id="rId8"/>
    <p:sldId id="290" r:id="rId9"/>
    <p:sldId id="302" r:id="rId10"/>
    <p:sldId id="293" r:id="rId11"/>
    <p:sldId id="294" r:id="rId12"/>
    <p:sldId id="260" r:id="rId13"/>
    <p:sldId id="297" r:id="rId14"/>
    <p:sldId id="298" r:id="rId15"/>
    <p:sldId id="299" r:id="rId16"/>
    <p:sldId id="261" r:id="rId17"/>
    <p:sldId id="304" r:id="rId18"/>
    <p:sldId id="262" r:id="rId19"/>
    <p:sldId id="284" r:id="rId20"/>
    <p:sldId id="278" r:id="rId21"/>
    <p:sldId id="271" r:id="rId22"/>
    <p:sldId id="283" r:id="rId23"/>
    <p:sldId id="272" r:id="rId24"/>
    <p:sldId id="268" r:id="rId25"/>
    <p:sldId id="275" r:id="rId26"/>
    <p:sldId id="274" r:id="rId27"/>
    <p:sldId id="276" r:id="rId28"/>
    <p:sldId id="267" r:id="rId29"/>
    <p:sldId id="279" r:id="rId30"/>
    <p:sldId id="280" r:id="rId31"/>
    <p:sldId id="285" r:id="rId32"/>
    <p:sldId id="287" r:id="rId33"/>
    <p:sldId id="300" r:id="rId34"/>
    <p:sldId id="30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6" d="100"/>
          <a:sy n="76" d="100"/>
        </p:scale>
        <p:origin x="-96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186C19-0E89-4442-8EBD-34324EB960EC}" type="datetimeFigureOut">
              <a:rPr lang="en-US" smtClean="0"/>
              <a:t>4/11/17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636C33-C59E-3E4A-9983-70F86F74F168}" type="slidenum">
              <a:rPr lang="en-US" smtClean="0"/>
              <a:t>‹#›</a:t>
            </a:fld>
            <a:endParaRPr lang="en-US"/>
          </a:p>
        </p:txBody>
      </p:sp>
    </p:spTree>
    <p:extLst>
      <p:ext uri="{BB962C8B-B14F-4D97-AF65-F5344CB8AC3E}">
        <p14:creationId xmlns:p14="http://schemas.microsoft.com/office/powerpoint/2010/main" val="27627156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Various</a:t>
            </a:r>
            <a:r>
              <a:rPr lang="en-US" baseline="0" dirty="0" smtClean="0"/>
              <a:t> methods described for patella axial views</a:t>
            </a:r>
            <a:endParaRPr lang="en-US" dirty="0"/>
          </a:p>
        </p:txBody>
      </p:sp>
      <p:sp>
        <p:nvSpPr>
          <p:cNvPr id="4" name="Slide Number Placeholder 3"/>
          <p:cNvSpPr>
            <a:spLocks noGrp="1"/>
          </p:cNvSpPr>
          <p:nvPr>
            <p:ph type="sldNum" sz="quarter" idx="10"/>
          </p:nvPr>
        </p:nvSpPr>
        <p:spPr/>
        <p:txBody>
          <a:bodyPr/>
          <a:lstStyle/>
          <a:p>
            <a:fld id="{EE636C33-C59E-3E4A-9983-70F86F74F168}" type="slidenum">
              <a:rPr lang="en-US" smtClean="0"/>
              <a:t>15</a:t>
            </a:fld>
            <a:endParaRPr lang="en-US"/>
          </a:p>
        </p:txBody>
      </p:sp>
    </p:spTree>
    <p:extLst>
      <p:ext uri="{BB962C8B-B14F-4D97-AF65-F5344CB8AC3E}">
        <p14:creationId xmlns:p14="http://schemas.microsoft.com/office/powerpoint/2010/main" val="75386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636C33-C59E-3E4A-9983-70F86F74F168}" type="slidenum">
              <a:rPr lang="en-US" smtClean="0"/>
              <a:t>17</a:t>
            </a:fld>
            <a:endParaRPr lang="en-US"/>
          </a:p>
        </p:txBody>
      </p:sp>
    </p:spTree>
    <p:extLst>
      <p:ext uri="{BB962C8B-B14F-4D97-AF65-F5344CB8AC3E}">
        <p14:creationId xmlns:p14="http://schemas.microsoft.com/office/powerpoint/2010/main" val="3589978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636C33-C59E-3E4A-9983-70F86F74F168}" type="slidenum">
              <a:rPr lang="en-US" smtClean="0"/>
              <a:t>18</a:t>
            </a:fld>
            <a:endParaRPr lang="en-US"/>
          </a:p>
        </p:txBody>
      </p:sp>
    </p:spTree>
    <p:extLst>
      <p:ext uri="{BB962C8B-B14F-4D97-AF65-F5344CB8AC3E}">
        <p14:creationId xmlns:p14="http://schemas.microsoft.com/office/powerpoint/2010/main" val="3589978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636C33-C59E-3E4A-9983-70F86F74F168}" type="slidenum">
              <a:rPr lang="en-US" smtClean="0"/>
              <a:t>19</a:t>
            </a:fld>
            <a:endParaRPr lang="en-US"/>
          </a:p>
        </p:txBody>
      </p:sp>
    </p:spTree>
    <p:extLst>
      <p:ext uri="{BB962C8B-B14F-4D97-AF65-F5344CB8AC3E}">
        <p14:creationId xmlns:p14="http://schemas.microsoft.com/office/powerpoint/2010/main" val="3589978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Bony deficiency</a:t>
            </a:r>
            <a:endParaRPr lang="en-US" dirty="0"/>
          </a:p>
        </p:txBody>
      </p:sp>
      <p:sp>
        <p:nvSpPr>
          <p:cNvPr id="4" name="Slide Number Placeholder 3"/>
          <p:cNvSpPr>
            <a:spLocks noGrp="1"/>
          </p:cNvSpPr>
          <p:nvPr>
            <p:ph type="sldNum" sz="quarter" idx="10"/>
          </p:nvPr>
        </p:nvSpPr>
        <p:spPr/>
        <p:txBody>
          <a:bodyPr/>
          <a:lstStyle/>
          <a:p>
            <a:fld id="{EE636C33-C59E-3E4A-9983-70F86F74F168}" type="slidenum">
              <a:rPr lang="en-US" smtClean="0"/>
              <a:t>21</a:t>
            </a:fld>
            <a:endParaRPr lang="en-US"/>
          </a:p>
        </p:txBody>
      </p:sp>
    </p:spTree>
    <p:extLst>
      <p:ext uri="{BB962C8B-B14F-4D97-AF65-F5344CB8AC3E}">
        <p14:creationId xmlns:p14="http://schemas.microsoft.com/office/powerpoint/2010/main" val="3655094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Prior to the knee replacement procedure lower limb should be in a reasonable alignment. Mechanical axis of femur and tibia should fall inside the joint level. Otherwise joint replacement with soft tissue balancing to accommodate for bone deformity is technically demanding if not impossible. </a:t>
            </a:r>
            <a:endParaRPr lang="en-US" dirty="0" smtClean="0"/>
          </a:p>
          <a:p>
            <a:endParaRPr lang="en-US" dirty="0"/>
          </a:p>
        </p:txBody>
      </p:sp>
      <p:sp>
        <p:nvSpPr>
          <p:cNvPr id="4" name="Slide Number Placeholder 3"/>
          <p:cNvSpPr>
            <a:spLocks noGrp="1"/>
          </p:cNvSpPr>
          <p:nvPr>
            <p:ph type="sldNum" sz="quarter" idx="10"/>
          </p:nvPr>
        </p:nvSpPr>
        <p:spPr/>
        <p:txBody>
          <a:bodyPr/>
          <a:lstStyle/>
          <a:p>
            <a:fld id="{EE636C33-C59E-3E4A-9983-70F86F74F168}" type="slidenum">
              <a:rPr lang="en-US" smtClean="0"/>
              <a:t>28</a:t>
            </a:fld>
            <a:endParaRPr lang="en-US"/>
          </a:p>
        </p:txBody>
      </p:sp>
    </p:spTree>
    <p:extLst>
      <p:ext uri="{BB962C8B-B14F-4D97-AF65-F5344CB8AC3E}">
        <p14:creationId xmlns:p14="http://schemas.microsoft.com/office/powerpoint/2010/main" val="554577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think of the left TKR?</a:t>
            </a:r>
            <a:endParaRPr lang="en-US" dirty="0"/>
          </a:p>
        </p:txBody>
      </p:sp>
      <p:sp>
        <p:nvSpPr>
          <p:cNvPr id="4" name="Slide Number Placeholder 3"/>
          <p:cNvSpPr>
            <a:spLocks noGrp="1"/>
          </p:cNvSpPr>
          <p:nvPr>
            <p:ph type="sldNum" sz="quarter" idx="10"/>
          </p:nvPr>
        </p:nvSpPr>
        <p:spPr/>
        <p:txBody>
          <a:bodyPr/>
          <a:lstStyle/>
          <a:p>
            <a:fld id="{EE636C33-C59E-3E4A-9983-70F86F74F168}" type="slidenum">
              <a:rPr lang="en-US" smtClean="0"/>
              <a:t>31</a:t>
            </a:fld>
            <a:endParaRPr lang="en-US"/>
          </a:p>
        </p:txBody>
      </p:sp>
    </p:spTree>
    <p:extLst>
      <p:ext uri="{BB962C8B-B14F-4D97-AF65-F5344CB8AC3E}">
        <p14:creationId xmlns:p14="http://schemas.microsoft.com/office/powerpoint/2010/main" val="1078147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AU"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4/11/17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AU"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4/11/17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4/11/17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AU"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4/11/17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4/11/17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AU"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4/11/17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AU"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4/11/17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AU"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4/11/17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AU"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4/11/17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4/11/17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4/11/17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AU"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4/11/17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AU"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4/11/17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gif"/></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7.jpe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jpeg"/><Relationship Id="rId3"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png"/><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png"/><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125884"/>
            <a:ext cx="6498158" cy="1724867"/>
          </a:xfrm>
        </p:spPr>
        <p:txBody>
          <a:bodyPr/>
          <a:lstStyle/>
          <a:p>
            <a:r>
              <a:rPr lang="en-US" sz="4000" dirty="0" smtClean="0"/>
              <a:t>Knee</a:t>
            </a:r>
            <a:r>
              <a:rPr lang="en-US" sz="4000" dirty="0"/>
              <a:t> </a:t>
            </a:r>
            <a:r>
              <a:rPr lang="en-US" sz="4000" dirty="0" smtClean="0"/>
              <a:t>Assessment</a:t>
            </a:r>
            <a:br>
              <a:rPr lang="en-US" sz="4000" dirty="0" smtClean="0"/>
            </a:br>
            <a:r>
              <a:rPr lang="en-US" sz="3200" dirty="0" smtClean="0"/>
              <a:t>Clinical &amp; Radiological</a:t>
            </a:r>
            <a:endParaRPr lang="en-US" sz="3200" dirty="0"/>
          </a:p>
        </p:txBody>
      </p:sp>
      <p:sp>
        <p:nvSpPr>
          <p:cNvPr id="3" name="Subtitle 2"/>
          <p:cNvSpPr>
            <a:spLocks noGrp="1"/>
          </p:cNvSpPr>
          <p:nvPr>
            <p:ph type="subTitle" idx="1"/>
          </p:nvPr>
        </p:nvSpPr>
        <p:spPr>
          <a:xfrm>
            <a:off x="1322921" y="3299012"/>
            <a:ext cx="6498159" cy="1269828"/>
          </a:xfrm>
        </p:spPr>
        <p:txBody>
          <a:bodyPr>
            <a:noAutofit/>
          </a:bodyPr>
          <a:lstStyle/>
          <a:p>
            <a:r>
              <a:rPr lang="en-US" sz="2000" dirty="0" smtClean="0">
                <a:solidFill>
                  <a:schemeClr val="bg2">
                    <a:lumMod val="50000"/>
                  </a:schemeClr>
                </a:solidFill>
              </a:rPr>
              <a:t>Dr. Rabi Solaiman</a:t>
            </a:r>
          </a:p>
          <a:p>
            <a:r>
              <a:rPr lang="en-US" sz="2000" dirty="0" smtClean="0">
                <a:solidFill>
                  <a:schemeClr val="bg2">
                    <a:lumMod val="50000"/>
                  </a:schemeClr>
                </a:solidFill>
              </a:rPr>
              <a:t>Orthopaedic Surgeon</a:t>
            </a:r>
          </a:p>
          <a:p>
            <a:r>
              <a:rPr lang="en-US" sz="2000" dirty="0" smtClean="0">
                <a:solidFill>
                  <a:schemeClr val="bg2">
                    <a:lumMod val="50000"/>
                  </a:schemeClr>
                </a:solidFill>
              </a:rPr>
              <a:t>Monash Health, Melbourne, Australia</a:t>
            </a:r>
            <a:endParaRPr lang="en-US" sz="2000" dirty="0">
              <a:solidFill>
                <a:schemeClr val="bg2">
                  <a:lumMod val="50000"/>
                </a:schemeClr>
              </a:solidFill>
            </a:endParaRPr>
          </a:p>
        </p:txBody>
      </p:sp>
    </p:spTree>
    <p:extLst>
      <p:ext uri="{BB962C8B-B14F-4D97-AF65-F5344CB8AC3E}">
        <p14:creationId xmlns:p14="http://schemas.microsoft.com/office/powerpoint/2010/main" val="35252807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FEEL</a:t>
            </a:r>
            <a:endParaRPr lang="en-US" dirty="0"/>
          </a:p>
        </p:txBody>
      </p:sp>
      <p:sp>
        <p:nvSpPr>
          <p:cNvPr id="3" name="Content Placeholder 2"/>
          <p:cNvSpPr>
            <a:spLocks noGrp="1"/>
          </p:cNvSpPr>
          <p:nvPr>
            <p:ph sz="half" idx="1"/>
          </p:nvPr>
        </p:nvSpPr>
        <p:spPr>
          <a:xfrm>
            <a:off x="549274" y="1600201"/>
            <a:ext cx="5129440" cy="4343400"/>
          </a:xfrm>
        </p:spPr>
        <p:txBody>
          <a:bodyPr>
            <a:normAutofit/>
          </a:bodyPr>
          <a:lstStyle/>
          <a:p>
            <a:pPr lvl="1"/>
            <a:r>
              <a:rPr lang="en-US" sz="2400" dirty="0"/>
              <a:t>Systematic </a:t>
            </a:r>
            <a:r>
              <a:rPr lang="en-US" sz="2400" dirty="0" smtClean="0"/>
              <a:t>palpation</a:t>
            </a:r>
          </a:p>
          <a:p>
            <a:pPr lvl="1"/>
            <a:endParaRPr lang="en-US" dirty="0"/>
          </a:p>
          <a:p>
            <a:pPr lvl="2"/>
            <a:r>
              <a:rPr lang="en-US" sz="2400" dirty="0"/>
              <a:t>Femoral condyles</a:t>
            </a:r>
          </a:p>
          <a:p>
            <a:pPr lvl="2"/>
            <a:r>
              <a:rPr lang="en-US" sz="2400" dirty="0"/>
              <a:t>Joint line</a:t>
            </a:r>
          </a:p>
          <a:p>
            <a:pPr lvl="2"/>
            <a:r>
              <a:rPr lang="en-US" sz="2400" dirty="0"/>
              <a:t>Patella tendon</a:t>
            </a:r>
          </a:p>
          <a:p>
            <a:pPr lvl="2"/>
            <a:r>
              <a:rPr lang="en-US" sz="2400" dirty="0"/>
              <a:t>Hamstring insertion</a:t>
            </a:r>
          </a:p>
          <a:p>
            <a:pPr lvl="2"/>
            <a:r>
              <a:rPr lang="en-US" sz="2400" dirty="0"/>
              <a:t>Popliteal fossa</a:t>
            </a:r>
          </a:p>
          <a:p>
            <a:endParaRPr lang="en-US" dirty="0"/>
          </a:p>
        </p:txBody>
      </p:sp>
      <p:pic>
        <p:nvPicPr>
          <p:cNvPr id="5" name="Content Placeholder 4" descr="palpation.png"/>
          <p:cNvPicPr>
            <a:picLocks noGrp="1" noChangeAspect="1"/>
          </p:cNvPicPr>
          <p:nvPr>
            <p:ph sz="half" idx="2"/>
          </p:nvPr>
        </p:nvPicPr>
        <p:blipFill>
          <a:blip r:embed="rId2">
            <a:extLst>
              <a:ext uri="{28A0092B-C50C-407E-A947-70E740481C1C}">
                <a14:useLocalDpi xmlns:a14="http://schemas.microsoft.com/office/drawing/2010/main" val="0"/>
              </a:ext>
            </a:extLst>
          </a:blip>
          <a:srcRect l="-1834" r="-1834"/>
          <a:stretch>
            <a:fillRect/>
          </a:stretch>
        </p:blipFill>
        <p:spPr>
          <a:xfrm>
            <a:off x="5839884" y="1600201"/>
            <a:ext cx="2751667" cy="3860800"/>
          </a:xfrm>
        </p:spPr>
      </p:pic>
    </p:spTree>
    <p:extLst>
      <p:ext uri="{BB962C8B-B14F-4D97-AF65-F5344CB8AC3E}">
        <p14:creationId xmlns:p14="http://schemas.microsoft.com/office/powerpoint/2010/main" val="30066676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FEEL</a:t>
            </a:r>
            <a:endParaRPr lang="en-US" dirty="0"/>
          </a:p>
        </p:txBody>
      </p:sp>
      <p:sp>
        <p:nvSpPr>
          <p:cNvPr id="3" name="Content Placeholder 2"/>
          <p:cNvSpPr>
            <a:spLocks noGrp="1"/>
          </p:cNvSpPr>
          <p:nvPr>
            <p:ph idx="1"/>
          </p:nvPr>
        </p:nvSpPr>
        <p:spPr/>
        <p:txBody>
          <a:bodyPr/>
          <a:lstStyle/>
          <a:p>
            <a:pPr lvl="1"/>
            <a:endParaRPr lang="en-US" sz="2400" dirty="0" smtClean="0"/>
          </a:p>
          <a:p>
            <a:pPr lvl="1"/>
            <a:r>
              <a:rPr lang="en-US" sz="2400" dirty="0" smtClean="0"/>
              <a:t>Stability</a:t>
            </a:r>
            <a:endParaRPr lang="en-US" sz="2400" dirty="0"/>
          </a:p>
          <a:p>
            <a:pPr lvl="1"/>
            <a:r>
              <a:rPr lang="en-US" sz="2400" dirty="0" smtClean="0"/>
              <a:t>Load </a:t>
            </a:r>
            <a:r>
              <a:rPr lang="en-US" sz="2400" dirty="0"/>
              <a:t>the individual compartments</a:t>
            </a:r>
          </a:p>
          <a:p>
            <a:pPr lvl="1"/>
            <a:r>
              <a:rPr lang="en-US" sz="2400" dirty="0" smtClean="0"/>
              <a:t>Examination </a:t>
            </a:r>
            <a:r>
              <a:rPr lang="en-US" sz="2400" dirty="0"/>
              <a:t>of the hip joint</a:t>
            </a:r>
          </a:p>
          <a:p>
            <a:pPr lvl="1"/>
            <a:r>
              <a:rPr lang="en-US" sz="2400" dirty="0"/>
              <a:t>Distal neurovascular examination</a:t>
            </a:r>
          </a:p>
          <a:p>
            <a:endParaRPr lang="en-US" dirty="0"/>
          </a:p>
        </p:txBody>
      </p:sp>
    </p:spTree>
    <p:extLst>
      <p:ext uri="{BB962C8B-B14F-4D97-AF65-F5344CB8AC3E}">
        <p14:creationId xmlns:p14="http://schemas.microsoft.com/office/powerpoint/2010/main" val="20407460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Radiological Assessment</a:t>
            </a:r>
            <a:endParaRPr lang="en-US" sz="3600" dirty="0"/>
          </a:p>
        </p:txBody>
      </p:sp>
      <p:sp>
        <p:nvSpPr>
          <p:cNvPr id="3" name="Content Placeholder 2"/>
          <p:cNvSpPr>
            <a:spLocks noGrp="1"/>
          </p:cNvSpPr>
          <p:nvPr>
            <p:ph sz="half" idx="1"/>
          </p:nvPr>
        </p:nvSpPr>
        <p:spPr>
          <a:xfrm>
            <a:off x="549274" y="1600200"/>
            <a:ext cx="5129439" cy="4617973"/>
          </a:xfrm>
        </p:spPr>
        <p:txBody>
          <a:bodyPr/>
          <a:lstStyle/>
          <a:p>
            <a:r>
              <a:rPr lang="en-US" sz="2800" dirty="0" err="1" smtClean="0"/>
              <a:t>Weightbearing</a:t>
            </a:r>
            <a:r>
              <a:rPr lang="en-US" dirty="0" smtClean="0"/>
              <a:t> </a:t>
            </a:r>
          </a:p>
          <a:p>
            <a:pPr marL="0" indent="0">
              <a:buNone/>
            </a:pPr>
            <a:endParaRPr lang="en-US" dirty="0" smtClean="0"/>
          </a:p>
          <a:p>
            <a:pPr lvl="1"/>
            <a:r>
              <a:rPr lang="en-US" sz="2400" b="1" dirty="0" smtClean="0"/>
              <a:t>AP</a:t>
            </a:r>
          </a:p>
          <a:p>
            <a:pPr lvl="1"/>
            <a:r>
              <a:rPr lang="en-US" sz="2400" dirty="0" smtClean="0"/>
              <a:t>Rosenberg</a:t>
            </a:r>
          </a:p>
          <a:p>
            <a:pPr lvl="1"/>
            <a:r>
              <a:rPr lang="en-US" sz="2400" dirty="0" smtClean="0"/>
              <a:t>Lateral</a:t>
            </a:r>
          </a:p>
          <a:p>
            <a:pPr lvl="1"/>
            <a:r>
              <a:rPr lang="en-US" sz="2400" dirty="0" smtClean="0"/>
              <a:t>Patella Sky View</a:t>
            </a:r>
            <a:endParaRPr lang="en-US" sz="2400" dirty="0"/>
          </a:p>
        </p:txBody>
      </p:sp>
      <p:pic>
        <p:nvPicPr>
          <p:cNvPr id="6" name="Content Placeholder 5" descr="Screen Shot 2017-10-23 at 8.53.03 pm.png"/>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0563" t="827" r="-4249" b="2348"/>
          <a:stretch/>
        </p:blipFill>
        <p:spPr>
          <a:xfrm>
            <a:off x="5950857" y="1600199"/>
            <a:ext cx="2640693" cy="4617975"/>
          </a:xfrm>
        </p:spPr>
      </p:pic>
    </p:spTree>
    <p:extLst>
      <p:ext uri="{BB962C8B-B14F-4D97-AF65-F5344CB8AC3E}">
        <p14:creationId xmlns:p14="http://schemas.microsoft.com/office/powerpoint/2010/main" val="411897380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Radiological Assessment</a:t>
            </a:r>
            <a:endParaRPr lang="en-US" sz="3600" dirty="0"/>
          </a:p>
        </p:txBody>
      </p:sp>
      <p:sp>
        <p:nvSpPr>
          <p:cNvPr id="3" name="Content Placeholder 2"/>
          <p:cNvSpPr>
            <a:spLocks noGrp="1"/>
          </p:cNvSpPr>
          <p:nvPr>
            <p:ph sz="half" idx="1"/>
          </p:nvPr>
        </p:nvSpPr>
        <p:spPr>
          <a:xfrm>
            <a:off x="549275" y="1600201"/>
            <a:ext cx="5056868" cy="4343400"/>
          </a:xfrm>
        </p:spPr>
        <p:txBody>
          <a:bodyPr/>
          <a:lstStyle/>
          <a:p>
            <a:r>
              <a:rPr lang="en-US" sz="2800" dirty="0" err="1" smtClean="0"/>
              <a:t>Weightbearing</a:t>
            </a:r>
            <a:r>
              <a:rPr lang="en-US" sz="2800" dirty="0" smtClean="0"/>
              <a:t> </a:t>
            </a:r>
          </a:p>
          <a:p>
            <a:pPr marL="0" indent="0">
              <a:buNone/>
            </a:pPr>
            <a:endParaRPr lang="en-US" dirty="0" smtClean="0"/>
          </a:p>
          <a:p>
            <a:pPr lvl="1"/>
            <a:r>
              <a:rPr lang="en-US" sz="2400" dirty="0" smtClean="0"/>
              <a:t>AP</a:t>
            </a:r>
          </a:p>
          <a:p>
            <a:pPr lvl="1"/>
            <a:r>
              <a:rPr lang="en-US" sz="2400" b="1" dirty="0" smtClean="0"/>
              <a:t>Rosenberg</a:t>
            </a:r>
          </a:p>
          <a:p>
            <a:pPr lvl="1"/>
            <a:r>
              <a:rPr lang="en-US" sz="2400" dirty="0" smtClean="0"/>
              <a:t>Lateral</a:t>
            </a:r>
          </a:p>
          <a:p>
            <a:pPr lvl="1"/>
            <a:r>
              <a:rPr lang="en-US" sz="2400" dirty="0" smtClean="0"/>
              <a:t>Patella Sky View</a:t>
            </a:r>
            <a:endParaRPr lang="en-US" sz="2400" dirty="0"/>
          </a:p>
        </p:txBody>
      </p:sp>
      <p:pic>
        <p:nvPicPr>
          <p:cNvPr id="5" name="Content Placeholder 4" descr="rosenberg view.jpg"/>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525" r="1375"/>
          <a:stretch/>
        </p:blipFill>
        <p:spPr>
          <a:xfrm>
            <a:off x="5606143" y="1854201"/>
            <a:ext cx="3323167" cy="4343400"/>
          </a:xfrm>
        </p:spPr>
      </p:pic>
    </p:spTree>
    <p:extLst>
      <p:ext uri="{BB962C8B-B14F-4D97-AF65-F5344CB8AC3E}">
        <p14:creationId xmlns:p14="http://schemas.microsoft.com/office/powerpoint/2010/main" val="20540163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Radiological Assessment</a:t>
            </a:r>
            <a:endParaRPr lang="en-US" sz="3600" dirty="0"/>
          </a:p>
        </p:txBody>
      </p:sp>
      <p:sp>
        <p:nvSpPr>
          <p:cNvPr id="3" name="Content Placeholder 2"/>
          <p:cNvSpPr>
            <a:spLocks noGrp="1"/>
          </p:cNvSpPr>
          <p:nvPr>
            <p:ph sz="half" idx="1"/>
          </p:nvPr>
        </p:nvSpPr>
        <p:spPr>
          <a:xfrm>
            <a:off x="549275" y="1600201"/>
            <a:ext cx="4712154" cy="4343400"/>
          </a:xfrm>
        </p:spPr>
        <p:txBody>
          <a:bodyPr/>
          <a:lstStyle/>
          <a:p>
            <a:r>
              <a:rPr lang="en-US" sz="2800" dirty="0" err="1" smtClean="0"/>
              <a:t>Weightbearing</a:t>
            </a:r>
            <a:r>
              <a:rPr lang="en-US" dirty="0" smtClean="0"/>
              <a:t> </a:t>
            </a:r>
          </a:p>
          <a:p>
            <a:pPr marL="0" indent="0">
              <a:buNone/>
            </a:pPr>
            <a:endParaRPr lang="en-US" dirty="0" smtClean="0"/>
          </a:p>
          <a:p>
            <a:pPr lvl="1"/>
            <a:r>
              <a:rPr lang="en-US" sz="2400" dirty="0" smtClean="0"/>
              <a:t>AP</a:t>
            </a:r>
          </a:p>
          <a:p>
            <a:pPr lvl="1"/>
            <a:r>
              <a:rPr lang="en-US" sz="2400" dirty="0" smtClean="0"/>
              <a:t>Rosenberg</a:t>
            </a:r>
          </a:p>
          <a:p>
            <a:pPr lvl="1"/>
            <a:r>
              <a:rPr lang="en-US" sz="2400" b="1" dirty="0" smtClean="0"/>
              <a:t>Lateral</a:t>
            </a:r>
          </a:p>
          <a:p>
            <a:pPr lvl="1"/>
            <a:r>
              <a:rPr lang="en-US" sz="2400" dirty="0" smtClean="0"/>
              <a:t>Patella Sky View</a:t>
            </a:r>
            <a:endParaRPr lang="en-US" sz="2400" dirty="0"/>
          </a:p>
        </p:txBody>
      </p:sp>
      <p:pic>
        <p:nvPicPr>
          <p:cNvPr id="5" name="Content Placeholder 7" descr="IMG_5722.jpg"/>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8462" b="-8462"/>
          <a:stretch/>
        </p:blipFill>
        <p:spPr>
          <a:xfrm>
            <a:off x="5515429" y="1600199"/>
            <a:ext cx="3076121" cy="4795595"/>
          </a:xfrm>
        </p:spPr>
      </p:pic>
    </p:spTree>
    <p:extLst>
      <p:ext uri="{BB962C8B-B14F-4D97-AF65-F5344CB8AC3E}">
        <p14:creationId xmlns:p14="http://schemas.microsoft.com/office/powerpoint/2010/main" val="20540163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Radiological Assessment</a:t>
            </a:r>
            <a:endParaRPr lang="en-US" sz="3600" dirty="0"/>
          </a:p>
        </p:txBody>
      </p:sp>
      <p:sp>
        <p:nvSpPr>
          <p:cNvPr id="3" name="Content Placeholder 2"/>
          <p:cNvSpPr>
            <a:spLocks noGrp="1"/>
          </p:cNvSpPr>
          <p:nvPr>
            <p:ph sz="half" idx="1"/>
          </p:nvPr>
        </p:nvSpPr>
        <p:spPr>
          <a:xfrm>
            <a:off x="549274" y="1600201"/>
            <a:ext cx="5075011" cy="4343400"/>
          </a:xfrm>
        </p:spPr>
        <p:txBody>
          <a:bodyPr/>
          <a:lstStyle/>
          <a:p>
            <a:r>
              <a:rPr lang="en-US" sz="2800" dirty="0" err="1" smtClean="0"/>
              <a:t>Weightbearing</a:t>
            </a:r>
            <a:r>
              <a:rPr lang="en-US" sz="2800" dirty="0" smtClean="0"/>
              <a:t> </a:t>
            </a:r>
          </a:p>
          <a:p>
            <a:pPr marL="0" indent="0">
              <a:buNone/>
            </a:pPr>
            <a:endParaRPr lang="en-US" dirty="0" smtClean="0"/>
          </a:p>
          <a:p>
            <a:pPr lvl="1"/>
            <a:r>
              <a:rPr lang="en-US" sz="2400" dirty="0" smtClean="0"/>
              <a:t>AP</a:t>
            </a:r>
          </a:p>
          <a:p>
            <a:pPr lvl="1"/>
            <a:r>
              <a:rPr lang="en-US" sz="2400" dirty="0" smtClean="0"/>
              <a:t>Rosenberg</a:t>
            </a:r>
          </a:p>
          <a:p>
            <a:pPr lvl="1"/>
            <a:r>
              <a:rPr lang="en-US" sz="2400" dirty="0" smtClean="0"/>
              <a:t>Lateral</a:t>
            </a:r>
          </a:p>
          <a:p>
            <a:pPr lvl="1"/>
            <a:r>
              <a:rPr lang="en-US" sz="2400" b="1" dirty="0" smtClean="0"/>
              <a:t>Patella Axial View</a:t>
            </a:r>
          </a:p>
          <a:p>
            <a:pPr lvl="2"/>
            <a:r>
              <a:rPr lang="en-US" b="1" dirty="0" smtClean="0"/>
              <a:t>(Merchant, Sunrise)</a:t>
            </a:r>
            <a:endParaRPr lang="en-US" b="1" dirty="0"/>
          </a:p>
        </p:txBody>
      </p:sp>
      <p:pic>
        <p:nvPicPr>
          <p:cNvPr id="5" name="Content Placeholder 4" descr="Screen Shot 2017-10-23 at 9.03.23 pm.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3366" t="2990" r="7724" b="-1200"/>
          <a:stretch/>
        </p:blipFill>
        <p:spPr>
          <a:xfrm>
            <a:off x="5423020" y="2467427"/>
            <a:ext cx="3539551" cy="2249716"/>
          </a:xfrm>
        </p:spPr>
      </p:pic>
    </p:spTree>
    <p:extLst>
      <p:ext uri="{BB962C8B-B14F-4D97-AF65-F5344CB8AC3E}">
        <p14:creationId xmlns:p14="http://schemas.microsoft.com/office/powerpoint/2010/main" val="20540163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57431"/>
            <a:ext cx="8042276" cy="850202"/>
          </a:xfrm>
        </p:spPr>
        <p:txBody>
          <a:bodyPr/>
          <a:lstStyle/>
          <a:p>
            <a:r>
              <a:rPr lang="en-US" sz="3600" dirty="0" smtClean="0"/>
              <a:t>Radiological Assessment</a:t>
            </a:r>
            <a:endParaRPr lang="en-US" sz="3600" dirty="0"/>
          </a:p>
        </p:txBody>
      </p:sp>
      <p:sp>
        <p:nvSpPr>
          <p:cNvPr id="3" name="Content Placeholder 2"/>
          <p:cNvSpPr>
            <a:spLocks noGrp="1"/>
          </p:cNvSpPr>
          <p:nvPr>
            <p:ph idx="1"/>
          </p:nvPr>
        </p:nvSpPr>
        <p:spPr/>
        <p:txBody>
          <a:bodyPr/>
          <a:lstStyle/>
          <a:p>
            <a:endParaRPr lang="en-US" dirty="0" smtClean="0"/>
          </a:p>
          <a:p>
            <a:r>
              <a:rPr lang="en-US" dirty="0" smtClean="0"/>
              <a:t>Ultrasound </a:t>
            </a:r>
            <a:r>
              <a:rPr lang="en-US" dirty="0" smtClean="0">
                <a:sym typeface="Wingdings"/>
              </a:rPr>
              <a:t> No role</a:t>
            </a:r>
          </a:p>
          <a:p>
            <a:r>
              <a:rPr lang="en-US" dirty="0" smtClean="0">
                <a:sym typeface="Wingdings"/>
              </a:rPr>
              <a:t>CT scan   Rarely required</a:t>
            </a:r>
          </a:p>
          <a:p>
            <a:r>
              <a:rPr lang="en-US" dirty="0" smtClean="0">
                <a:sym typeface="Wingdings"/>
              </a:rPr>
              <a:t>MRI   Osteonecrosis, OCD</a:t>
            </a:r>
          </a:p>
          <a:p>
            <a:r>
              <a:rPr lang="en-US" dirty="0" smtClean="0">
                <a:sym typeface="Wingdings"/>
              </a:rPr>
              <a:t>Bone Scan  Rarely required</a:t>
            </a:r>
            <a:endParaRPr lang="en-US" dirty="0"/>
          </a:p>
        </p:txBody>
      </p:sp>
    </p:spTree>
    <p:extLst>
      <p:ext uri="{BB962C8B-B14F-4D97-AF65-F5344CB8AC3E}">
        <p14:creationId xmlns:p14="http://schemas.microsoft.com/office/powerpoint/2010/main" val="31797105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4259522" cy="850202"/>
          </a:xfrm>
        </p:spPr>
        <p:txBody>
          <a:bodyPr/>
          <a:lstStyle/>
          <a:p>
            <a:pPr algn="l"/>
            <a:r>
              <a:rPr lang="en-US" sz="3600" dirty="0" err="1" smtClean="0"/>
              <a:t>Preop</a:t>
            </a:r>
            <a:r>
              <a:rPr lang="en-US" sz="3600" dirty="0" smtClean="0"/>
              <a:t> </a:t>
            </a:r>
            <a:r>
              <a:rPr lang="en-US" sz="3600" dirty="0" err="1" smtClean="0"/>
              <a:t>Templating</a:t>
            </a:r>
            <a:endParaRPr lang="en-US" sz="3600" dirty="0"/>
          </a:p>
        </p:txBody>
      </p:sp>
      <p:sp>
        <p:nvSpPr>
          <p:cNvPr id="3" name="Content Placeholder 2"/>
          <p:cNvSpPr>
            <a:spLocks noGrp="1"/>
          </p:cNvSpPr>
          <p:nvPr>
            <p:ph sz="half" idx="1"/>
          </p:nvPr>
        </p:nvSpPr>
        <p:spPr>
          <a:xfrm>
            <a:off x="549275" y="1600201"/>
            <a:ext cx="4670198" cy="4343400"/>
          </a:xfrm>
        </p:spPr>
        <p:txBody>
          <a:bodyPr>
            <a:normAutofit/>
          </a:bodyPr>
          <a:lstStyle/>
          <a:p>
            <a:pPr marL="0" indent="0">
              <a:buNone/>
            </a:pPr>
            <a:endParaRPr lang="en-US" sz="2400" b="1" dirty="0" smtClean="0"/>
          </a:p>
          <a:p>
            <a:pPr lvl="1"/>
            <a:r>
              <a:rPr lang="en-US" sz="2400" b="1" dirty="0"/>
              <a:t>Sizing the implant</a:t>
            </a:r>
          </a:p>
          <a:p>
            <a:pPr lvl="1"/>
            <a:r>
              <a:rPr lang="en-US" sz="2400" dirty="0" smtClean="0"/>
              <a:t>Degree of </a:t>
            </a:r>
            <a:r>
              <a:rPr lang="en-US" sz="2400" dirty="0" err="1" smtClean="0"/>
              <a:t>varus</a:t>
            </a:r>
            <a:r>
              <a:rPr lang="en-US" sz="2400" dirty="0" smtClean="0"/>
              <a:t>/valgus </a:t>
            </a:r>
            <a:r>
              <a:rPr lang="en-US" sz="2400" dirty="0" err="1" smtClean="0"/>
              <a:t>malalignment</a:t>
            </a:r>
            <a:endParaRPr lang="en-US" sz="2400" dirty="0" smtClean="0"/>
          </a:p>
          <a:p>
            <a:pPr lvl="1"/>
            <a:r>
              <a:rPr lang="en-US" sz="2400" dirty="0" smtClean="0"/>
              <a:t>Dysplastic condyles</a:t>
            </a:r>
          </a:p>
          <a:p>
            <a:pPr lvl="1"/>
            <a:r>
              <a:rPr lang="en-US" sz="2400" dirty="0" smtClean="0"/>
              <a:t>Bone deficiency</a:t>
            </a:r>
          </a:p>
          <a:p>
            <a:pPr lvl="1"/>
            <a:r>
              <a:rPr lang="en-US" sz="2000" dirty="0" smtClean="0"/>
              <a:t>Extra </a:t>
            </a:r>
            <a:r>
              <a:rPr lang="en-US" sz="2000" dirty="0"/>
              <a:t>Articular Deformity </a:t>
            </a:r>
          </a:p>
          <a:p>
            <a:pPr lvl="1"/>
            <a:endParaRPr lang="en-US" sz="2000" dirty="0" smtClean="0"/>
          </a:p>
          <a:p>
            <a:pPr lvl="1"/>
            <a:endParaRPr lang="en-US" dirty="0" smtClean="0"/>
          </a:p>
          <a:p>
            <a:pPr lvl="1"/>
            <a:endParaRPr lang="en-US" dirty="0"/>
          </a:p>
        </p:txBody>
      </p:sp>
      <p:pic>
        <p:nvPicPr>
          <p:cNvPr id="5" name="Content Placeholder 4" descr="templating.jpg"/>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740" r="48070" b="-740"/>
          <a:stretch/>
        </p:blipFill>
        <p:spPr>
          <a:xfrm>
            <a:off x="5905500" y="1862667"/>
            <a:ext cx="2857501" cy="3294571"/>
          </a:xfrm>
        </p:spPr>
      </p:pic>
    </p:spTree>
    <p:extLst>
      <p:ext uri="{BB962C8B-B14F-4D97-AF65-F5344CB8AC3E}">
        <p14:creationId xmlns:p14="http://schemas.microsoft.com/office/powerpoint/2010/main" val="5782124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Preoperative </a:t>
            </a:r>
            <a:r>
              <a:rPr lang="en-US" sz="3600" dirty="0" err="1" smtClean="0"/>
              <a:t>Templating</a:t>
            </a:r>
            <a:endParaRPr lang="en-US" sz="3600" dirty="0"/>
          </a:p>
        </p:txBody>
      </p:sp>
      <p:sp>
        <p:nvSpPr>
          <p:cNvPr id="3" name="Content Placeholder 2"/>
          <p:cNvSpPr>
            <a:spLocks noGrp="1"/>
          </p:cNvSpPr>
          <p:nvPr>
            <p:ph sz="half" idx="1"/>
          </p:nvPr>
        </p:nvSpPr>
        <p:spPr>
          <a:xfrm>
            <a:off x="549274" y="1600201"/>
            <a:ext cx="5050579" cy="4343400"/>
          </a:xfrm>
        </p:spPr>
        <p:txBody>
          <a:bodyPr>
            <a:normAutofit/>
          </a:bodyPr>
          <a:lstStyle/>
          <a:p>
            <a:endParaRPr lang="en-US" sz="2400" dirty="0" smtClean="0"/>
          </a:p>
          <a:p>
            <a:r>
              <a:rPr lang="en-US" sz="2400" dirty="0" smtClean="0"/>
              <a:t>Sizing implant</a:t>
            </a:r>
          </a:p>
          <a:p>
            <a:r>
              <a:rPr lang="en-US" sz="2400" dirty="0" smtClean="0"/>
              <a:t>Distal femoral flexion</a:t>
            </a:r>
          </a:p>
          <a:p>
            <a:r>
              <a:rPr lang="en-US" sz="2400" dirty="0" smtClean="0"/>
              <a:t>Posterior Condylar Offset</a:t>
            </a:r>
          </a:p>
          <a:p>
            <a:r>
              <a:rPr lang="en-US" sz="2400" dirty="0" smtClean="0"/>
              <a:t>Tibial slope</a:t>
            </a:r>
          </a:p>
          <a:p>
            <a:pPr marL="349250" lvl="1" indent="0">
              <a:buNone/>
            </a:pPr>
            <a:endParaRPr lang="en-US" sz="2400" dirty="0"/>
          </a:p>
        </p:txBody>
      </p:sp>
      <p:pic>
        <p:nvPicPr>
          <p:cNvPr id="5" name="Content Placeholder 4" descr="templating.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0320" t="6302" r="7344" b="8370"/>
          <a:stretch/>
        </p:blipFill>
        <p:spPr>
          <a:xfrm>
            <a:off x="5677128" y="1790628"/>
            <a:ext cx="3265764" cy="4152973"/>
          </a:xfrm>
        </p:spPr>
      </p:pic>
    </p:spTree>
    <p:extLst>
      <p:ext uri="{BB962C8B-B14F-4D97-AF65-F5344CB8AC3E}">
        <p14:creationId xmlns:p14="http://schemas.microsoft.com/office/powerpoint/2010/main" val="27996090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4259522" cy="850202"/>
          </a:xfrm>
        </p:spPr>
        <p:txBody>
          <a:bodyPr/>
          <a:lstStyle/>
          <a:p>
            <a:pPr algn="l"/>
            <a:r>
              <a:rPr lang="en-US" sz="3600" dirty="0" err="1" smtClean="0"/>
              <a:t>Preop</a:t>
            </a:r>
            <a:r>
              <a:rPr lang="en-US" sz="3600" dirty="0" smtClean="0"/>
              <a:t> </a:t>
            </a:r>
            <a:r>
              <a:rPr lang="en-US" sz="3600" dirty="0" err="1" smtClean="0"/>
              <a:t>Templating</a:t>
            </a:r>
            <a:endParaRPr lang="en-US" sz="3600" dirty="0"/>
          </a:p>
        </p:txBody>
      </p:sp>
      <p:sp>
        <p:nvSpPr>
          <p:cNvPr id="3" name="Content Placeholder 2"/>
          <p:cNvSpPr>
            <a:spLocks noGrp="1"/>
          </p:cNvSpPr>
          <p:nvPr>
            <p:ph sz="half" idx="1"/>
          </p:nvPr>
        </p:nvSpPr>
        <p:spPr>
          <a:xfrm>
            <a:off x="549275" y="1600201"/>
            <a:ext cx="4670198" cy="4343400"/>
          </a:xfrm>
        </p:spPr>
        <p:txBody>
          <a:bodyPr>
            <a:normAutofit/>
          </a:bodyPr>
          <a:lstStyle/>
          <a:p>
            <a:pPr marL="0" indent="0">
              <a:buNone/>
            </a:pPr>
            <a:r>
              <a:rPr lang="en-US" sz="2400" b="1" dirty="0" smtClean="0"/>
              <a:t>Long limb alignment view</a:t>
            </a:r>
          </a:p>
          <a:p>
            <a:pPr marL="0" indent="0">
              <a:buNone/>
            </a:pPr>
            <a:endParaRPr lang="en-US" sz="2400" b="1" dirty="0" smtClean="0"/>
          </a:p>
          <a:p>
            <a:pPr lvl="1"/>
            <a:r>
              <a:rPr lang="en-US" sz="2400" dirty="0"/>
              <a:t>Sizing the implant</a:t>
            </a:r>
          </a:p>
          <a:p>
            <a:pPr lvl="1"/>
            <a:r>
              <a:rPr lang="en-US" sz="2400" b="1" dirty="0" smtClean="0"/>
              <a:t>Degree of </a:t>
            </a:r>
            <a:r>
              <a:rPr lang="en-US" sz="2400" b="1" dirty="0" err="1" smtClean="0"/>
              <a:t>varus</a:t>
            </a:r>
            <a:r>
              <a:rPr lang="en-US" sz="2400" b="1" dirty="0" smtClean="0"/>
              <a:t>/valgus </a:t>
            </a:r>
            <a:r>
              <a:rPr lang="en-US" sz="2400" b="1" dirty="0" err="1" smtClean="0"/>
              <a:t>malalignment</a:t>
            </a:r>
            <a:endParaRPr lang="en-US" sz="2400" b="1" dirty="0" smtClean="0"/>
          </a:p>
          <a:p>
            <a:pPr lvl="1"/>
            <a:r>
              <a:rPr lang="en-US" sz="2400" dirty="0" smtClean="0"/>
              <a:t>Dysplastic condyles</a:t>
            </a:r>
          </a:p>
          <a:p>
            <a:pPr lvl="1"/>
            <a:r>
              <a:rPr lang="en-US" sz="2400" dirty="0" smtClean="0"/>
              <a:t>Bone deficiency</a:t>
            </a:r>
          </a:p>
          <a:p>
            <a:pPr lvl="1"/>
            <a:r>
              <a:rPr lang="en-US" sz="2000" dirty="0" smtClean="0"/>
              <a:t>Extra </a:t>
            </a:r>
            <a:r>
              <a:rPr lang="en-US" sz="2000" dirty="0"/>
              <a:t>Articular Deformity </a:t>
            </a:r>
          </a:p>
          <a:p>
            <a:pPr lvl="1"/>
            <a:endParaRPr lang="en-US" sz="2000" dirty="0" smtClean="0"/>
          </a:p>
          <a:p>
            <a:pPr lvl="1"/>
            <a:endParaRPr lang="en-US" dirty="0" smtClean="0"/>
          </a:p>
          <a:p>
            <a:pPr lvl="1"/>
            <a:endParaRPr lang="en-US" dirty="0"/>
          </a:p>
        </p:txBody>
      </p:sp>
      <p:pic>
        <p:nvPicPr>
          <p:cNvPr id="8" name="Content Placeholder 7" descr="alignment varus.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981" r="1859"/>
          <a:stretch/>
        </p:blipFill>
        <p:spPr>
          <a:xfrm>
            <a:off x="5219473" y="186035"/>
            <a:ext cx="3651646" cy="6671964"/>
          </a:xfrm>
        </p:spPr>
      </p:pic>
    </p:spTree>
    <p:extLst>
      <p:ext uri="{BB962C8B-B14F-4D97-AF65-F5344CB8AC3E}">
        <p14:creationId xmlns:p14="http://schemas.microsoft.com/office/powerpoint/2010/main" val="4822340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sz="half" idx="1"/>
          </p:nvPr>
        </p:nvSpPr>
        <p:spPr>
          <a:xfrm>
            <a:off x="549275" y="1600201"/>
            <a:ext cx="4704912" cy="4343400"/>
          </a:xfrm>
        </p:spPr>
        <p:txBody>
          <a:bodyPr/>
          <a:lstStyle/>
          <a:p>
            <a:r>
              <a:rPr lang="en-US" sz="2800" dirty="0" smtClean="0"/>
              <a:t>Pain Profile</a:t>
            </a:r>
          </a:p>
          <a:p>
            <a:endParaRPr lang="en-US" dirty="0" smtClean="0"/>
          </a:p>
          <a:p>
            <a:pPr lvl="1"/>
            <a:r>
              <a:rPr lang="en-US" sz="2400" dirty="0"/>
              <a:t>S</a:t>
            </a:r>
            <a:r>
              <a:rPr lang="en-US" sz="2400" dirty="0" smtClean="0"/>
              <a:t>ite </a:t>
            </a:r>
          </a:p>
          <a:p>
            <a:pPr lvl="1"/>
            <a:r>
              <a:rPr lang="en-US" sz="2400" dirty="0"/>
              <a:t>R</a:t>
            </a:r>
            <a:r>
              <a:rPr lang="en-US" sz="2400" dirty="0" smtClean="0"/>
              <a:t>adiation </a:t>
            </a:r>
          </a:p>
          <a:p>
            <a:pPr lvl="1"/>
            <a:r>
              <a:rPr lang="en-US" sz="2400" dirty="0"/>
              <a:t>S</a:t>
            </a:r>
            <a:r>
              <a:rPr lang="en-US" sz="2400" dirty="0" smtClean="0"/>
              <a:t>everity</a:t>
            </a:r>
          </a:p>
          <a:p>
            <a:pPr lvl="1"/>
            <a:r>
              <a:rPr lang="en-US" sz="2400" dirty="0"/>
              <a:t>A</a:t>
            </a:r>
            <a:r>
              <a:rPr lang="en-US" sz="2400" dirty="0" smtClean="0"/>
              <a:t>ggravating Factors </a:t>
            </a:r>
          </a:p>
          <a:p>
            <a:pPr lvl="1"/>
            <a:r>
              <a:rPr lang="en-US" sz="2400" dirty="0"/>
              <a:t>R</a:t>
            </a:r>
            <a:r>
              <a:rPr lang="en-US" sz="2400" dirty="0" smtClean="0"/>
              <a:t>elieving factors </a:t>
            </a:r>
          </a:p>
          <a:p>
            <a:pPr lvl="1"/>
            <a:r>
              <a:rPr lang="en-US" sz="2400" dirty="0"/>
              <a:t>A</a:t>
            </a:r>
            <a:r>
              <a:rPr lang="en-US" sz="2400" dirty="0" smtClean="0"/>
              <a:t>nalgesics</a:t>
            </a:r>
          </a:p>
        </p:txBody>
      </p:sp>
      <p:pic>
        <p:nvPicPr>
          <p:cNvPr id="5" name="Content Placeholder 4" descr="KneePain1.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6911" t="-19" r="18132" b="-2462"/>
          <a:stretch/>
        </p:blipFill>
        <p:spPr>
          <a:xfrm>
            <a:off x="5254187" y="1883833"/>
            <a:ext cx="3591731" cy="2878667"/>
          </a:xfrm>
        </p:spPr>
      </p:pic>
    </p:spTree>
    <p:extLst>
      <p:ext uri="{BB962C8B-B14F-4D97-AF65-F5344CB8AC3E}">
        <p14:creationId xmlns:p14="http://schemas.microsoft.com/office/powerpoint/2010/main" val="38274558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lignment.gif"/>
          <p:cNvPicPr>
            <a:picLocks noChangeAspect="1"/>
          </p:cNvPicPr>
          <p:nvPr/>
        </p:nvPicPr>
        <p:blipFill>
          <a:blip r:embed="rId2">
            <a:extLst>
              <a:ext uri="{28A0092B-C50C-407E-A947-70E740481C1C}">
                <a14:useLocalDpi xmlns:a14="http://schemas.microsoft.com/office/drawing/2010/main" val="0"/>
              </a:ext>
            </a:extLst>
          </a:blip>
          <a:srcRect t="-4286" b="-4286"/>
          <a:stretch>
            <a:fillRect/>
          </a:stretch>
        </p:blipFill>
        <p:spPr>
          <a:xfrm>
            <a:off x="1326934" y="0"/>
            <a:ext cx="6148071" cy="6953177"/>
          </a:xfrm>
          <a:prstGeom prst="rect">
            <a:avLst/>
          </a:prstGeom>
        </p:spPr>
      </p:pic>
    </p:spTree>
    <p:extLst>
      <p:ext uri="{BB962C8B-B14F-4D97-AF65-F5344CB8AC3E}">
        <p14:creationId xmlns:p14="http://schemas.microsoft.com/office/powerpoint/2010/main" val="4406278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descr="IMG_5722.jpg"/>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270" t="14323" r="3793" b="4359"/>
          <a:stretch/>
        </p:blipFill>
        <p:spPr>
          <a:xfrm>
            <a:off x="4743171" y="1444532"/>
            <a:ext cx="4142832" cy="4608068"/>
          </a:xfrm>
        </p:spPr>
      </p:pic>
      <p:pic>
        <p:nvPicPr>
          <p:cNvPr id="7" name="Content Placeholder 6" descr="IMG_5721.jpg"/>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l="2216" t="14323" r="7010"/>
          <a:stretch/>
        </p:blipFill>
        <p:spPr>
          <a:xfrm>
            <a:off x="549275" y="1444532"/>
            <a:ext cx="3714031" cy="4673893"/>
          </a:xfrm>
        </p:spPr>
      </p:pic>
    </p:spTree>
    <p:extLst>
      <p:ext uri="{BB962C8B-B14F-4D97-AF65-F5344CB8AC3E}">
        <p14:creationId xmlns:p14="http://schemas.microsoft.com/office/powerpoint/2010/main" val="384223774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IMG_5721.jpg"/>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2216" t="14323" r="7010"/>
          <a:stretch/>
        </p:blipFill>
        <p:spPr>
          <a:xfrm>
            <a:off x="549275" y="1444532"/>
            <a:ext cx="3714031" cy="4673893"/>
          </a:xfrm>
        </p:spPr>
      </p:pic>
      <p:cxnSp>
        <p:nvCxnSpPr>
          <p:cNvPr id="4" name="Straight Connector 3"/>
          <p:cNvCxnSpPr/>
          <p:nvPr/>
        </p:nvCxnSpPr>
        <p:spPr>
          <a:xfrm>
            <a:off x="2091157" y="4156169"/>
            <a:ext cx="423363" cy="1962256"/>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1385552" y="4053548"/>
            <a:ext cx="1501014" cy="295037"/>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Content Placeholder 6" descr="IMG_5721.jpg"/>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8250" t="21930" r="16923" b="5417"/>
          <a:stretch/>
        </p:blipFill>
        <p:spPr>
          <a:xfrm>
            <a:off x="4994495" y="1444532"/>
            <a:ext cx="3610340" cy="4673893"/>
          </a:xfrm>
        </p:spPr>
      </p:pic>
      <p:cxnSp>
        <p:nvCxnSpPr>
          <p:cNvPr id="12" name="Straight Connector 11"/>
          <p:cNvCxnSpPr/>
          <p:nvPr/>
        </p:nvCxnSpPr>
        <p:spPr>
          <a:xfrm>
            <a:off x="6491566" y="4156169"/>
            <a:ext cx="461851" cy="19622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5785961" y="4348585"/>
            <a:ext cx="1449698" cy="25655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94430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IMG_5718.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t="7586" b="7586"/>
          <a:stretch>
            <a:fillRect/>
          </a:stretch>
        </p:blipFill>
        <p:spPr/>
      </p:pic>
      <p:pic>
        <p:nvPicPr>
          <p:cNvPr id="6" name="Content Placeholder 5" descr="IMG_5719.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t="7586" b="7586"/>
          <a:stretch>
            <a:fillRect/>
          </a:stretch>
        </p:blipFill>
        <p:spPr/>
      </p:pic>
    </p:spTree>
    <p:extLst>
      <p:ext uri="{BB962C8B-B14F-4D97-AF65-F5344CB8AC3E}">
        <p14:creationId xmlns:p14="http://schemas.microsoft.com/office/powerpoint/2010/main" val="75507278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Preoperative </a:t>
            </a:r>
            <a:r>
              <a:rPr lang="en-US" dirty="0" err="1" smtClean="0"/>
              <a:t>Templating</a:t>
            </a:r>
            <a:endParaRPr lang="en-US" dirty="0"/>
          </a:p>
        </p:txBody>
      </p:sp>
      <p:sp>
        <p:nvSpPr>
          <p:cNvPr id="3" name="Content Placeholder 2"/>
          <p:cNvSpPr>
            <a:spLocks noGrp="1"/>
          </p:cNvSpPr>
          <p:nvPr>
            <p:ph sz="half" idx="1"/>
          </p:nvPr>
        </p:nvSpPr>
        <p:spPr>
          <a:xfrm>
            <a:off x="549274" y="1761196"/>
            <a:ext cx="4673313" cy="4343400"/>
          </a:xfrm>
        </p:spPr>
        <p:txBody>
          <a:bodyPr>
            <a:normAutofit/>
          </a:bodyPr>
          <a:lstStyle/>
          <a:p>
            <a:r>
              <a:rPr lang="en-US" sz="2400" dirty="0" smtClean="0"/>
              <a:t>Long limb alignment view</a:t>
            </a:r>
          </a:p>
          <a:p>
            <a:endParaRPr lang="en-US" dirty="0" smtClean="0"/>
          </a:p>
          <a:p>
            <a:pPr lvl="1"/>
            <a:r>
              <a:rPr lang="en-US" dirty="0" smtClean="0"/>
              <a:t>Degree of </a:t>
            </a:r>
            <a:r>
              <a:rPr lang="en-US" dirty="0" err="1" smtClean="0"/>
              <a:t>varus</a:t>
            </a:r>
            <a:r>
              <a:rPr lang="en-US" dirty="0" smtClean="0"/>
              <a:t>/valgus </a:t>
            </a:r>
            <a:r>
              <a:rPr lang="en-US" dirty="0" err="1" smtClean="0"/>
              <a:t>malalignment</a:t>
            </a:r>
            <a:endParaRPr lang="en-US" dirty="0" smtClean="0"/>
          </a:p>
          <a:p>
            <a:pPr lvl="1"/>
            <a:r>
              <a:rPr lang="en-US" sz="2400" b="1" dirty="0" smtClean="0"/>
              <a:t>Dysplastic condyles</a:t>
            </a:r>
          </a:p>
          <a:p>
            <a:pPr lvl="1"/>
            <a:r>
              <a:rPr lang="en-US" sz="2400" b="1" dirty="0" smtClean="0"/>
              <a:t>Bone deficiency</a:t>
            </a:r>
          </a:p>
          <a:p>
            <a:pPr lvl="1"/>
            <a:r>
              <a:rPr lang="en-US" dirty="0" smtClean="0"/>
              <a:t>Extra Articular Deformity</a:t>
            </a:r>
          </a:p>
          <a:p>
            <a:pPr lvl="1"/>
            <a:endParaRPr lang="en-US" dirty="0"/>
          </a:p>
        </p:txBody>
      </p:sp>
      <p:pic>
        <p:nvPicPr>
          <p:cNvPr id="5" name="Content Placeholder 4" descr="Screen Shot 2017-10-23 at 9.04.36 pm.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039" r="1039"/>
          <a:stretch/>
        </p:blipFill>
        <p:spPr>
          <a:xfrm>
            <a:off x="5938009" y="1761196"/>
            <a:ext cx="2653542" cy="4738205"/>
          </a:xfrm>
        </p:spPr>
      </p:pic>
    </p:spTree>
    <p:extLst>
      <p:ext uri="{BB962C8B-B14F-4D97-AF65-F5344CB8AC3E}">
        <p14:creationId xmlns:p14="http://schemas.microsoft.com/office/powerpoint/2010/main" val="292877432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5" name="Content Placeholder 4" descr="Screen Shot 2017-10-08 at 10.29.24 am.png"/>
          <p:cNvPicPr>
            <a:picLocks noGrp="1" noChangeAspect="1"/>
          </p:cNvPicPr>
          <p:nvPr>
            <p:ph idx="1"/>
          </p:nvPr>
        </p:nvPicPr>
        <p:blipFill>
          <a:blip r:embed="rId2">
            <a:extLst>
              <a:ext uri="{28A0092B-C50C-407E-A947-70E740481C1C}">
                <a14:useLocalDpi xmlns:a14="http://schemas.microsoft.com/office/drawing/2010/main" val="0"/>
              </a:ext>
            </a:extLst>
          </a:blip>
          <a:srcRect l="-5449" r="-5449"/>
          <a:stretch>
            <a:fillRect/>
          </a:stretch>
        </p:blipFill>
        <p:spPr/>
      </p:pic>
    </p:spTree>
    <p:extLst>
      <p:ext uri="{BB962C8B-B14F-4D97-AF65-F5344CB8AC3E}">
        <p14:creationId xmlns:p14="http://schemas.microsoft.com/office/powerpoint/2010/main" val="213115756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7-10-08 at 10.24.55 am.png"/>
          <p:cNvPicPr>
            <a:picLocks noGrp="1" noChangeAspect="1"/>
          </p:cNvPicPr>
          <p:nvPr>
            <p:ph sz="half" idx="1"/>
          </p:nvPr>
        </p:nvPicPr>
        <p:blipFill>
          <a:blip r:embed="rId2">
            <a:extLst>
              <a:ext uri="{28A0092B-C50C-407E-A947-70E740481C1C}">
                <a14:useLocalDpi xmlns:a14="http://schemas.microsoft.com/office/drawing/2010/main" val="0"/>
              </a:ext>
            </a:extLst>
          </a:blip>
          <a:srcRect l="7986" r="7986"/>
          <a:stretch>
            <a:fillRect/>
          </a:stretch>
        </p:blipFill>
        <p:spPr/>
      </p:pic>
      <p:pic>
        <p:nvPicPr>
          <p:cNvPr id="6" name="Content Placeholder 5" descr="Screen Shot 2017-10-08 at 10.26.08 am.png"/>
          <p:cNvPicPr>
            <a:picLocks noGrp="1" noChangeAspect="1"/>
          </p:cNvPicPr>
          <p:nvPr>
            <p:ph sz="half" idx="2"/>
          </p:nvPr>
        </p:nvPicPr>
        <p:blipFill>
          <a:blip r:embed="rId3">
            <a:extLst>
              <a:ext uri="{28A0092B-C50C-407E-A947-70E740481C1C}">
                <a14:useLocalDpi xmlns:a14="http://schemas.microsoft.com/office/drawing/2010/main" val="0"/>
              </a:ext>
            </a:extLst>
          </a:blip>
          <a:srcRect t="8105" b="8105"/>
          <a:stretch>
            <a:fillRect/>
          </a:stretch>
        </p:blipFill>
        <p:spPr/>
      </p:pic>
    </p:spTree>
    <p:extLst>
      <p:ext uri="{BB962C8B-B14F-4D97-AF65-F5344CB8AC3E}">
        <p14:creationId xmlns:p14="http://schemas.microsoft.com/office/powerpoint/2010/main" val="226655607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7-10-08 at 10.38.25 a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605" r="11849" b="-48"/>
          <a:stretch/>
        </p:blipFill>
        <p:spPr>
          <a:xfrm>
            <a:off x="288773" y="1839653"/>
            <a:ext cx="4548343" cy="4103948"/>
          </a:xfrm>
        </p:spPr>
      </p:pic>
      <p:pic>
        <p:nvPicPr>
          <p:cNvPr id="6" name="Content Placeholder 5" descr="Screen Shot 2017-10-08 at 10.38.35 am.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0299" t="5513" r="-10299"/>
          <a:stretch/>
        </p:blipFill>
        <p:spPr>
          <a:xfrm>
            <a:off x="4751071" y="1839653"/>
            <a:ext cx="3840480" cy="4103948"/>
          </a:xfrm>
        </p:spPr>
      </p:pic>
    </p:spTree>
    <p:extLst>
      <p:ext uri="{BB962C8B-B14F-4D97-AF65-F5344CB8AC3E}">
        <p14:creationId xmlns:p14="http://schemas.microsoft.com/office/powerpoint/2010/main" val="167592328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Preoperative </a:t>
            </a:r>
            <a:r>
              <a:rPr lang="en-US" dirty="0" err="1" smtClean="0"/>
              <a:t>Templating</a:t>
            </a:r>
            <a:endParaRPr lang="en-US" dirty="0"/>
          </a:p>
        </p:txBody>
      </p:sp>
      <p:sp>
        <p:nvSpPr>
          <p:cNvPr id="3" name="Content Placeholder 2"/>
          <p:cNvSpPr>
            <a:spLocks noGrp="1"/>
          </p:cNvSpPr>
          <p:nvPr>
            <p:ph sz="half" idx="1"/>
          </p:nvPr>
        </p:nvSpPr>
        <p:spPr>
          <a:xfrm>
            <a:off x="549274" y="1600201"/>
            <a:ext cx="4813323" cy="4343400"/>
          </a:xfrm>
        </p:spPr>
        <p:txBody>
          <a:bodyPr>
            <a:normAutofit/>
          </a:bodyPr>
          <a:lstStyle/>
          <a:p>
            <a:r>
              <a:rPr lang="en-US" dirty="0" smtClean="0"/>
              <a:t>Long limb alignment view</a:t>
            </a:r>
          </a:p>
          <a:p>
            <a:pPr lvl="1"/>
            <a:endParaRPr lang="en-US" dirty="0" smtClean="0"/>
          </a:p>
          <a:p>
            <a:pPr lvl="1"/>
            <a:r>
              <a:rPr lang="en-US" sz="2400" dirty="0" smtClean="0"/>
              <a:t>Degree of </a:t>
            </a:r>
            <a:r>
              <a:rPr lang="en-US" sz="2400" dirty="0" err="1" smtClean="0"/>
              <a:t>varus</a:t>
            </a:r>
            <a:r>
              <a:rPr lang="en-US" sz="2400" dirty="0" smtClean="0"/>
              <a:t>/valgus </a:t>
            </a:r>
            <a:r>
              <a:rPr lang="en-US" sz="2400" dirty="0" err="1" smtClean="0"/>
              <a:t>malalignment</a:t>
            </a:r>
            <a:endParaRPr lang="en-US" sz="2400" dirty="0" smtClean="0"/>
          </a:p>
          <a:p>
            <a:pPr lvl="1"/>
            <a:r>
              <a:rPr lang="en-US" sz="2400" dirty="0" smtClean="0"/>
              <a:t>Dysplastic condyles</a:t>
            </a:r>
          </a:p>
          <a:p>
            <a:pPr lvl="1"/>
            <a:r>
              <a:rPr lang="en-US" sz="2400" dirty="0" smtClean="0"/>
              <a:t>Bone deficiency</a:t>
            </a:r>
          </a:p>
          <a:p>
            <a:pPr lvl="1"/>
            <a:r>
              <a:rPr lang="en-US" sz="2400" b="1" dirty="0" smtClean="0"/>
              <a:t>Extra Articular Deformity</a:t>
            </a:r>
          </a:p>
          <a:p>
            <a:pPr lvl="1"/>
            <a:endParaRPr lang="en-US" dirty="0"/>
          </a:p>
        </p:txBody>
      </p:sp>
      <p:pic>
        <p:nvPicPr>
          <p:cNvPr id="5" name="Content Placeholder 4" descr="alignment-03.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39" r="-1553" b="12447"/>
          <a:stretch/>
        </p:blipFill>
        <p:spPr>
          <a:xfrm>
            <a:off x="5478343" y="1600200"/>
            <a:ext cx="3113207" cy="4879197"/>
          </a:xfrm>
        </p:spPr>
      </p:pic>
    </p:spTree>
    <p:extLst>
      <p:ext uri="{BB962C8B-B14F-4D97-AF65-F5344CB8AC3E}">
        <p14:creationId xmlns:p14="http://schemas.microsoft.com/office/powerpoint/2010/main" val="292877432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95750"/>
          </a:xfrm>
        </p:spPr>
        <p:txBody>
          <a:bodyPr/>
          <a:lstStyle/>
          <a:p>
            <a:endParaRPr lang="en-US" dirty="0"/>
          </a:p>
        </p:txBody>
      </p:sp>
      <p:pic>
        <p:nvPicPr>
          <p:cNvPr id="5" name="Content Placeholder 4" descr="alignment-04.jp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784" t="4361" r="-672"/>
          <a:stretch/>
        </p:blipFill>
        <p:spPr>
          <a:xfrm>
            <a:off x="1914577" y="267220"/>
            <a:ext cx="2255788" cy="6371557"/>
          </a:xfrm>
        </p:spPr>
      </p:pic>
      <p:pic>
        <p:nvPicPr>
          <p:cNvPr id="6" name="Content Placeholder 5" descr="alignment-04.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59" t="1886" r="1758" b="610"/>
          <a:stretch/>
        </p:blipFill>
        <p:spPr>
          <a:xfrm>
            <a:off x="5800599" y="179157"/>
            <a:ext cx="2161007" cy="6459620"/>
          </a:xfrm>
        </p:spPr>
      </p:pic>
      <p:cxnSp>
        <p:nvCxnSpPr>
          <p:cNvPr id="8" name="Straight Connector 7"/>
          <p:cNvCxnSpPr/>
          <p:nvPr/>
        </p:nvCxnSpPr>
        <p:spPr>
          <a:xfrm>
            <a:off x="6311958" y="897938"/>
            <a:ext cx="102633" cy="533631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32963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sz="half" idx="1"/>
          </p:nvPr>
        </p:nvSpPr>
        <p:spPr>
          <a:xfrm>
            <a:off x="549275" y="1600201"/>
            <a:ext cx="5059892" cy="4343400"/>
          </a:xfrm>
        </p:spPr>
        <p:txBody>
          <a:bodyPr>
            <a:normAutofit lnSpcReduction="10000"/>
          </a:bodyPr>
          <a:lstStyle/>
          <a:p>
            <a:r>
              <a:rPr lang="en-US" sz="2800" dirty="0"/>
              <a:t>Functional Profile</a:t>
            </a:r>
          </a:p>
          <a:p>
            <a:pPr lvl="1"/>
            <a:r>
              <a:rPr lang="en-US" sz="2400" dirty="0"/>
              <a:t>Oxford Knee Score</a:t>
            </a:r>
          </a:p>
          <a:p>
            <a:pPr lvl="1"/>
            <a:r>
              <a:rPr lang="en-US" sz="2400" dirty="0"/>
              <a:t>Walking tolerance</a:t>
            </a:r>
          </a:p>
          <a:p>
            <a:r>
              <a:rPr lang="en-US" sz="2800" dirty="0"/>
              <a:t>Medical Comorbidities</a:t>
            </a:r>
          </a:p>
          <a:p>
            <a:pPr lvl="1"/>
            <a:r>
              <a:rPr lang="en-US" sz="2400" dirty="0" smtClean="0"/>
              <a:t>Diabetes </a:t>
            </a:r>
          </a:p>
          <a:p>
            <a:pPr lvl="1"/>
            <a:r>
              <a:rPr lang="en-US" sz="2400" dirty="0" smtClean="0"/>
              <a:t>Obesity</a:t>
            </a:r>
          </a:p>
          <a:p>
            <a:pPr lvl="1"/>
            <a:r>
              <a:rPr lang="en-US" sz="2400" dirty="0" smtClean="0"/>
              <a:t>IHD </a:t>
            </a:r>
          </a:p>
          <a:p>
            <a:pPr lvl="1"/>
            <a:r>
              <a:rPr lang="en-US" sz="2400" dirty="0" smtClean="0"/>
              <a:t>PVD</a:t>
            </a:r>
            <a:endParaRPr lang="en-US" sz="2400" dirty="0"/>
          </a:p>
          <a:p>
            <a:r>
              <a:rPr lang="en-US" sz="2800" dirty="0"/>
              <a:t>Social History</a:t>
            </a:r>
          </a:p>
          <a:p>
            <a:endParaRPr lang="en-US" dirty="0"/>
          </a:p>
        </p:txBody>
      </p:sp>
      <p:pic>
        <p:nvPicPr>
          <p:cNvPr id="5" name="Content Placeholder 4" descr="oxford knee score.png"/>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785" r="47894" b="-499"/>
          <a:stretch/>
        </p:blipFill>
        <p:spPr>
          <a:xfrm>
            <a:off x="6019443" y="1600202"/>
            <a:ext cx="2891724" cy="4343400"/>
          </a:xfrm>
        </p:spPr>
      </p:pic>
    </p:spTree>
    <p:extLst>
      <p:ext uri="{BB962C8B-B14F-4D97-AF65-F5344CB8AC3E}">
        <p14:creationId xmlns:p14="http://schemas.microsoft.com/office/powerpoint/2010/main" val="213562674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8" name="Content Placeholder 7" descr="alignment-05.png"/>
          <p:cNvPicPr>
            <a:picLocks noGrp="1" noChangeAspect="1"/>
          </p:cNvPicPr>
          <p:nvPr>
            <p:ph idx="1"/>
          </p:nvPr>
        </p:nvPicPr>
        <p:blipFill rotWithShape="1">
          <a:blip r:embed="rId2">
            <a:extLst>
              <a:ext uri="{28A0092B-C50C-407E-A947-70E740481C1C}">
                <a14:useLocalDpi xmlns:a14="http://schemas.microsoft.com/office/drawing/2010/main" val="0"/>
              </a:ext>
            </a:extLst>
          </a:blip>
          <a:srcRect t="64" r="36236" b="-1376"/>
          <a:stretch/>
        </p:blipFill>
        <p:spPr>
          <a:xfrm>
            <a:off x="549274" y="194429"/>
            <a:ext cx="8594725" cy="6666416"/>
          </a:xfrm>
        </p:spPr>
      </p:pic>
      <p:cxnSp>
        <p:nvCxnSpPr>
          <p:cNvPr id="10" name="Straight Connector 9"/>
          <p:cNvCxnSpPr/>
          <p:nvPr/>
        </p:nvCxnSpPr>
        <p:spPr>
          <a:xfrm flipH="1">
            <a:off x="4258018" y="373479"/>
            <a:ext cx="56026" cy="578891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37633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lignment-08.png"/>
          <p:cNvPicPr>
            <a:picLocks noGrp="1" noChangeAspect="1"/>
          </p:cNvPicPr>
          <p:nvPr>
            <p:ph idx="1"/>
          </p:nvPr>
        </p:nvPicPr>
        <p:blipFill rotWithShape="1">
          <a:blip r:embed="rId3">
            <a:extLst>
              <a:ext uri="{28A0092B-C50C-407E-A947-70E740481C1C}">
                <a14:useLocalDpi xmlns:a14="http://schemas.microsoft.com/office/drawing/2010/main" val="0"/>
              </a:ext>
            </a:extLst>
          </a:blip>
          <a:srcRect l="-431" r="40878"/>
          <a:stretch/>
        </p:blipFill>
        <p:spPr>
          <a:xfrm>
            <a:off x="549275" y="34063"/>
            <a:ext cx="4735896" cy="6823937"/>
          </a:xfrm>
        </p:spPr>
      </p:pic>
    </p:spTree>
    <p:extLst>
      <p:ext uri="{BB962C8B-B14F-4D97-AF65-F5344CB8AC3E}">
        <p14:creationId xmlns:p14="http://schemas.microsoft.com/office/powerpoint/2010/main" val="168385344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lignment-08.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31" r="-700"/>
          <a:stretch/>
        </p:blipFill>
        <p:spPr>
          <a:xfrm>
            <a:off x="549275" y="34063"/>
            <a:ext cx="8042276" cy="6823938"/>
          </a:xfrm>
        </p:spPr>
      </p:pic>
    </p:spTree>
    <p:extLst>
      <p:ext uri="{BB962C8B-B14F-4D97-AF65-F5344CB8AC3E}">
        <p14:creationId xmlns:p14="http://schemas.microsoft.com/office/powerpoint/2010/main" val="152418008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Summary</a:t>
            </a:r>
            <a:endParaRPr lang="en-US" sz="4000" dirty="0"/>
          </a:p>
        </p:txBody>
      </p:sp>
      <p:sp>
        <p:nvSpPr>
          <p:cNvPr id="6" name="Content Placeholder 5"/>
          <p:cNvSpPr>
            <a:spLocks noGrp="1"/>
          </p:cNvSpPr>
          <p:nvPr>
            <p:ph idx="1"/>
          </p:nvPr>
        </p:nvSpPr>
        <p:spPr/>
        <p:txBody>
          <a:bodyPr/>
          <a:lstStyle/>
          <a:p>
            <a:r>
              <a:rPr lang="en-US" dirty="0" smtClean="0"/>
              <a:t>Thorough History</a:t>
            </a:r>
          </a:p>
          <a:p>
            <a:r>
              <a:rPr lang="en-US" dirty="0" smtClean="0"/>
              <a:t>Focused Examination</a:t>
            </a:r>
          </a:p>
          <a:p>
            <a:r>
              <a:rPr lang="en-US" dirty="0" err="1" smtClean="0"/>
              <a:t>Weightbearing</a:t>
            </a:r>
            <a:r>
              <a:rPr lang="en-US" dirty="0" smtClean="0"/>
              <a:t> </a:t>
            </a:r>
            <a:r>
              <a:rPr lang="en-US" dirty="0" err="1" smtClean="0"/>
              <a:t>Xrays</a:t>
            </a:r>
            <a:r>
              <a:rPr lang="en-US" dirty="0" smtClean="0"/>
              <a:t> </a:t>
            </a:r>
          </a:p>
        </p:txBody>
      </p:sp>
    </p:spTree>
    <p:extLst>
      <p:ext uri="{BB962C8B-B14F-4D97-AF65-F5344CB8AC3E}">
        <p14:creationId xmlns:p14="http://schemas.microsoft.com/office/powerpoint/2010/main" val="21816961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135694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Examination</a:t>
            </a:r>
            <a:endParaRPr lang="en-US" dirty="0"/>
          </a:p>
        </p:txBody>
      </p:sp>
      <p:sp>
        <p:nvSpPr>
          <p:cNvPr id="3" name="Content Placeholder 2"/>
          <p:cNvSpPr>
            <a:spLocks noGrp="1"/>
          </p:cNvSpPr>
          <p:nvPr>
            <p:ph idx="1"/>
          </p:nvPr>
        </p:nvSpPr>
        <p:spPr/>
        <p:txBody>
          <a:bodyPr>
            <a:normAutofit/>
          </a:bodyPr>
          <a:lstStyle/>
          <a:p>
            <a:r>
              <a:rPr lang="en-US" sz="2800" dirty="0" smtClean="0"/>
              <a:t>Look</a:t>
            </a:r>
          </a:p>
          <a:p>
            <a:r>
              <a:rPr lang="en-US" sz="2800" dirty="0" smtClean="0"/>
              <a:t>Feel</a:t>
            </a:r>
          </a:p>
          <a:p>
            <a:r>
              <a:rPr lang="en-US" sz="2800" dirty="0" smtClean="0"/>
              <a:t>Move </a:t>
            </a:r>
          </a:p>
          <a:p>
            <a:r>
              <a:rPr lang="en-US" sz="2800" dirty="0" smtClean="0"/>
              <a:t>Measure</a:t>
            </a:r>
            <a:endParaRPr lang="en-US" sz="2800" dirty="0"/>
          </a:p>
        </p:txBody>
      </p:sp>
    </p:spTree>
    <p:extLst>
      <p:ext uri="{BB962C8B-B14F-4D97-AF65-F5344CB8AC3E}">
        <p14:creationId xmlns:p14="http://schemas.microsoft.com/office/powerpoint/2010/main" val="10233260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Examination</a:t>
            </a:r>
            <a:endParaRPr lang="en-US" dirty="0"/>
          </a:p>
        </p:txBody>
      </p:sp>
      <p:sp>
        <p:nvSpPr>
          <p:cNvPr id="3" name="Content Placeholder 2"/>
          <p:cNvSpPr>
            <a:spLocks noGrp="1"/>
          </p:cNvSpPr>
          <p:nvPr>
            <p:ph sz="half" idx="1"/>
          </p:nvPr>
        </p:nvSpPr>
        <p:spPr>
          <a:xfrm>
            <a:off x="549274" y="1600201"/>
            <a:ext cx="5411866" cy="4343400"/>
          </a:xfrm>
        </p:spPr>
        <p:txBody>
          <a:bodyPr>
            <a:normAutofit/>
          </a:bodyPr>
          <a:lstStyle/>
          <a:p>
            <a:pPr marL="0" indent="0">
              <a:buNone/>
            </a:pPr>
            <a:r>
              <a:rPr lang="en-US" sz="2800" dirty="0" smtClean="0"/>
              <a:t>LOOK</a:t>
            </a:r>
          </a:p>
          <a:p>
            <a:pPr marL="0" indent="0">
              <a:buNone/>
            </a:pPr>
            <a:endParaRPr lang="en-US" dirty="0" smtClean="0"/>
          </a:p>
          <a:p>
            <a:pPr lvl="1"/>
            <a:r>
              <a:rPr lang="en-US" sz="2400" dirty="0" smtClean="0"/>
              <a:t>Coronal Plane</a:t>
            </a:r>
          </a:p>
          <a:p>
            <a:pPr lvl="2"/>
            <a:r>
              <a:rPr lang="en-US" sz="2400" dirty="0" smtClean="0"/>
              <a:t>Quadriceps Atrophy </a:t>
            </a:r>
          </a:p>
          <a:p>
            <a:pPr lvl="2"/>
            <a:r>
              <a:rPr lang="en-US" sz="2400" dirty="0" err="1"/>
              <a:t>Varus</a:t>
            </a:r>
            <a:r>
              <a:rPr lang="en-US" sz="2400" dirty="0"/>
              <a:t>/Valgus  </a:t>
            </a:r>
          </a:p>
          <a:p>
            <a:pPr lvl="2"/>
            <a:r>
              <a:rPr lang="en-US" sz="2400" dirty="0" smtClean="0"/>
              <a:t>Position of Patella</a:t>
            </a:r>
            <a:endParaRPr lang="en-US" sz="2400" dirty="0"/>
          </a:p>
          <a:p>
            <a:pPr lvl="2"/>
            <a:r>
              <a:rPr lang="en-US" sz="2400" dirty="0" smtClean="0"/>
              <a:t>scars</a:t>
            </a:r>
          </a:p>
          <a:p>
            <a:pPr lvl="2"/>
            <a:r>
              <a:rPr lang="en-US" sz="2400" dirty="0" smtClean="0"/>
              <a:t>skin condition</a:t>
            </a:r>
          </a:p>
          <a:p>
            <a:pPr lvl="2"/>
            <a:r>
              <a:rPr lang="en-US" sz="2400" dirty="0" smtClean="0"/>
              <a:t>Feet</a:t>
            </a:r>
          </a:p>
        </p:txBody>
      </p:sp>
      <p:pic>
        <p:nvPicPr>
          <p:cNvPr id="7" name="Content Placeholder 6" descr="varus deformity.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60287" r="16280"/>
          <a:stretch/>
        </p:blipFill>
        <p:spPr>
          <a:xfrm>
            <a:off x="6489922" y="1600201"/>
            <a:ext cx="2068987" cy="4343400"/>
          </a:xfrm>
        </p:spPr>
      </p:pic>
    </p:spTree>
    <p:extLst>
      <p:ext uri="{BB962C8B-B14F-4D97-AF65-F5344CB8AC3E}">
        <p14:creationId xmlns:p14="http://schemas.microsoft.com/office/powerpoint/2010/main" val="18094093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Examination</a:t>
            </a:r>
            <a:endParaRPr lang="en-US" dirty="0"/>
          </a:p>
        </p:txBody>
      </p:sp>
      <p:sp>
        <p:nvSpPr>
          <p:cNvPr id="3" name="Content Placeholder 2"/>
          <p:cNvSpPr>
            <a:spLocks noGrp="1"/>
          </p:cNvSpPr>
          <p:nvPr>
            <p:ph sz="half" idx="1"/>
          </p:nvPr>
        </p:nvSpPr>
        <p:spPr>
          <a:xfrm>
            <a:off x="549274" y="1600201"/>
            <a:ext cx="6292721" cy="4343400"/>
          </a:xfrm>
        </p:spPr>
        <p:txBody>
          <a:bodyPr>
            <a:normAutofit fontScale="92500" lnSpcReduction="10000"/>
          </a:bodyPr>
          <a:lstStyle/>
          <a:p>
            <a:pPr marL="0" indent="0">
              <a:buNone/>
            </a:pPr>
            <a:r>
              <a:rPr lang="en-US" sz="2800" dirty="0" smtClean="0"/>
              <a:t>LOOK</a:t>
            </a:r>
          </a:p>
          <a:p>
            <a:pPr lvl="1"/>
            <a:endParaRPr lang="en-US" dirty="0"/>
          </a:p>
          <a:p>
            <a:pPr lvl="1"/>
            <a:r>
              <a:rPr lang="en-US" sz="2400" dirty="0" smtClean="0"/>
              <a:t>Sagittal </a:t>
            </a:r>
            <a:r>
              <a:rPr lang="en-US" sz="2400" dirty="0"/>
              <a:t>Plane</a:t>
            </a:r>
          </a:p>
          <a:p>
            <a:pPr lvl="2"/>
            <a:r>
              <a:rPr lang="en-US" sz="2400" dirty="0"/>
              <a:t>Fixed Flexion </a:t>
            </a:r>
            <a:r>
              <a:rPr lang="en-US" sz="2400" dirty="0" smtClean="0"/>
              <a:t> </a:t>
            </a:r>
          </a:p>
          <a:p>
            <a:pPr lvl="2"/>
            <a:r>
              <a:rPr lang="en-US" sz="2400" dirty="0" smtClean="0"/>
              <a:t>Hyperextension</a:t>
            </a:r>
          </a:p>
          <a:p>
            <a:pPr lvl="2"/>
            <a:endParaRPr lang="en-US" sz="2400" dirty="0"/>
          </a:p>
          <a:p>
            <a:pPr lvl="1"/>
            <a:r>
              <a:rPr lang="en-US" sz="2400" dirty="0"/>
              <a:t>Gait</a:t>
            </a:r>
          </a:p>
          <a:p>
            <a:pPr lvl="2"/>
            <a:r>
              <a:rPr lang="en-US" sz="2400" dirty="0" smtClean="0"/>
              <a:t>Antalgic</a:t>
            </a:r>
            <a:endParaRPr lang="en-US" sz="2400" dirty="0"/>
          </a:p>
          <a:p>
            <a:pPr lvl="2"/>
            <a:r>
              <a:rPr lang="en-US" sz="2400" dirty="0" smtClean="0"/>
              <a:t>valgus</a:t>
            </a:r>
            <a:r>
              <a:rPr lang="en-US" sz="2400" dirty="0"/>
              <a:t>/</a:t>
            </a:r>
            <a:r>
              <a:rPr lang="en-US" sz="2400" dirty="0" err="1"/>
              <a:t>varus</a:t>
            </a:r>
            <a:r>
              <a:rPr lang="en-US" sz="2400" dirty="0"/>
              <a:t> </a:t>
            </a:r>
            <a:r>
              <a:rPr lang="en-US" sz="2400" dirty="0" smtClean="0"/>
              <a:t>thrust </a:t>
            </a:r>
          </a:p>
          <a:p>
            <a:pPr lvl="2"/>
            <a:r>
              <a:rPr lang="en-US" sz="2400" dirty="0" smtClean="0"/>
              <a:t>foot drop </a:t>
            </a:r>
          </a:p>
          <a:p>
            <a:pPr lvl="2"/>
            <a:r>
              <a:rPr lang="en-US" sz="2400" dirty="0" smtClean="0"/>
              <a:t>etc</a:t>
            </a:r>
            <a:r>
              <a:rPr lang="en-US" sz="2400" dirty="0"/>
              <a:t>.</a:t>
            </a:r>
          </a:p>
          <a:p>
            <a:endParaRPr lang="en-US" sz="2400" dirty="0"/>
          </a:p>
        </p:txBody>
      </p:sp>
      <p:pic>
        <p:nvPicPr>
          <p:cNvPr id="5" name="Content Placeholder 4" descr="varus deformity.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83953" r="-426"/>
          <a:stretch/>
        </p:blipFill>
        <p:spPr>
          <a:xfrm>
            <a:off x="7354121" y="1600201"/>
            <a:ext cx="1454436" cy="4343400"/>
          </a:xfrm>
        </p:spPr>
      </p:pic>
    </p:spTree>
    <p:extLst>
      <p:ext uri="{BB962C8B-B14F-4D97-AF65-F5344CB8AC3E}">
        <p14:creationId xmlns:p14="http://schemas.microsoft.com/office/powerpoint/2010/main" val="20223164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Examination</a:t>
            </a:r>
            <a:endParaRPr lang="en-US" dirty="0"/>
          </a:p>
        </p:txBody>
      </p:sp>
      <p:sp>
        <p:nvSpPr>
          <p:cNvPr id="3" name="Content Placeholder 2"/>
          <p:cNvSpPr>
            <a:spLocks noGrp="1"/>
          </p:cNvSpPr>
          <p:nvPr>
            <p:ph sz="half" idx="1"/>
          </p:nvPr>
        </p:nvSpPr>
        <p:spPr/>
        <p:txBody>
          <a:bodyPr>
            <a:normAutofit/>
          </a:bodyPr>
          <a:lstStyle/>
          <a:p>
            <a:pPr marL="0" indent="0">
              <a:buNone/>
            </a:pPr>
            <a:r>
              <a:rPr lang="en-US" sz="2800" dirty="0" smtClean="0"/>
              <a:t>FEEL</a:t>
            </a:r>
          </a:p>
          <a:p>
            <a:endParaRPr lang="en-US" dirty="0" smtClean="0"/>
          </a:p>
          <a:p>
            <a:pPr lvl="1"/>
            <a:r>
              <a:rPr lang="en-US" sz="2400" dirty="0" smtClean="0"/>
              <a:t>Effusion </a:t>
            </a:r>
            <a:endParaRPr lang="en-US" sz="2400" dirty="0" smtClean="0">
              <a:sym typeface="Wingdings"/>
            </a:endParaRPr>
          </a:p>
          <a:p>
            <a:pPr lvl="2"/>
            <a:r>
              <a:rPr lang="en-US" sz="2400" dirty="0" smtClean="0">
                <a:sym typeface="Wingdings"/>
              </a:rPr>
              <a:t>swipe test </a:t>
            </a:r>
          </a:p>
          <a:p>
            <a:pPr lvl="2"/>
            <a:r>
              <a:rPr lang="en-US" sz="2400" dirty="0" smtClean="0">
                <a:sym typeface="Wingdings"/>
              </a:rPr>
              <a:t>Ballottement</a:t>
            </a:r>
          </a:p>
          <a:p>
            <a:pPr lvl="2"/>
            <a:r>
              <a:rPr lang="en-US" sz="2400" dirty="0" smtClean="0">
                <a:sym typeface="Wingdings"/>
              </a:rPr>
              <a:t>Patella Tap Test</a:t>
            </a:r>
          </a:p>
        </p:txBody>
      </p:sp>
      <p:pic>
        <p:nvPicPr>
          <p:cNvPr id="5" name="Content Placeholder 4" descr="effusion.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8542" t="-212" r="4180" b="6"/>
          <a:stretch/>
        </p:blipFill>
        <p:spPr>
          <a:xfrm>
            <a:off x="5065350" y="1748986"/>
            <a:ext cx="3823638" cy="3373042"/>
          </a:xfrm>
        </p:spPr>
      </p:pic>
    </p:spTree>
    <p:extLst>
      <p:ext uri="{BB962C8B-B14F-4D97-AF65-F5344CB8AC3E}">
        <p14:creationId xmlns:p14="http://schemas.microsoft.com/office/powerpoint/2010/main" val="36543446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Examination</a:t>
            </a:r>
            <a:endParaRPr lang="en-US" dirty="0"/>
          </a:p>
        </p:txBody>
      </p:sp>
      <p:sp>
        <p:nvSpPr>
          <p:cNvPr id="5" name="Content Placeholder 4"/>
          <p:cNvSpPr>
            <a:spLocks noGrp="1"/>
          </p:cNvSpPr>
          <p:nvPr>
            <p:ph sz="half" idx="1"/>
          </p:nvPr>
        </p:nvSpPr>
        <p:spPr>
          <a:xfrm>
            <a:off x="549275" y="1600201"/>
            <a:ext cx="4403724" cy="4707466"/>
          </a:xfrm>
        </p:spPr>
        <p:txBody>
          <a:bodyPr>
            <a:normAutofit/>
          </a:bodyPr>
          <a:lstStyle/>
          <a:p>
            <a:pPr marL="0" indent="0">
              <a:buNone/>
            </a:pPr>
            <a:endParaRPr lang="en-US" dirty="0" smtClean="0"/>
          </a:p>
          <a:p>
            <a:pPr lvl="1"/>
            <a:r>
              <a:rPr lang="en-US" sz="2400" dirty="0" smtClean="0"/>
              <a:t>Quad power </a:t>
            </a:r>
          </a:p>
          <a:p>
            <a:pPr lvl="1"/>
            <a:r>
              <a:rPr lang="en-US" sz="2400" dirty="0" smtClean="0"/>
              <a:t>Quadriceps Lag </a:t>
            </a:r>
          </a:p>
          <a:p>
            <a:pPr lvl="1"/>
            <a:r>
              <a:rPr lang="en-US" sz="2400" dirty="0" smtClean="0"/>
              <a:t>Range </a:t>
            </a:r>
            <a:r>
              <a:rPr lang="en-US" sz="2400" dirty="0"/>
              <a:t>of </a:t>
            </a:r>
            <a:r>
              <a:rPr lang="en-US" sz="2400" dirty="0" smtClean="0"/>
              <a:t>Motion </a:t>
            </a:r>
          </a:p>
          <a:p>
            <a:pPr lvl="1"/>
            <a:r>
              <a:rPr lang="en-US" sz="2400" dirty="0" smtClean="0"/>
              <a:t>Patella tracking</a:t>
            </a:r>
          </a:p>
          <a:p>
            <a:pPr lvl="1"/>
            <a:r>
              <a:rPr lang="en-US" sz="2400" dirty="0" smtClean="0"/>
              <a:t>Patella grind test</a:t>
            </a:r>
            <a:endParaRPr lang="en-US" sz="2400" dirty="0"/>
          </a:p>
          <a:p>
            <a:endParaRPr lang="en-US" sz="2400" dirty="0"/>
          </a:p>
        </p:txBody>
      </p:sp>
      <p:pic>
        <p:nvPicPr>
          <p:cNvPr id="7" name="Content Placeholder 6" descr="IMG_8021.jpg"/>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3831" b="-1330"/>
          <a:stretch/>
        </p:blipFill>
        <p:spPr>
          <a:xfrm>
            <a:off x="4751071" y="1989667"/>
            <a:ext cx="3840480" cy="3026834"/>
          </a:xfrm>
        </p:spPr>
      </p:pic>
    </p:spTree>
    <p:extLst>
      <p:ext uri="{BB962C8B-B14F-4D97-AF65-F5344CB8AC3E}">
        <p14:creationId xmlns:p14="http://schemas.microsoft.com/office/powerpoint/2010/main" val="10342499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Examination</a:t>
            </a:r>
            <a:endParaRPr lang="en-US" dirty="0"/>
          </a:p>
        </p:txBody>
      </p:sp>
      <p:sp>
        <p:nvSpPr>
          <p:cNvPr id="5" name="Content Placeholder 4"/>
          <p:cNvSpPr>
            <a:spLocks noGrp="1"/>
          </p:cNvSpPr>
          <p:nvPr>
            <p:ph sz="half" idx="1"/>
          </p:nvPr>
        </p:nvSpPr>
        <p:spPr>
          <a:xfrm>
            <a:off x="549275" y="1600201"/>
            <a:ext cx="4403724" cy="4707466"/>
          </a:xfrm>
        </p:spPr>
        <p:txBody>
          <a:bodyPr>
            <a:normAutofit/>
          </a:bodyPr>
          <a:lstStyle/>
          <a:p>
            <a:pPr marL="0" indent="0">
              <a:buNone/>
            </a:pPr>
            <a:endParaRPr lang="en-US" dirty="0" smtClean="0"/>
          </a:p>
          <a:p>
            <a:pPr lvl="1"/>
            <a:r>
              <a:rPr lang="en-US" sz="2400" dirty="0" smtClean="0"/>
              <a:t>Quad power </a:t>
            </a:r>
          </a:p>
          <a:p>
            <a:pPr lvl="1"/>
            <a:r>
              <a:rPr lang="en-US" sz="2400" dirty="0" smtClean="0"/>
              <a:t>Quadriceps Lag </a:t>
            </a:r>
          </a:p>
          <a:p>
            <a:pPr lvl="1"/>
            <a:r>
              <a:rPr lang="en-US" sz="2400" dirty="0" smtClean="0"/>
              <a:t>Range </a:t>
            </a:r>
            <a:r>
              <a:rPr lang="en-US" sz="2400" dirty="0"/>
              <a:t>of </a:t>
            </a:r>
            <a:r>
              <a:rPr lang="en-US" sz="2400" dirty="0" smtClean="0"/>
              <a:t>Motion </a:t>
            </a:r>
          </a:p>
          <a:p>
            <a:pPr lvl="1"/>
            <a:r>
              <a:rPr lang="en-US" sz="2400" dirty="0" smtClean="0"/>
              <a:t>Patella tracking</a:t>
            </a:r>
          </a:p>
          <a:p>
            <a:pPr lvl="1"/>
            <a:r>
              <a:rPr lang="en-US" sz="2400" dirty="0" smtClean="0"/>
              <a:t>Patella grind test</a:t>
            </a:r>
            <a:endParaRPr lang="en-US" sz="2400" dirty="0"/>
          </a:p>
          <a:p>
            <a:endParaRPr lang="en-US" sz="2400" dirty="0"/>
          </a:p>
        </p:txBody>
      </p:sp>
      <p:pic>
        <p:nvPicPr>
          <p:cNvPr id="6" name="Content Placeholder 5" descr="IMG_8022.jpg"/>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889" b="1611"/>
          <a:stretch/>
        </p:blipFill>
        <p:spPr>
          <a:xfrm>
            <a:off x="4751071" y="2307167"/>
            <a:ext cx="3840480" cy="2857500"/>
          </a:xfrm>
        </p:spPr>
      </p:pic>
    </p:spTree>
    <p:extLst>
      <p:ext uri="{BB962C8B-B14F-4D97-AF65-F5344CB8AC3E}">
        <p14:creationId xmlns:p14="http://schemas.microsoft.com/office/powerpoint/2010/main" val="224396479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416</TotalTime>
  <Words>340</Words>
  <Application>Microsoft Macintosh PowerPoint</Application>
  <PresentationFormat>On-screen Show (4:3)</PresentationFormat>
  <Paragraphs>173</Paragraphs>
  <Slides>34</Slides>
  <Notes>7</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Breeze</vt:lpstr>
      <vt:lpstr>Knee Assessment Clinical &amp; Radiological</vt:lpstr>
      <vt:lpstr>History</vt:lpstr>
      <vt:lpstr>History</vt:lpstr>
      <vt:lpstr>Examination</vt:lpstr>
      <vt:lpstr>Examination</vt:lpstr>
      <vt:lpstr>Examination</vt:lpstr>
      <vt:lpstr>Examination</vt:lpstr>
      <vt:lpstr>Examination</vt:lpstr>
      <vt:lpstr>Examination</vt:lpstr>
      <vt:lpstr>FEEL</vt:lpstr>
      <vt:lpstr>FEEL</vt:lpstr>
      <vt:lpstr>Radiological Assessment</vt:lpstr>
      <vt:lpstr>Radiological Assessment</vt:lpstr>
      <vt:lpstr>Radiological Assessment</vt:lpstr>
      <vt:lpstr>Radiological Assessment</vt:lpstr>
      <vt:lpstr>Radiological Assessment</vt:lpstr>
      <vt:lpstr>Preop Templating</vt:lpstr>
      <vt:lpstr>Preoperative Templating</vt:lpstr>
      <vt:lpstr>Preop Templating</vt:lpstr>
      <vt:lpstr>PowerPoint Presentation</vt:lpstr>
      <vt:lpstr>PowerPoint Presentation</vt:lpstr>
      <vt:lpstr>PowerPoint Presentation</vt:lpstr>
      <vt:lpstr>PowerPoint Presentation</vt:lpstr>
      <vt:lpstr>Preoperative Templating</vt:lpstr>
      <vt:lpstr>PowerPoint Presentation</vt:lpstr>
      <vt:lpstr>PowerPoint Presentation</vt:lpstr>
      <vt:lpstr>PowerPoint Presentation</vt:lpstr>
      <vt:lpstr>Preoperative Templating</vt:lpstr>
      <vt:lpstr>PowerPoint Presentation</vt:lpstr>
      <vt:lpstr>PowerPoint Presentation</vt:lpstr>
      <vt:lpstr>PowerPoint Presentation</vt:lpstr>
      <vt:lpstr>PowerPoint Presentation</vt:lpstr>
      <vt:lpstr>Summary</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Knee Assessment Clinical &amp; Radiological</dc:title>
  <dc:creator>Rabi Solaiman</dc:creator>
  <cp:lastModifiedBy>Rabi Solaiman</cp:lastModifiedBy>
  <cp:revision>33</cp:revision>
  <dcterms:created xsi:type="dcterms:W3CDTF">2017-10-07T21:25:36Z</dcterms:created>
  <dcterms:modified xsi:type="dcterms:W3CDTF">2017-11-04T10:42:48Z</dcterms:modified>
</cp:coreProperties>
</file>