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59" r:id="rId15"/>
    <p:sldId id="261" r:id="rId16"/>
    <p:sldId id="260" r:id="rId17"/>
    <p:sldId id="257" r:id="rId18"/>
    <p:sldId id="25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1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3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8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8E57-23FE-7047-A11A-9065C4BE4C43}" type="datetimeFigureOut">
              <a:rPr lang="en-US" smtClean="0"/>
              <a:t>11/5/17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055D2-BFC4-E041-B06C-2138A937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1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1113695"/>
            <a:ext cx="8811846" cy="1914769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AAOS evidence based</a:t>
            </a:r>
            <a:br>
              <a:rPr lang="en-US" sz="490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49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treatment recommendations</a:t>
            </a:r>
            <a:br>
              <a:rPr lang="en-US" sz="4900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sz="49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of Knee </a:t>
            </a:r>
            <a:r>
              <a:rPr lang="en-US" sz="490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lang="en-US" sz="49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steoarthritis</a:t>
            </a:r>
            <a:r>
              <a:rPr lang="en-US" dirty="0" smtClean="0"/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814" y="5273398"/>
            <a:ext cx="4646246" cy="125241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Tran Dang </a:t>
            </a:r>
            <a:r>
              <a:rPr lang="en-US" dirty="0" err="1" smtClean="0">
                <a:solidFill>
                  <a:srgbClr val="FFFF00"/>
                </a:solidFill>
                <a:latin typeface="Times New Roman"/>
                <a:cs typeface="Times New Roman"/>
              </a:rPr>
              <a:t>Khoa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, MD.</a:t>
            </a:r>
          </a:p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HTO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5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7B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Inconclusive:</a:t>
            </a:r>
          </a:p>
          <a:p>
            <a:pPr algn="just"/>
            <a:r>
              <a:rPr lang="en-US" sz="3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UNABLE 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>to recommend for or against the use of acetaminophen, opioids, or pain patches for patients with symptomatic osteoarthritis of the </a:t>
            </a:r>
            <a:r>
              <a:rPr lang="en-US" sz="3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knee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3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papaver_somniferum_pod__i2011e0485_dis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3424084"/>
            <a:ext cx="3291840" cy="2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8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Inconclusive:</a:t>
            </a:r>
          </a:p>
          <a:p>
            <a:pPr algn="just"/>
            <a:r>
              <a:rPr lang="en-US" sz="3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UNABLE 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>to recommend for or against the use of </a:t>
            </a:r>
            <a:r>
              <a:rPr lang="en-US" sz="3800" dirty="0" err="1">
                <a:solidFill>
                  <a:srgbClr val="FFFF00"/>
                </a:solidFill>
                <a:latin typeface="Times New Roman"/>
                <a:cs typeface="Times New Roman"/>
              </a:rPr>
              <a:t>intraarticular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> (IA) corticosteroids for patients with symptomatic osteoarthritis of the knee</a:t>
            </a:r>
            <a:b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3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140089790-56aae4db3df78cf772b4a1b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72" y="2881921"/>
            <a:ext cx="5392615" cy="35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46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Strong:</a:t>
            </a:r>
          </a:p>
          <a:p>
            <a:pPr algn="just"/>
            <a:r>
              <a:rPr lang="en-US" sz="41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CANNOT </a:t>
            </a:r>
            <a:r>
              <a:rPr lang="en-US" sz="4100" dirty="0">
                <a:solidFill>
                  <a:srgbClr val="FFFF00"/>
                </a:solidFill>
                <a:latin typeface="Times New Roman"/>
                <a:cs typeface="Times New Roman"/>
              </a:rPr>
              <a:t>recommend using hyaluronic acid for patients with symptomatic osteoarthritis of the </a:t>
            </a:r>
            <a:r>
              <a:rPr lang="en-US" sz="41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knee</a:t>
            </a:r>
            <a:r>
              <a:rPr lang="en-US" sz="4600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460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46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hyaluronic-acid-molecule-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6" y="2804984"/>
            <a:ext cx="7932615" cy="36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10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46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Inconclusive:</a:t>
            </a:r>
            <a:endParaRPr lang="en-US" sz="46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4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UNABLE </a:t>
            </a:r>
            <a:r>
              <a:rPr lang="en-US" sz="4600" dirty="0">
                <a:solidFill>
                  <a:srgbClr val="FFFF00"/>
                </a:solidFill>
                <a:latin typeface="Times New Roman"/>
                <a:cs typeface="Times New Roman"/>
              </a:rPr>
              <a:t>to recommend for or against growth factor injections and/or platelet rich plasma for patients with symptomatic osteoarthritis of the knee</a:t>
            </a:r>
            <a:br>
              <a:rPr lang="en-US" sz="460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46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6eacba262020b9090227ffbbff1425dc--pain-management-trau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671246"/>
            <a:ext cx="299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11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5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Moderate:</a:t>
            </a:r>
            <a:endParaRPr lang="en-US" sz="35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35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CANNOT suggest that using needle lavage for patients with symptomatic osteoarthritis of the knee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kw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95" y="2433522"/>
            <a:ext cx="4372707" cy="43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0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12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Strong:</a:t>
            </a:r>
            <a:endParaRPr lang="en-US" i="1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CANNOT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 performing arthroscopy with lavage and/or debridement in patients with a primary diagnosis of symptomatic osteoarthritis of the knee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Medial Osteoarthri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02" y="2969822"/>
            <a:ext cx="4962769" cy="37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7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13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/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Inconclusive:</a:t>
            </a:r>
            <a:endParaRPr lang="en-US" i="1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UNABLE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to recommend for or against arthroscopic partial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meniscectomy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in patients with osteoarthritis of the knee with a torn meniscus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rthroscopic-partial-menisectomy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4" y="3401766"/>
            <a:ext cx="6925408" cy="30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14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/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Limited:</a:t>
            </a:r>
            <a:endParaRPr lang="en-US" i="1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might perform a valgus producing proximal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osteotomy in patients with symptomatic medial compartment osteoarthritis of the knee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nloading-osteotomy-exemplary-a-valgisation-open-wedge-high-tibial-osteotomy-in.p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3145692"/>
            <a:ext cx="1801368" cy="35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15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/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Consensus</a:t>
            </a:r>
            <a:r>
              <a:rPr lang="en-US" i="1" dirty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  <a:endParaRPr lang="en-US" i="1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NOT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to use the free-floating (un-fixed)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interpositional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 device in patients with symptomatic medial compartment osteoarthritis of the knee</a:t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UniSpacer1_Re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168126"/>
            <a:ext cx="22225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0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THANK YOU!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/>
          <a:lstStyle/>
          <a:p>
            <a:pPr algn="just"/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3" y="1241053"/>
            <a:ext cx="7970983" cy="53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5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</a:t>
            </a:r>
            <a:r>
              <a:rPr lang="en-US" sz="35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sz="3500" dirty="0">
                <a:solidFill>
                  <a:srgbClr val="FFFF00"/>
                </a:solidFill>
                <a:latin typeface="Times New Roman"/>
                <a:cs typeface="Times New Roman"/>
              </a:rPr>
              <a:t>recommend that patients with symptomatic osteoarthritis of the knee participate in self- management programs, strengthening, low-impact aerobic exercises, and neuromuscular education; and engage in physical activity consistent with national </a:t>
            </a:r>
            <a:r>
              <a:rPr lang="en-US" sz="35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guidelines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41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12" name="Picture 11" descr="cardio-exercises-to-burn-f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57847" y="3585381"/>
            <a:ext cx="3096736" cy="309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Moderate</a:t>
            </a:r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suggest weight loss for patients with symptomatic osteoarthritis of the knee and a BMI ≥ 25 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41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11" name="Picture 10" descr="b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4" y="3021548"/>
            <a:ext cx="7893538" cy="33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3A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</a:t>
            </a:r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CANNOT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 using acupuncture in patients with symptomatic osteoarthritis of the knee</a:t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sz="41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10" name="Picture 9" descr="ACUPUN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3156408"/>
            <a:ext cx="4681728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3B, 3C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5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Inconclusive</a:t>
            </a:r>
            <a:r>
              <a:rPr lang="en-US" sz="35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sz="35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UNABLE </a:t>
            </a:r>
            <a:r>
              <a:rPr lang="en-US" sz="3500" dirty="0">
                <a:solidFill>
                  <a:srgbClr val="FFFF00"/>
                </a:solidFill>
                <a:latin typeface="Times New Roman"/>
                <a:cs typeface="Times New Roman"/>
              </a:rPr>
              <a:t>to recommend for or against the use of physical agents (including electrotherapeutic modalities) in patients with symptomatic osteoarthritis of the knee </a:t>
            </a:r>
            <a:endParaRPr lang="en-US" sz="3500" i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35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UNABLE </a:t>
            </a:r>
            <a:r>
              <a:rPr lang="en-US" sz="3500" dirty="0">
                <a:solidFill>
                  <a:srgbClr val="FFFF00"/>
                </a:solidFill>
                <a:latin typeface="Times New Roman"/>
                <a:cs typeface="Times New Roman"/>
              </a:rPr>
              <a:t>to recommend for or against manual therapy in patients with symptomatic osteoarthritis of the </a:t>
            </a:r>
            <a:r>
              <a:rPr lang="en-US" sz="35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knee</a:t>
            </a:r>
            <a:endParaRPr lang="en-US" sz="35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199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4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Moderate</a:t>
            </a:r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UNABLE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to recommend for or against the use of a valgus directing force brace (medial compartment </a:t>
            </a:r>
            <a:r>
              <a:rPr lang="en-US" dirty="0" err="1">
                <a:solidFill>
                  <a:srgbClr val="FFFF00"/>
                </a:solidFill>
                <a:latin typeface="Times New Roman"/>
                <a:cs typeface="Times New Roman"/>
              </a:rPr>
              <a:t>unloader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) for patients with symptomatic osteoarthritis of the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knee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5df5ddfb15bcf8b1ccbfb371f991be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00" y="3456340"/>
            <a:ext cx="4228038" cy="32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5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/>
          </a:bodyPr>
          <a:lstStyle/>
          <a:p>
            <a:pPr algn="just"/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Moderate</a:t>
            </a:r>
            <a:r>
              <a:rPr lang="en-US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CANNOT </a:t>
            </a:r>
            <a:r>
              <a:rPr lang="en-US" dirty="0" smtClean="0">
                <a:solidFill>
                  <a:srgbClr val="FFFF00"/>
                </a:solidFill>
              </a:rPr>
              <a:t>suggest </a:t>
            </a:r>
            <a:r>
              <a:rPr lang="en-US" dirty="0">
                <a:solidFill>
                  <a:srgbClr val="FFFF00"/>
                </a:solidFill>
              </a:rPr>
              <a:t>that lateral wedge insoles be used for patients with symptomatic medial compartment osteoarthritis of the </a:t>
            </a:r>
            <a:r>
              <a:rPr lang="en-US" dirty="0" smtClean="0">
                <a:solidFill>
                  <a:srgbClr val="FFFF00"/>
                </a:solidFill>
              </a:rPr>
              <a:t>knee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heel-wed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3809964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5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</a:t>
            </a:r>
            <a:r>
              <a:rPr lang="en-US" sz="3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sz="3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CANNOT 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>recommend using glucosamine and chondroitin for patients with symptomatic osteoarthritis of the </a:t>
            </a:r>
            <a:r>
              <a:rPr lang="en-US" sz="3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knee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3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Chondroitin_Sulfate_Structure_NT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8" y="2963895"/>
            <a:ext cx="8167077" cy="35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846" y="58644"/>
            <a:ext cx="8811846" cy="957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RECOMMENDATION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7A</a:t>
            </a:r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46" y="1016026"/>
            <a:ext cx="8811846" cy="55097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Strong</a:t>
            </a:r>
            <a:r>
              <a:rPr lang="en-US" sz="3800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>recommend </a:t>
            </a:r>
            <a:r>
              <a:rPr lang="en-US" sz="3800" dirty="0" err="1">
                <a:solidFill>
                  <a:srgbClr val="FFFF00"/>
                </a:solidFill>
                <a:latin typeface="Times New Roman"/>
                <a:cs typeface="Times New Roman"/>
              </a:rPr>
              <a:t>nonsteroidal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> anti-inflammatory drugs (NSAIDs; oral or topical) or Tramadol for patients with symptomatic osteoarthritis of the </a:t>
            </a:r>
            <a:r>
              <a:rPr lang="en-US" sz="38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knee</a:t>
            </a:r>
            <a: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sz="3800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sz="38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just"/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NSAID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84" y="2877012"/>
            <a:ext cx="4911969" cy="36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450</Words>
  <Application>Microsoft Macintosh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AAOS evidence based treatment recommendations of Knee Osteoarthritis </vt:lpstr>
      <vt:lpstr>RECOMMENDATION 1</vt:lpstr>
      <vt:lpstr>RECOMMENDATION 2</vt:lpstr>
      <vt:lpstr>RECOMMENDATION 3A</vt:lpstr>
      <vt:lpstr>RECOMMENDATION 3B, 3C</vt:lpstr>
      <vt:lpstr>RECOMMENDATION 4</vt:lpstr>
      <vt:lpstr>RECOMMENDATION 5</vt:lpstr>
      <vt:lpstr>RECOMMENDATION 6</vt:lpstr>
      <vt:lpstr>RECOMMENDATION 7A</vt:lpstr>
      <vt:lpstr>RECOMMENDATION 7B</vt:lpstr>
      <vt:lpstr>RECOMMENDATION 8</vt:lpstr>
      <vt:lpstr>RECOMMENDATION 9</vt:lpstr>
      <vt:lpstr>RECOMMENDATION 10</vt:lpstr>
      <vt:lpstr>RECOMMENDATION 11</vt:lpstr>
      <vt:lpstr>RECOMMENDATION 12</vt:lpstr>
      <vt:lpstr>RECOMMENDATION 13</vt:lpstr>
      <vt:lpstr>RECOMMENDATION 14</vt:lpstr>
      <vt:lpstr>RECOMMENDATION 15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AAOS evidence based treatment recommendations of Knee Osteoarthritis </dc:title>
  <dc:creator>admin admin</dc:creator>
  <cp:lastModifiedBy>admin admin</cp:lastModifiedBy>
  <cp:revision>21</cp:revision>
  <dcterms:created xsi:type="dcterms:W3CDTF">2017-11-05T10:18:09Z</dcterms:created>
  <dcterms:modified xsi:type="dcterms:W3CDTF">2017-11-05T12:55:05Z</dcterms:modified>
</cp:coreProperties>
</file>