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66" r:id="rId3"/>
    <p:sldId id="257" r:id="rId4"/>
    <p:sldId id="264" r:id="rId5"/>
    <p:sldId id="260" r:id="rId6"/>
    <p:sldId id="259" r:id="rId7"/>
    <p:sldId id="262" r:id="rId8"/>
    <p:sldId id="261" r:id="rId9"/>
    <p:sldId id="263" r:id="rId10"/>
    <p:sldId id="267" r:id="rId11"/>
    <p:sldId id="265" r:id="rId12"/>
    <p:sldId id="273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A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7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75E03-35FB-834C-B5BD-186F5D3DD3B3}" type="datetimeFigureOut">
              <a:rPr lang="en-AU" smtClean="0"/>
              <a:pPr/>
              <a:t>10/17/17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99740-D1E1-454A-AF52-6A4AD83D852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75E03-35FB-834C-B5BD-186F5D3DD3B3}" type="datetimeFigureOut">
              <a:rPr lang="en-AU" smtClean="0"/>
              <a:pPr/>
              <a:t>10/17/17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99740-D1E1-454A-AF52-6A4AD83D852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75E03-35FB-834C-B5BD-186F5D3DD3B3}" type="datetimeFigureOut">
              <a:rPr lang="en-AU" smtClean="0"/>
              <a:pPr/>
              <a:t>10/17/17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99740-D1E1-454A-AF52-6A4AD83D852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75E03-35FB-834C-B5BD-186F5D3DD3B3}" type="datetimeFigureOut">
              <a:rPr lang="en-AU" smtClean="0"/>
              <a:pPr/>
              <a:t>10/17/17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99740-D1E1-454A-AF52-6A4AD83D852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75E03-35FB-834C-B5BD-186F5D3DD3B3}" type="datetimeFigureOut">
              <a:rPr lang="en-AU" smtClean="0"/>
              <a:pPr/>
              <a:t>10/17/17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99740-D1E1-454A-AF52-6A4AD83D852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75E03-35FB-834C-B5BD-186F5D3DD3B3}" type="datetimeFigureOut">
              <a:rPr lang="en-AU" smtClean="0"/>
              <a:pPr/>
              <a:t>10/17/17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99740-D1E1-454A-AF52-6A4AD83D852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75E03-35FB-834C-B5BD-186F5D3DD3B3}" type="datetimeFigureOut">
              <a:rPr lang="en-AU" smtClean="0"/>
              <a:pPr/>
              <a:t>10/17/17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99740-D1E1-454A-AF52-6A4AD83D852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75E03-35FB-834C-B5BD-186F5D3DD3B3}" type="datetimeFigureOut">
              <a:rPr lang="en-AU" smtClean="0"/>
              <a:pPr/>
              <a:t>10/17/17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99740-D1E1-454A-AF52-6A4AD83D852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75E03-35FB-834C-B5BD-186F5D3DD3B3}" type="datetimeFigureOut">
              <a:rPr lang="en-AU" smtClean="0"/>
              <a:pPr/>
              <a:t>10/17/17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99740-D1E1-454A-AF52-6A4AD83D852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75E03-35FB-834C-B5BD-186F5D3DD3B3}" type="datetimeFigureOut">
              <a:rPr lang="en-AU" smtClean="0"/>
              <a:pPr/>
              <a:t>10/17/17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99740-D1E1-454A-AF52-6A4AD83D852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75E03-35FB-834C-B5BD-186F5D3DD3B3}" type="datetimeFigureOut">
              <a:rPr lang="en-AU" smtClean="0"/>
              <a:pPr/>
              <a:t>10/17/17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99740-D1E1-454A-AF52-6A4AD83D852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75E03-35FB-834C-B5BD-186F5D3DD3B3}" type="datetimeFigureOut">
              <a:rPr lang="en-AU" smtClean="0"/>
              <a:pPr/>
              <a:t>10/17/17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99740-D1E1-454A-AF52-6A4AD83D8527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A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Peri-operative Care for Knee </a:t>
            </a:r>
            <a:r>
              <a:rPr lang="en-AU" dirty="0" err="1" smtClean="0"/>
              <a:t>Arthroplasty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De </a:t>
            </a:r>
            <a:r>
              <a:rPr lang="en-AU" dirty="0" smtClean="0"/>
              <a:t>Juan Ng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71437"/>
            <a:ext cx="8229600" cy="1143000"/>
          </a:xfrm>
        </p:spPr>
        <p:txBody>
          <a:bodyPr/>
          <a:lstStyle/>
          <a:p>
            <a:r>
              <a:rPr lang="en-AU" dirty="0" smtClean="0"/>
              <a:t>Post-operative period </a:t>
            </a:r>
            <a:endParaRPr lang="en-A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Antibiotics</a:t>
            </a:r>
          </a:p>
          <a:p>
            <a:r>
              <a:rPr lang="en-AU" dirty="0" smtClean="0"/>
              <a:t>Analgesia</a:t>
            </a:r>
          </a:p>
          <a:p>
            <a:r>
              <a:rPr lang="en-AU" dirty="0" err="1" smtClean="0"/>
              <a:t>Thromboprophylaxis</a:t>
            </a:r>
            <a:endParaRPr lang="en-AU" dirty="0" smtClean="0"/>
          </a:p>
          <a:p>
            <a:r>
              <a:rPr lang="en-AU" dirty="0" err="1" smtClean="0"/>
              <a:t>Xray</a:t>
            </a:r>
            <a:endParaRPr lang="en-AU" dirty="0" smtClean="0"/>
          </a:p>
          <a:p>
            <a:r>
              <a:rPr lang="en-AU" dirty="0" smtClean="0"/>
              <a:t>Blood tests</a:t>
            </a:r>
          </a:p>
          <a:p>
            <a:r>
              <a:rPr lang="en-AU" dirty="0" smtClean="0"/>
              <a:t>Rehabilitation</a:t>
            </a:r>
          </a:p>
          <a:p>
            <a:endParaRPr lang="en-A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Antibiotic prophylaxis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Pre and post operative dose</a:t>
            </a:r>
          </a:p>
          <a:p>
            <a:pPr lvl="1"/>
            <a:r>
              <a:rPr lang="en-AU" dirty="0" smtClean="0"/>
              <a:t>Gram-positive bacteria cover, </a:t>
            </a:r>
            <a:r>
              <a:rPr lang="en-AU" dirty="0" err="1" smtClean="0"/>
              <a:t>eg</a:t>
            </a:r>
            <a:r>
              <a:rPr lang="en-AU" dirty="0" smtClean="0"/>
              <a:t>, </a:t>
            </a:r>
            <a:r>
              <a:rPr lang="en-AU" dirty="0" err="1" smtClean="0"/>
              <a:t>cephazolin</a:t>
            </a:r>
            <a:endParaRPr lang="en-AU" dirty="0" smtClean="0"/>
          </a:p>
          <a:p>
            <a:pPr lvl="2"/>
            <a:r>
              <a:rPr lang="en-AU" dirty="0" smtClean="0"/>
              <a:t>1-2g &lt;60 minutes before skin incision</a:t>
            </a:r>
          </a:p>
          <a:p>
            <a:pPr lvl="2"/>
            <a:r>
              <a:rPr lang="en-AU" dirty="0" smtClean="0"/>
              <a:t>1-2g, 3 doses 8-hourly post-operation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Analgesia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Essential to control pain for patient comfort and more effective rehabilitation</a:t>
            </a:r>
          </a:p>
          <a:p>
            <a:pPr lvl="1"/>
            <a:r>
              <a:rPr lang="en-AU" dirty="0" smtClean="0"/>
              <a:t>enhance functional recovery</a:t>
            </a:r>
          </a:p>
          <a:p>
            <a:pPr lvl="1"/>
            <a:r>
              <a:rPr lang="en-AU" dirty="0" smtClean="0"/>
              <a:t>quicker recovery of knee mobility</a:t>
            </a:r>
          </a:p>
          <a:p>
            <a:pPr lvl="1">
              <a:buNone/>
            </a:pPr>
            <a:endParaRPr lang="en-AU" dirty="0" smtClean="0"/>
          </a:p>
          <a:p>
            <a:endParaRPr lang="en-A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Pre-operative</a:t>
            </a:r>
          </a:p>
          <a:p>
            <a:pPr lvl="1"/>
            <a:r>
              <a:rPr lang="en-AU" dirty="0" smtClean="0"/>
              <a:t>pre-medications (</a:t>
            </a:r>
            <a:r>
              <a:rPr lang="en-AU" dirty="0" err="1" smtClean="0"/>
              <a:t>eg</a:t>
            </a:r>
            <a:r>
              <a:rPr lang="en-AU" dirty="0" smtClean="0"/>
              <a:t>, paracetamol, </a:t>
            </a:r>
            <a:r>
              <a:rPr lang="en-AU" dirty="0" err="1" smtClean="0"/>
              <a:t>celecoxib</a:t>
            </a:r>
            <a:r>
              <a:rPr lang="en-AU" dirty="0" smtClean="0"/>
              <a:t>, </a:t>
            </a:r>
            <a:r>
              <a:rPr lang="en-AU" dirty="0" err="1" smtClean="0"/>
              <a:t>gabapentin</a:t>
            </a:r>
            <a:r>
              <a:rPr lang="en-AU" dirty="0" smtClean="0"/>
              <a:t>)</a:t>
            </a:r>
          </a:p>
          <a:p>
            <a:pPr lvl="1"/>
            <a:r>
              <a:rPr lang="en-AU" dirty="0" smtClean="0"/>
              <a:t>spinal anaesthetic</a:t>
            </a:r>
          </a:p>
          <a:p>
            <a:pPr lvl="1"/>
            <a:r>
              <a:rPr lang="en-AU" dirty="0" smtClean="0"/>
              <a:t>nerve </a:t>
            </a:r>
            <a:r>
              <a:rPr lang="en-AU" dirty="0" smtClean="0"/>
              <a:t>block – adductor canal, sciatic nerve</a:t>
            </a:r>
          </a:p>
          <a:p>
            <a:pPr lvl="1">
              <a:buNone/>
            </a:pPr>
            <a:endParaRPr lang="en-AU" dirty="0" smtClean="0"/>
          </a:p>
          <a:p>
            <a:r>
              <a:rPr lang="en-AU" dirty="0" smtClean="0"/>
              <a:t>Intra-operative capsular infiltration</a:t>
            </a:r>
          </a:p>
          <a:p>
            <a:pPr lvl="1"/>
            <a:r>
              <a:rPr lang="en-AU" dirty="0" smtClean="0"/>
              <a:t>local anaesthetic</a:t>
            </a:r>
          </a:p>
          <a:p>
            <a:pPr lvl="1"/>
            <a:r>
              <a:rPr lang="en-AU" dirty="0" err="1" smtClean="0"/>
              <a:t>ketorolac</a:t>
            </a:r>
            <a:endParaRPr lang="en-AU" dirty="0" smtClean="0"/>
          </a:p>
          <a:p>
            <a:pPr lvl="1"/>
            <a:r>
              <a:rPr lang="en-AU" dirty="0" smtClean="0"/>
              <a:t>adrenaline</a:t>
            </a:r>
          </a:p>
          <a:p>
            <a:endParaRPr lang="en-AU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Analgesia</a:t>
            </a:r>
            <a:endParaRPr lang="en-A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Post-operative</a:t>
            </a:r>
          </a:p>
          <a:p>
            <a:pPr lvl="1"/>
            <a:r>
              <a:rPr lang="en-AU" dirty="0" err="1" smtClean="0"/>
              <a:t>parenteral</a:t>
            </a:r>
            <a:r>
              <a:rPr lang="en-AU" dirty="0" smtClean="0"/>
              <a:t> analgesics (patient controlled analgesia)</a:t>
            </a:r>
          </a:p>
          <a:p>
            <a:pPr lvl="1"/>
            <a:r>
              <a:rPr lang="en-AU" dirty="0" smtClean="0"/>
              <a:t>oral analgesics</a:t>
            </a:r>
          </a:p>
          <a:p>
            <a:pPr lvl="2"/>
            <a:r>
              <a:rPr lang="en-AU" dirty="0" smtClean="0"/>
              <a:t>paracetamol</a:t>
            </a:r>
          </a:p>
          <a:p>
            <a:pPr lvl="2"/>
            <a:r>
              <a:rPr lang="en-AU" dirty="0" err="1" smtClean="0"/>
              <a:t>opioids</a:t>
            </a:r>
            <a:endParaRPr lang="en-AU" dirty="0" smtClean="0"/>
          </a:p>
          <a:p>
            <a:pPr lvl="2"/>
            <a:r>
              <a:rPr lang="en-AU" dirty="0" smtClean="0"/>
              <a:t>non-steroidal anti-inflammatory medications</a:t>
            </a:r>
          </a:p>
          <a:p>
            <a:pPr lvl="1"/>
            <a:r>
              <a:rPr lang="en-AU" dirty="0" smtClean="0"/>
              <a:t>local anaesthetic infusion catheters</a:t>
            </a:r>
          </a:p>
          <a:p>
            <a:pPr lvl="1"/>
            <a:endParaRPr lang="en-AU" dirty="0" smtClean="0"/>
          </a:p>
          <a:p>
            <a:pPr lvl="1"/>
            <a:endParaRPr lang="en-AU" dirty="0" smtClean="0"/>
          </a:p>
          <a:p>
            <a:pPr lvl="1"/>
            <a:endParaRPr lang="en-AU" dirty="0" smtClean="0"/>
          </a:p>
          <a:p>
            <a:endParaRPr lang="en-AU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Analgesia</a:t>
            </a:r>
            <a:endParaRPr lang="en-A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Thromboprophylaxis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Following knee </a:t>
            </a:r>
            <a:r>
              <a:rPr lang="en-AU" dirty="0" err="1" smtClean="0"/>
              <a:t>arthroplasty</a:t>
            </a:r>
            <a:r>
              <a:rPr lang="en-AU" dirty="0" smtClean="0"/>
              <a:t>, the prevalence of venous </a:t>
            </a:r>
            <a:r>
              <a:rPr lang="en-AU" dirty="0" err="1" smtClean="0"/>
              <a:t>thromboembolism</a:t>
            </a:r>
            <a:r>
              <a:rPr lang="en-AU" dirty="0" smtClean="0"/>
              <a:t> (VTE) is high (up to 47% without prophylaxis)</a:t>
            </a:r>
          </a:p>
          <a:p>
            <a:endParaRPr lang="en-AU" dirty="0" smtClean="0"/>
          </a:p>
          <a:p>
            <a:r>
              <a:rPr lang="en-AU" dirty="0" smtClean="0"/>
              <a:t>VTE </a:t>
            </a:r>
            <a:r>
              <a:rPr lang="en-AU" dirty="0" err="1" smtClean="0"/>
              <a:t>thromboprophylaxis</a:t>
            </a:r>
            <a:endParaRPr lang="en-AU" dirty="0" smtClean="0"/>
          </a:p>
          <a:p>
            <a:pPr lvl="1"/>
            <a:r>
              <a:rPr lang="en-AU" dirty="0" smtClean="0"/>
              <a:t>mechanical</a:t>
            </a:r>
          </a:p>
          <a:p>
            <a:pPr lvl="2"/>
            <a:r>
              <a:rPr lang="en-AU" dirty="0" smtClean="0"/>
              <a:t>compression stockings</a:t>
            </a:r>
          </a:p>
          <a:p>
            <a:pPr lvl="2"/>
            <a:r>
              <a:rPr lang="en-AU" dirty="0" smtClean="0"/>
              <a:t>intermittent pneumatic compression</a:t>
            </a:r>
          </a:p>
          <a:p>
            <a:pPr lvl="1"/>
            <a:r>
              <a:rPr lang="en-AU" dirty="0" smtClean="0"/>
              <a:t>chemical</a:t>
            </a:r>
          </a:p>
          <a:p>
            <a:pPr lvl="2"/>
            <a:r>
              <a:rPr lang="en-AU" dirty="0" smtClean="0"/>
              <a:t>aspirin, </a:t>
            </a:r>
            <a:r>
              <a:rPr lang="en-AU" dirty="0" err="1" smtClean="0"/>
              <a:t>warfarin</a:t>
            </a:r>
            <a:r>
              <a:rPr lang="en-AU" dirty="0" smtClean="0"/>
              <a:t>, </a:t>
            </a:r>
            <a:r>
              <a:rPr lang="en-AU" dirty="0" err="1" smtClean="0"/>
              <a:t>enoxaparin</a:t>
            </a:r>
            <a:r>
              <a:rPr lang="en-AU" dirty="0" smtClean="0"/>
              <a:t>, factor </a:t>
            </a:r>
            <a:r>
              <a:rPr lang="en-AU" dirty="0" err="1" smtClean="0"/>
              <a:t>Xa</a:t>
            </a:r>
            <a:r>
              <a:rPr lang="en-AU" dirty="0" smtClean="0"/>
              <a:t> inhibitors</a:t>
            </a:r>
          </a:p>
          <a:p>
            <a:pPr lvl="2"/>
            <a:endParaRPr lang="en-AU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Thromboprophylaxis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Consider duration of prophylaxis</a:t>
            </a:r>
          </a:p>
          <a:p>
            <a:pPr lvl="1"/>
            <a:r>
              <a:rPr lang="en-AU" dirty="0" smtClean="0"/>
              <a:t>no clear consensus</a:t>
            </a:r>
          </a:p>
          <a:p>
            <a:pPr lvl="1"/>
            <a:r>
              <a:rPr lang="en-AU" dirty="0" smtClean="0"/>
              <a:t>10-15 days recommended</a:t>
            </a:r>
            <a:endParaRPr lang="en-A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Xray</a:t>
            </a:r>
            <a:r>
              <a:rPr lang="en-AU" dirty="0" smtClean="0"/>
              <a:t> and blood tests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Blood tests</a:t>
            </a:r>
          </a:p>
          <a:p>
            <a:pPr lvl="1"/>
            <a:r>
              <a:rPr lang="en-AU" dirty="0" smtClean="0"/>
              <a:t>blood count - ? need for transfusion</a:t>
            </a:r>
          </a:p>
          <a:p>
            <a:pPr lvl="1"/>
            <a:r>
              <a:rPr lang="en-AU" dirty="0" smtClean="0"/>
              <a:t>biochemistry</a:t>
            </a:r>
          </a:p>
          <a:p>
            <a:endParaRPr lang="en-AU" dirty="0" smtClean="0"/>
          </a:p>
          <a:p>
            <a:r>
              <a:rPr lang="en-AU" dirty="0" err="1" smtClean="0"/>
              <a:t>Xray</a:t>
            </a:r>
            <a:r>
              <a:rPr lang="en-AU" dirty="0" smtClean="0"/>
              <a:t> – AP / lateral / (skyline)</a:t>
            </a:r>
          </a:p>
          <a:p>
            <a:pPr lvl="1"/>
            <a:r>
              <a:rPr lang="en-AU" dirty="0" smtClean="0"/>
              <a:t>assess position of implants, knee alignment</a:t>
            </a:r>
          </a:p>
          <a:p>
            <a:pPr lvl="1"/>
            <a:r>
              <a:rPr lang="en-AU" dirty="0" smtClean="0"/>
              <a:t>personal audit to assess areas for improvement</a:t>
            </a:r>
          </a:p>
          <a:p>
            <a:pPr lvl="1"/>
            <a:endParaRPr lang="en-A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Rehabilitation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AU" dirty="0" smtClean="0"/>
              <a:t>Goal</a:t>
            </a:r>
          </a:p>
          <a:p>
            <a:r>
              <a:rPr lang="en-AU" dirty="0" smtClean="0"/>
              <a:t>To restore knee range of movement and strength</a:t>
            </a:r>
          </a:p>
          <a:p>
            <a:r>
              <a:rPr lang="en-AU" dirty="0" smtClean="0"/>
              <a:t>To restore gait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71437"/>
            <a:ext cx="8229600" cy="1143000"/>
          </a:xfrm>
        </p:spPr>
        <p:txBody>
          <a:bodyPr/>
          <a:lstStyle/>
          <a:p>
            <a:r>
              <a:rPr lang="en-AU" dirty="0" smtClean="0"/>
              <a:t>Pre-operative period </a:t>
            </a:r>
            <a:endParaRPr lang="en-A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Begin 1 day post-operation </a:t>
            </a:r>
          </a:p>
          <a:p>
            <a:pPr lvl="1"/>
            <a:r>
              <a:rPr lang="en-AU" dirty="0" smtClean="0"/>
              <a:t>adequate analgesia</a:t>
            </a:r>
          </a:p>
          <a:p>
            <a:pPr lvl="1"/>
            <a:r>
              <a:rPr lang="en-AU" dirty="0" smtClean="0"/>
              <a:t>sit in a chair</a:t>
            </a:r>
          </a:p>
          <a:p>
            <a:pPr lvl="1"/>
            <a:r>
              <a:rPr lang="en-AU" dirty="0" smtClean="0"/>
              <a:t>cold therapy to knee</a:t>
            </a:r>
          </a:p>
          <a:p>
            <a:pPr lvl="1"/>
            <a:r>
              <a:rPr lang="en-AU" dirty="0" smtClean="0"/>
              <a:t>compression dressing</a:t>
            </a:r>
          </a:p>
          <a:p>
            <a:pPr lvl="1"/>
            <a:r>
              <a:rPr lang="en-AU" dirty="0" smtClean="0"/>
              <a:t>work </a:t>
            </a:r>
            <a:r>
              <a:rPr lang="en-AU" dirty="0" smtClean="0"/>
              <a:t>on range of movement, especially knee extension in the early period</a:t>
            </a:r>
          </a:p>
          <a:p>
            <a:pPr lvl="1"/>
            <a:r>
              <a:rPr lang="en-AU" dirty="0" smtClean="0"/>
              <a:t>walking</a:t>
            </a:r>
            <a:r>
              <a:rPr lang="en-AU" dirty="0" smtClean="0"/>
              <a:t> (full weight bearing) with </a:t>
            </a:r>
            <a:r>
              <a:rPr lang="en-AU" dirty="0" smtClean="0"/>
              <a:t>walking aid (frame or crutches</a:t>
            </a:r>
            <a:r>
              <a:rPr lang="en-AU" dirty="0" smtClean="0"/>
              <a:t>)</a:t>
            </a:r>
          </a:p>
          <a:p>
            <a:pPr lvl="1"/>
            <a:r>
              <a:rPr lang="en-AU" dirty="0" smtClean="0"/>
              <a:t>muscle strength – quadriceps, </a:t>
            </a:r>
            <a:r>
              <a:rPr lang="en-AU" dirty="0" err="1" smtClean="0"/>
              <a:t>gluteals</a:t>
            </a:r>
            <a:endParaRPr lang="en-AU" dirty="0" smtClean="0"/>
          </a:p>
          <a:p>
            <a:pPr lvl="1"/>
            <a:endParaRPr lang="en-AU" dirty="0" smtClean="0"/>
          </a:p>
          <a:p>
            <a:endParaRPr lang="en-AU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Rehabilitation</a:t>
            </a:r>
            <a:endParaRPr lang="en-A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Summary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Pre-operative</a:t>
            </a:r>
          </a:p>
          <a:p>
            <a:pPr lvl="1"/>
            <a:r>
              <a:rPr lang="en-AU" dirty="0" smtClean="0"/>
              <a:t>history and examination to ensure procedure is appropriate</a:t>
            </a:r>
          </a:p>
          <a:p>
            <a:pPr lvl="1"/>
            <a:r>
              <a:rPr lang="en-AU" dirty="0" smtClean="0"/>
              <a:t>optimize patient’s medical health</a:t>
            </a:r>
          </a:p>
          <a:p>
            <a:pPr lvl="1"/>
            <a:r>
              <a:rPr lang="en-AU" dirty="0" smtClean="0"/>
              <a:t>planning to ensure surgery is </a:t>
            </a:r>
            <a:r>
              <a:rPr lang="en-AU" smtClean="0"/>
              <a:t>performed well</a:t>
            </a:r>
          </a:p>
          <a:p>
            <a:pPr lvl="1">
              <a:buNone/>
            </a:pPr>
            <a:endParaRPr lang="en-AU" smtClean="0"/>
          </a:p>
          <a:p>
            <a:r>
              <a:rPr lang="en-AU" dirty="0" smtClean="0"/>
              <a:t>Post-operative	</a:t>
            </a:r>
          </a:p>
          <a:p>
            <a:pPr lvl="1"/>
            <a:r>
              <a:rPr lang="en-AU" dirty="0" smtClean="0"/>
              <a:t>prophylactic </a:t>
            </a:r>
            <a:r>
              <a:rPr lang="en-AU" dirty="0" err="1" smtClean="0"/>
              <a:t>thromboprophylaxis</a:t>
            </a:r>
            <a:r>
              <a:rPr lang="en-AU" dirty="0" smtClean="0"/>
              <a:t> and antibiotics</a:t>
            </a:r>
          </a:p>
          <a:p>
            <a:pPr lvl="1"/>
            <a:r>
              <a:rPr lang="en-AU" dirty="0" smtClean="0"/>
              <a:t>adequate analgesia</a:t>
            </a:r>
          </a:p>
          <a:p>
            <a:pPr lvl="1"/>
            <a:r>
              <a:rPr lang="en-AU" dirty="0" smtClean="0"/>
              <a:t>early (day 1) rehabilitation</a:t>
            </a:r>
          </a:p>
          <a:p>
            <a:pPr lvl="1"/>
            <a:endParaRPr lang="en-A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History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AU" dirty="0" smtClean="0"/>
              <a:t>Diagnosis</a:t>
            </a:r>
          </a:p>
          <a:p>
            <a:pPr lvl="1"/>
            <a:r>
              <a:rPr lang="en-AU" dirty="0" smtClean="0"/>
              <a:t>correct diagnosis</a:t>
            </a:r>
          </a:p>
          <a:p>
            <a:pPr lvl="1"/>
            <a:r>
              <a:rPr lang="en-AU" dirty="0" smtClean="0"/>
              <a:t>pain</a:t>
            </a:r>
          </a:p>
          <a:p>
            <a:pPr lvl="1"/>
            <a:r>
              <a:rPr lang="en-AU" dirty="0" smtClean="0"/>
              <a:t>symptoms severe enough to warrant </a:t>
            </a:r>
            <a:r>
              <a:rPr lang="en-AU" dirty="0" err="1" smtClean="0"/>
              <a:t>arthroplasty</a:t>
            </a:r>
            <a:endParaRPr lang="en-AU" dirty="0" smtClean="0"/>
          </a:p>
          <a:p>
            <a:pPr lvl="1"/>
            <a:r>
              <a:rPr lang="en-AU" dirty="0" smtClean="0"/>
              <a:t>exhausted non-operative options</a:t>
            </a:r>
          </a:p>
          <a:p>
            <a:pPr lvl="1"/>
            <a:endParaRPr lang="en-AU" dirty="0" smtClean="0"/>
          </a:p>
          <a:p>
            <a:r>
              <a:rPr lang="en-AU" dirty="0" smtClean="0"/>
              <a:t>Past medical history</a:t>
            </a:r>
          </a:p>
          <a:p>
            <a:pPr lvl="1"/>
            <a:r>
              <a:rPr lang="en-AU" dirty="0" smtClean="0"/>
              <a:t>increased risk of complications</a:t>
            </a:r>
          </a:p>
          <a:p>
            <a:pPr lvl="1">
              <a:buNone/>
            </a:pPr>
            <a:endParaRPr lang="en-AU" dirty="0" smtClean="0"/>
          </a:p>
          <a:p>
            <a:r>
              <a:rPr lang="en-AU" dirty="0" smtClean="0"/>
              <a:t>Medications</a:t>
            </a:r>
          </a:p>
          <a:p>
            <a:pPr lvl="1"/>
            <a:r>
              <a:rPr lang="en-AU" dirty="0" smtClean="0"/>
              <a:t>anticoagulants</a:t>
            </a:r>
          </a:p>
          <a:p>
            <a:endParaRPr lang="en-AU" dirty="0" smtClean="0"/>
          </a:p>
          <a:p>
            <a:pPr lvl="1"/>
            <a:endParaRPr lang="en-AU" dirty="0" smtClean="0"/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History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Social history</a:t>
            </a:r>
          </a:p>
          <a:p>
            <a:pPr lvl="1"/>
            <a:r>
              <a:rPr lang="en-AU" dirty="0" smtClean="0"/>
              <a:t>support from family and friends</a:t>
            </a:r>
          </a:p>
          <a:p>
            <a:pPr lvl="1"/>
            <a:r>
              <a:rPr lang="en-AU" dirty="0" smtClean="0"/>
              <a:t>discharge planning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Examination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standing coronal alignment</a:t>
            </a:r>
          </a:p>
          <a:p>
            <a:r>
              <a:rPr lang="en-AU" dirty="0" err="1" smtClean="0"/>
              <a:t>sagittal</a:t>
            </a:r>
            <a:r>
              <a:rPr lang="en-AU" dirty="0" smtClean="0"/>
              <a:t> plane</a:t>
            </a:r>
          </a:p>
          <a:p>
            <a:r>
              <a:rPr lang="en-AU" dirty="0" smtClean="0"/>
              <a:t>gait</a:t>
            </a:r>
          </a:p>
          <a:p>
            <a:r>
              <a:rPr lang="en-AU" dirty="0" smtClean="0"/>
              <a:t>range of movement</a:t>
            </a:r>
          </a:p>
          <a:p>
            <a:r>
              <a:rPr lang="en-AU" dirty="0" smtClean="0"/>
              <a:t>tenderness</a:t>
            </a:r>
          </a:p>
          <a:p>
            <a:r>
              <a:rPr lang="en-AU" dirty="0" smtClean="0"/>
              <a:t>ligaments – intact, correctible deformity</a:t>
            </a:r>
          </a:p>
          <a:p>
            <a:r>
              <a:rPr lang="en-AU" dirty="0" smtClean="0"/>
              <a:t>neurovascular status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Radiology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err="1" smtClean="0"/>
              <a:t>Xrays</a:t>
            </a:r>
            <a:endParaRPr lang="en-AU" dirty="0" smtClean="0"/>
          </a:p>
          <a:p>
            <a:pPr lvl="1"/>
            <a:r>
              <a:rPr lang="en-AU" dirty="0" smtClean="0"/>
              <a:t>Knee </a:t>
            </a:r>
            <a:r>
              <a:rPr lang="en-AU" dirty="0" err="1" smtClean="0"/>
              <a:t>xray</a:t>
            </a:r>
            <a:r>
              <a:rPr lang="en-AU" dirty="0" smtClean="0"/>
              <a:t> – AP weight bearing, lateral, skyline, Rosenberg</a:t>
            </a:r>
          </a:p>
          <a:p>
            <a:pPr lvl="1"/>
            <a:r>
              <a:rPr lang="en-AU" dirty="0" smtClean="0"/>
              <a:t>Long leg alignment views (3 foot standing </a:t>
            </a:r>
            <a:r>
              <a:rPr lang="en-AU" dirty="0" err="1" smtClean="0"/>
              <a:t>xrays</a:t>
            </a:r>
            <a:r>
              <a:rPr lang="en-AU" dirty="0" smtClean="0"/>
              <a:t>)</a:t>
            </a:r>
          </a:p>
          <a:p>
            <a:pPr lvl="1"/>
            <a:endParaRPr lang="en-AU" dirty="0" smtClean="0"/>
          </a:p>
          <a:p>
            <a:pPr lvl="1"/>
            <a:endParaRPr lang="en-AU" dirty="0" smtClean="0"/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Xray</a:t>
            </a:r>
            <a:r>
              <a:rPr lang="en-AU" dirty="0" smtClean="0"/>
              <a:t> assessment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Coronal plane alignment – </a:t>
            </a:r>
            <a:r>
              <a:rPr lang="en-AU" dirty="0" err="1" smtClean="0"/>
              <a:t>varus</a:t>
            </a:r>
            <a:r>
              <a:rPr lang="en-AU" dirty="0" smtClean="0"/>
              <a:t> / </a:t>
            </a:r>
            <a:r>
              <a:rPr lang="en-AU" dirty="0" err="1" smtClean="0"/>
              <a:t>valgus</a:t>
            </a:r>
            <a:endParaRPr lang="en-AU" dirty="0" smtClean="0"/>
          </a:p>
          <a:p>
            <a:r>
              <a:rPr lang="en-AU" dirty="0" err="1" smtClean="0"/>
              <a:t>Sagittal</a:t>
            </a:r>
            <a:r>
              <a:rPr lang="en-AU" dirty="0" smtClean="0"/>
              <a:t> plane – alignment, tibial slope</a:t>
            </a:r>
          </a:p>
          <a:p>
            <a:r>
              <a:rPr lang="en-AU" dirty="0" smtClean="0"/>
              <a:t>Bone loss</a:t>
            </a:r>
          </a:p>
          <a:p>
            <a:r>
              <a:rPr lang="en-AU" dirty="0" smtClean="0"/>
              <a:t>Evidence of ligament deficiency</a:t>
            </a:r>
          </a:p>
          <a:p>
            <a:r>
              <a:rPr lang="en-AU" dirty="0" smtClean="0"/>
              <a:t>Patella tracking / femoral rotation</a:t>
            </a:r>
          </a:p>
          <a:p>
            <a:r>
              <a:rPr lang="en-AU" dirty="0" smtClean="0"/>
              <a:t>Metalware from previous surgery</a:t>
            </a:r>
          </a:p>
          <a:p>
            <a:endParaRPr lang="en-AU" dirty="0" smtClean="0"/>
          </a:p>
          <a:p>
            <a:r>
              <a:rPr lang="en-AU" dirty="0" smtClean="0"/>
              <a:t>May require CT scan for further assessment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Pathology / other tests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Blood tests</a:t>
            </a:r>
          </a:p>
          <a:p>
            <a:pPr lvl="1"/>
            <a:r>
              <a:rPr lang="en-AU" dirty="0" smtClean="0"/>
              <a:t>full blood examination</a:t>
            </a:r>
          </a:p>
          <a:p>
            <a:pPr lvl="1"/>
            <a:r>
              <a:rPr lang="en-AU" dirty="0" smtClean="0"/>
              <a:t>biochemistry (urea and electrolytes)</a:t>
            </a:r>
          </a:p>
          <a:p>
            <a:pPr lvl="1"/>
            <a:r>
              <a:rPr lang="en-AU" dirty="0" smtClean="0"/>
              <a:t>coagulation</a:t>
            </a:r>
          </a:p>
          <a:p>
            <a:pPr lvl="1"/>
            <a:r>
              <a:rPr lang="en-AU" dirty="0" smtClean="0"/>
              <a:t>urine microscopy and culture</a:t>
            </a:r>
          </a:p>
          <a:p>
            <a:pPr lvl="1"/>
            <a:endParaRPr lang="en-AU" dirty="0" smtClean="0"/>
          </a:p>
          <a:p>
            <a:r>
              <a:rPr lang="en-AU" dirty="0" smtClean="0"/>
              <a:t>Other tests</a:t>
            </a:r>
          </a:p>
          <a:p>
            <a:pPr lvl="1"/>
            <a:r>
              <a:rPr lang="en-AU" dirty="0" smtClean="0"/>
              <a:t>ECG</a:t>
            </a:r>
          </a:p>
          <a:p>
            <a:pPr lvl="1"/>
            <a:r>
              <a:rPr lang="en-AU" dirty="0" smtClean="0"/>
              <a:t>chest </a:t>
            </a:r>
            <a:r>
              <a:rPr lang="en-AU" dirty="0" err="1" smtClean="0"/>
              <a:t>xray</a:t>
            </a:r>
            <a:endParaRPr lang="en-AU" dirty="0" smtClean="0"/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Pre-operative consultation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AU" dirty="0" smtClean="0"/>
              <a:t>Explanation of procedure</a:t>
            </a:r>
          </a:p>
          <a:p>
            <a:pPr lvl="1"/>
            <a:r>
              <a:rPr lang="en-AU" dirty="0" smtClean="0"/>
              <a:t>details about total knee replacement</a:t>
            </a:r>
          </a:p>
          <a:p>
            <a:pPr lvl="2"/>
            <a:r>
              <a:rPr lang="en-AU" dirty="0" smtClean="0"/>
              <a:t>picture</a:t>
            </a:r>
          </a:p>
          <a:p>
            <a:pPr lvl="1"/>
            <a:r>
              <a:rPr lang="en-AU" dirty="0" smtClean="0"/>
              <a:t>risks involved</a:t>
            </a:r>
          </a:p>
          <a:p>
            <a:pPr lvl="1">
              <a:buNone/>
            </a:pPr>
            <a:endParaRPr lang="en-AU" dirty="0" smtClean="0"/>
          </a:p>
          <a:p>
            <a:r>
              <a:rPr lang="en-AU" dirty="0" smtClean="0"/>
              <a:t>Post-operative discharge plan</a:t>
            </a:r>
          </a:p>
          <a:p>
            <a:pPr lvl="1"/>
            <a:r>
              <a:rPr lang="en-AU" dirty="0" smtClean="0"/>
              <a:t>rehabilitation </a:t>
            </a:r>
            <a:r>
              <a:rPr lang="en-AU" dirty="0" err="1" smtClean="0"/>
              <a:t>vs</a:t>
            </a:r>
            <a:r>
              <a:rPr lang="en-AU" dirty="0" smtClean="0"/>
              <a:t> home</a:t>
            </a:r>
          </a:p>
          <a:p>
            <a:pPr lvl="1"/>
            <a:endParaRPr lang="en-AU" dirty="0" smtClean="0"/>
          </a:p>
          <a:p>
            <a:r>
              <a:rPr lang="en-AU" dirty="0" smtClean="0"/>
              <a:t>Anaesthetist review</a:t>
            </a:r>
          </a:p>
          <a:p>
            <a:pPr>
              <a:buNone/>
            </a:pPr>
            <a:endParaRPr lang="en-AU" dirty="0" smtClean="0"/>
          </a:p>
          <a:p>
            <a:r>
              <a:rPr lang="en-AU" dirty="0" smtClean="0"/>
              <a:t>Pre-operative antiseptic wash</a:t>
            </a:r>
          </a:p>
          <a:p>
            <a:endParaRPr lang="en-A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2880</TotalTime>
  <Words>509</Words>
  <Application>Microsoft Macintosh PowerPoint</Application>
  <PresentationFormat>On-screen Show (4:3)</PresentationFormat>
  <Paragraphs>144</Paragraphs>
  <Slides>21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Peri-operative Care for Knee Arthroplasty</vt:lpstr>
      <vt:lpstr>Pre-operative period </vt:lpstr>
      <vt:lpstr>History</vt:lpstr>
      <vt:lpstr>History</vt:lpstr>
      <vt:lpstr>Examination</vt:lpstr>
      <vt:lpstr>Radiology</vt:lpstr>
      <vt:lpstr>Xray assessment</vt:lpstr>
      <vt:lpstr>Pathology / other tests</vt:lpstr>
      <vt:lpstr>Pre-operative consultation</vt:lpstr>
      <vt:lpstr>Post-operative period </vt:lpstr>
      <vt:lpstr>Slide 11</vt:lpstr>
      <vt:lpstr>Antibiotic prophylaxis</vt:lpstr>
      <vt:lpstr>Analgesia</vt:lpstr>
      <vt:lpstr>Analgesia</vt:lpstr>
      <vt:lpstr>Analgesia</vt:lpstr>
      <vt:lpstr>Thromboprophylaxis</vt:lpstr>
      <vt:lpstr>Thromboprophylaxis</vt:lpstr>
      <vt:lpstr>Xray and blood tests</vt:lpstr>
      <vt:lpstr>Rehabilitation</vt:lpstr>
      <vt:lpstr>Rehabilitation</vt:lpstr>
      <vt:lpstr>Summary</vt:lpstr>
    </vt:vector>
  </TitlesOfParts>
  <Company>Orthopaedics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Peri-operative Care for Knee Arthroplasty</dc:title>
  <dc:creator>De Juan Ng</dc:creator>
  <cp:lastModifiedBy>De Juan Ng</cp:lastModifiedBy>
  <cp:revision>22</cp:revision>
  <dcterms:created xsi:type="dcterms:W3CDTF">2017-10-17T04:12:31Z</dcterms:created>
  <dcterms:modified xsi:type="dcterms:W3CDTF">2017-10-17T23:05:53Z</dcterms:modified>
</cp:coreProperties>
</file>