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97" r:id="rId3"/>
    <p:sldId id="277" r:id="rId4"/>
    <p:sldId id="262" r:id="rId5"/>
    <p:sldId id="295" r:id="rId6"/>
    <p:sldId id="263" r:id="rId7"/>
    <p:sldId id="276" r:id="rId8"/>
    <p:sldId id="282" r:id="rId9"/>
    <p:sldId id="257" r:id="rId10"/>
    <p:sldId id="258" r:id="rId11"/>
    <p:sldId id="259" r:id="rId12"/>
    <p:sldId id="268" r:id="rId13"/>
    <p:sldId id="284" r:id="rId14"/>
    <p:sldId id="285" r:id="rId15"/>
    <p:sldId id="300" r:id="rId16"/>
    <p:sldId id="264" r:id="rId17"/>
    <p:sldId id="265" r:id="rId18"/>
    <p:sldId id="266" r:id="rId19"/>
    <p:sldId id="303" r:id="rId20"/>
    <p:sldId id="304" r:id="rId21"/>
    <p:sldId id="270" r:id="rId22"/>
    <p:sldId id="294" r:id="rId23"/>
    <p:sldId id="302" r:id="rId24"/>
    <p:sldId id="301" r:id="rId25"/>
    <p:sldId id="286" r:id="rId26"/>
    <p:sldId id="305" r:id="rId27"/>
    <p:sldId id="306" r:id="rId28"/>
    <p:sldId id="307" r:id="rId29"/>
    <p:sldId id="308" r:id="rId30"/>
    <p:sldId id="271" r:id="rId31"/>
    <p:sldId id="309" r:id="rId32"/>
    <p:sldId id="293" r:id="rId33"/>
    <p:sldId id="310" r:id="rId34"/>
    <p:sldId id="267" r:id="rId35"/>
    <p:sldId id="290" r:id="rId36"/>
    <p:sldId id="288" r:id="rId37"/>
    <p:sldId id="289" r:id="rId38"/>
    <p:sldId id="291" r:id="rId39"/>
    <p:sldId id="274" r:id="rId40"/>
    <p:sldId id="278" r:id="rId41"/>
    <p:sldId id="280" r:id="rId42"/>
    <p:sldId id="299" r:id="rId43"/>
    <p:sldId id="269" r:id="rId44"/>
    <p:sldId id="31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6" autoAdjust="0"/>
    <p:restoredTop sz="94701" autoAdjust="0"/>
  </p:normalViewPr>
  <p:slideViewPr>
    <p:cSldViewPr snapToGrid="0" snapToObjects="1">
      <p:cViewPr varScale="1">
        <p:scale>
          <a:sx n="65" d="100"/>
          <a:sy n="65" d="100"/>
        </p:scale>
        <p:origin x="208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71491-5D2E-884A-A31F-167802E3214C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C7AEB-4AB3-8143-B38B-D368769C8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31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</a:t>
            </a:r>
            <a:r>
              <a:rPr lang="en-US" baseline="0" dirty="0" smtClean="0"/>
              <a:t> Selection is the most significant determinant whether a UKR is going to be successful or not.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Failure to strictly adhere to selection criteria will lead to early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96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to a successful UKR is appropriate patient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to a successful UKR is appropriate patient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5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Determine the </a:t>
            </a:r>
            <a:r>
              <a:rPr lang="en-US" dirty="0" err="1" smtClean="0"/>
              <a:t>varus</a:t>
            </a:r>
            <a:r>
              <a:rPr lang="en-US" dirty="0" smtClean="0"/>
              <a:t> valgus alignment</a:t>
            </a:r>
          </a:p>
          <a:p>
            <a:r>
              <a:rPr lang="en-US" dirty="0" smtClean="0"/>
              <a:t>Size of</a:t>
            </a:r>
            <a:r>
              <a:rPr lang="en-US" baseline="0" dirty="0" smtClean="0"/>
              <a:t> the implant &amp;</a:t>
            </a:r>
          </a:p>
          <a:p>
            <a:r>
              <a:rPr lang="en-US" baseline="0" dirty="0" smtClean="0"/>
              <a:t>Tibial slope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9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Determine the </a:t>
            </a:r>
            <a:r>
              <a:rPr lang="en-US" dirty="0" err="1" smtClean="0"/>
              <a:t>varus</a:t>
            </a:r>
            <a:r>
              <a:rPr lang="en-US" dirty="0" smtClean="0"/>
              <a:t> valgus alignment</a:t>
            </a:r>
          </a:p>
          <a:p>
            <a:r>
              <a:rPr lang="en-US" dirty="0" smtClean="0"/>
              <a:t>Size of</a:t>
            </a:r>
            <a:r>
              <a:rPr lang="en-US" baseline="0" dirty="0" smtClean="0"/>
              <a:t> the implant &amp;</a:t>
            </a:r>
          </a:p>
          <a:p>
            <a:r>
              <a:rPr lang="en-US" baseline="0" dirty="0" smtClean="0"/>
              <a:t>Tibial slope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9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 operative non WB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04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 tibial resection (4.0mm) and femoral resection (6.5mm) which gives a valgus measure this patient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5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change ML position of femur and femoral rotation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68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change tibial size and position including medial and lateral shift through sagittal resection shift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always make adjustments on the day with tibial size and placement</a:t>
            </a:r>
            <a:r>
              <a:rPr lang="en-AU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06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tibial cut to change post op alignment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Preservation of cruciate ligaments and retaining the patella lead to normal knee</a:t>
            </a:r>
            <a:r>
              <a:rPr lang="en-US" baseline="0" dirty="0" smtClean="0"/>
              <a:t> kinematics</a:t>
            </a:r>
          </a:p>
          <a:p>
            <a:r>
              <a:rPr lang="en-US" baseline="0" dirty="0" smtClean="0"/>
              <a:t>It is associated with lesser </a:t>
            </a:r>
            <a:r>
              <a:rPr lang="en-US" baseline="0" dirty="0" err="1" smtClean="0"/>
              <a:t>mordities</a:t>
            </a:r>
            <a:r>
              <a:rPr lang="en-US" baseline="0" dirty="0" smtClean="0"/>
              <a:t> including pain..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to a successful UKR is appropriate patient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45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deliver the preoperative plan using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10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correction places excess load on </a:t>
            </a:r>
            <a:r>
              <a:rPr lang="en-US" dirty="0" err="1" smtClean="0"/>
              <a:t>unresurfaced</a:t>
            </a:r>
            <a:r>
              <a:rPr lang="en-US" baseline="0" dirty="0" smtClean="0"/>
              <a:t> compartment </a:t>
            </a:r>
          </a:p>
          <a:p>
            <a:r>
              <a:rPr lang="en-US" dirty="0" err="1" smtClean="0"/>
              <a:t>Mediolateral</a:t>
            </a:r>
            <a:r>
              <a:rPr lang="en-US" baseline="0" dirty="0" smtClean="0"/>
              <a:t> placement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dirty="0" smtClean="0"/>
              <a:t>Tibial</a:t>
            </a:r>
            <a:r>
              <a:rPr lang="en-US" baseline="0" dirty="0" smtClean="0"/>
              <a:t> spine impingement</a:t>
            </a:r>
          </a:p>
          <a:p>
            <a:r>
              <a:rPr lang="en-US" baseline="0" dirty="0" err="1" smtClean="0"/>
              <a:t>Undersizing</a:t>
            </a:r>
            <a:r>
              <a:rPr lang="en-US" baseline="0" dirty="0" smtClean="0"/>
              <a:t> femoral component </a:t>
            </a:r>
            <a:r>
              <a:rPr lang="en-US" baseline="0" dirty="0" smtClean="0">
                <a:sym typeface="Wingdings"/>
              </a:rPr>
              <a:t> patella impingement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3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correction places excess load on </a:t>
            </a:r>
            <a:r>
              <a:rPr lang="en-US" dirty="0" err="1" smtClean="0"/>
              <a:t>unresurfaced</a:t>
            </a:r>
            <a:r>
              <a:rPr lang="en-US" baseline="0" dirty="0" smtClean="0"/>
              <a:t> compartment </a:t>
            </a:r>
          </a:p>
          <a:p>
            <a:r>
              <a:rPr lang="en-US" dirty="0" err="1" smtClean="0"/>
              <a:t>Mediolateral</a:t>
            </a:r>
            <a:r>
              <a:rPr lang="en-US" baseline="0" dirty="0" smtClean="0"/>
              <a:t> placement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dirty="0" smtClean="0"/>
              <a:t>Tibial</a:t>
            </a:r>
            <a:r>
              <a:rPr lang="en-US" baseline="0" dirty="0" smtClean="0"/>
              <a:t> spine impingement</a:t>
            </a:r>
          </a:p>
          <a:p>
            <a:r>
              <a:rPr lang="en-US" baseline="0" dirty="0" err="1" smtClean="0"/>
              <a:t>Undersizing</a:t>
            </a:r>
            <a:r>
              <a:rPr lang="en-US" baseline="0" dirty="0" smtClean="0"/>
              <a:t> femoral component </a:t>
            </a:r>
            <a:r>
              <a:rPr lang="en-US" baseline="0" dirty="0" smtClean="0">
                <a:sym typeface="Wingdings"/>
              </a:rPr>
              <a:t> patella impingement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34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correction places excess load on </a:t>
            </a:r>
            <a:r>
              <a:rPr lang="en-US" dirty="0" err="1" smtClean="0"/>
              <a:t>unresurfaced</a:t>
            </a:r>
            <a:r>
              <a:rPr lang="en-US" baseline="0" dirty="0" smtClean="0"/>
              <a:t> compartment </a:t>
            </a:r>
          </a:p>
          <a:p>
            <a:r>
              <a:rPr lang="en-US" dirty="0" err="1" smtClean="0"/>
              <a:t>Mediolateral</a:t>
            </a:r>
            <a:r>
              <a:rPr lang="en-US" baseline="0" dirty="0" smtClean="0"/>
              <a:t> placement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dirty="0" smtClean="0"/>
              <a:t>Tibial</a:t>
            </a:r>
            <a:r>
              <a:rPr lang="en-US" baseline="0" dirty="0" smtClean="0"/>
              <a:t> spine impingement</a:t>
            </a:r>
          </a:p>
          <a:p>
            <a:r>
              <a:rPr lang="en-US" baseline="0" dirty="0" err="1" smtClean="0"/>
              <a:t>Undersizing</a:t>
            </a:r>
            <a:r>
              <a:rPr lang="en-US" baseline="0" dirty="0" smtClean="0"/>
              <a:t> femoral component </a:t>
            </a:r>
            <a:r>
              <a:rPr lang="en-US" baseline="0" dirty="0" smtClean="0">
                <a:sym typeface="Wingdings"/>
              </a:rPr>
              <a:t> patella impingement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3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correction places excess load on </a:t>
            </a:r>
            <a:r>
              <a:rPr lang="en-US" dirty="0" err="1" smtClean="0"/>
              <a:t>unresurfaced</a:t>
            </a:r>
            <a:r>
              <a:rPr lang="en-US" baseline="0" dirty="0" smtClean="0"/>
              <a:t> compartment </a:t>
            </a:r>
          </a:p>
          <a:p>
            <a:r>
              <a:rPr lang="en-US" dirty="0" err="1" smtClean="0"/>
              <a:t>Mediolateral</a:t>
            </a:r>
            <a:r>
              <a:rPr lang="en-US" baseline="0" dirty="0" smtClean="0"/>
              <a:t> placement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dirty="0" smtClean="0"/>
              <a:t>Tibial</a:t>
            </a:r>
            <a:r>
              <a:rPr lang="en-US" baseline="0" dirty="0" smtClean="0"/>
              <a:t> spine impingement</a:t>
            </a:r>
          </a:p>
          <a:p>
            <a:r>
              <a:rPr lang="en-US" baseline="0" dirty="0" err="1" smtClean="0"/>
              <a:t>Undersizing</a:t>
            </a:r>
            <a:r>
              <a:rPr lang="en-US" baseline="0" dirty="0" smtClean="0"/>
              <a:t> femoral component </a:t>
            </a:r>
            <a:r>
              <a:rPr lang="en-US" baseline="0" dirty="0" smtClean="0">
                <a:sym typeface="Wingdings"/>
              </a:rPr>
              <a:t> patella impingement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3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correction places excess load on </a:t>
            </a:r>
            <a:r>
              <a:rPr lang="en-US" dirty="0" err="1" smtClean="0"/>
              <a:t>unresurfaced</a:t>
            </a:r>
            <a:r>
              <a:rPr lang="en-US" baseline="0" dirty="0" smtClean="0"/>
              <a:t> compartment </a:t>
            </a:r>
          </a:p>
          <a:p>
            <a:r>
              <a:rPr lang="en-US" dirty="0" err="1" smtClean="0"/>
              <a:t>Mediolateral</a:t>
            </a:r>
            <a:r>
              <a:rPr lang="en-US" baseline="0" dirty="0" smtClean="0"/>
              <a:t> placement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dirty="0" smtClean="0"/>
              <a:t>Tibial</a:t>
            </a:r>
            <a:r>
              <a:rPr lang="en-US" baseline="0" dirty="0" smtClean="0"/>
              <a:t> spine impingement</a:t>
            </a:r>
          </a:p>
          <a:p>
            <a:r>
              <a:rPr lang="en-US" baseline="0" dirty="0" err="1" smtClean="0"/>
              <a:t>Undersizing</a:t>
            </a:r>
            <a:r>
              <a:rPr lang="en-US" baseline="0" dirty="0" smtClean="0"/>
              <a:t> femoral component </a:t>
            </a:r>
            <a:r>
              <a:rPr lang="en-US" baseline="0" dirty="0" smtClean="0">
                <a:sym typeface="Wingdings"/>
              </a:rPr>
              <a:t> patella impingement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3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fracture; in young,</a:t>
            </a:r>
            <a:r>
              <a:rPr lang="en-US" baseline="0" dirty="0" smtClean="0"/>
              <a:t> overweight and over active.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2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Recreational activities 6 weeks; vigorous activities 2-3 months</a:t>
            </a:r>
          </a:p>
          <a:p>
            <a:r>
              <a:rPr lang="en-US" dirty="0" smtClean="0"/>
              <a:t>80%</a:t>
            </a:r>
            <a:r>
              <a:rPr lang="en-US" baseline="0" dirty="0" smtClean="0"/>
              <a:t> satisfaction rate with TKR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</a:t>
            </a:r>
            <a:r>
              <a:rPr lang="en-US" baseline="0" dirty="0" smtClean="0"/>
              <a:t> publication of successful results in the 90s, there was a rapid increase in the number of UKRs worldwide.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3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Following</a:t>
            </a:r>
            <a:r>
              <a:rPr lang="en-US" baseline="0" dirty="0" smtClean="0"/>
              <a:t> publication of these successful results, there was a rapid increase in the number of UKRs worldwide.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3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peaked to nearly 15% of all TKR in 2003.  However, our results did not reflect the success rate by the Oxford Group which lead to rapid decline in the number of UKRs performed.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UKR</a:t>
            </a:r>
            <a:r>
              <a:rPr lang="en-US" baseline="0" dirty="0" smtClean="0"/>
              <a:t> is on the rise again since introduction of PSI and Robotic Assisted Surgery; more strict on selection criteria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48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23.4% at 16 years </a:t>
            </a:r>
            <a:r>
              <a:rPr lang="en-US" dirty="0" err="1" smtClean="0"/>
              <a:t>vs</a:t>
            </a:r>
            <a:r>
              <a:rPr lang="en-US" dirty="0" smtClean="0"/>
              <a:t> 8% for TKR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4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</a:t>
            </a:r>
            <a:r>
              <a:rPr lang="en-US" baseline="0" dirty="0" smtClean="0"/>
              <a:t> Selection is the most significant determinant whether a UKR is going to be successful or not.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Failure to strictly adhere to selection criteria will lead to early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96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</a:t>
            </a:r>
            <a:r>
              <a:rPr lang="en-US" baseline="0" dirty="0" smtClean="0"/>
              <a:t> Selection is the most significant determinant whether a UKR is going to be successful or not.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Failure to strictly adhere to selection criteria will lead to early failure.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C7AEB-4AB3-8143-B38B-D368769C87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9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194781"/>
          </a:xfrm>
        </p:spPr>
        <p:txBody>
          <a:bodyPr/>
          <a:lstStyle/>
          <a:p>
            <a:r>
              <a:rPr lang="en-US" dirty="0" smtClean="0"/>
              <a:t>UKR Principles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17" y="3169049"/>
            <a:ext cx="6498159" cy="127040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Rabi Solaiman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MBBS FRACS </a:t>
            </a:r>
            <a:r>
              <a:rPr lang="en-US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FAOrthA</a:t>
            </a:r>
            <a:endParaRPr lang="en-US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Orthopaedic Surgeon</a:t>
            </a:r>
          </a:p>
          <a:p>
            <a:r>
              <a:rPr lang="en-US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Monash Health, Melbourne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800" y="301182"/>
            <a:ext cx="7732931" cy="602364"/>
          </a:xfrm>
        </p:spPr>
        <p:txBody>
          <a:bodyPr/>
          <a:lstStyle/>
          <a:p>
            <a:r>
              <a:rPr lang="en-US" sz="2400" dirty="0" smtClean="0"/>
              <a:t>Cumulative Percent Revision of Primary UKR</a:t>
            </a:r>
            <a:endParaRPr lang="en-US" sz="2400" dirty="0"/>
          </a:p>
        </p:txBody>
      </p:sp>
      <p:pic>
        <p:nvPicPr>
          <p:cNvPr id="4" name="Content Placeholder 3" descr="Screen Shot 2017-10-26 at 6.17.00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" r="-285"/>
          <a:stretch/>
        </p:blipFill>
        <p:spPr>
          <a:xfrm>
            <a:off x="664800" y="1074488"/>
            <a:ext cx="7817771" cy="5339878"/>
          </a:xfrm>
        </p:spPr>
      </p:pic>
    </p:spTree>
    <p:extLst>
      <p:ext uri="{BB962C8B-B14F-4D97-AF65-F5344CB8AC3E}">
        <p14:creationId xmlns:p14="http://schemas.microsoft.com/office/powerpoint/2010/main" val="12034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Cumulative Percent Revision of Primary UKR by Age</a:t>
            </a:r>
            <a:endParaRPr lang="en-US" sz="2400" dirty="0"/>
          </a:p>
        </p:txBody>
      </p:sp>
      <p:pic>
        <p:nvPicPr>
          <p:cNvPr id="4" name="Content Placeholder 3" descr="Screen Shot 2017-10-26 at 6.26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9" r="-15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309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such high failure revision rate?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Poor Patient Selection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51071" y="2200283"/>
            <a:ext cx="3840480" cy="3743317"/>
          </a:xfrm>
        </p:spPr>
        <p:txBody>
          <a:bodyPr/>
          <a:lstStyle/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4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such high failure revision rate?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Poor Patient Selection </a:t>
            </a:r>
          </a:p>
          <a:p>
            <a:r>
              <a:rPr lang="en-US" b="1" dirty="0" smtClean="0"/>
              <a:t>Poor Technique</a:t>
            </a:r>
          </a:p>
          <a:p>
            <a:r>
              <a:rPr lang="en-US" dirty="0" smtClean="0"/>
              <a:t>Relative ease of conversion to TKR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Screen Shot 2017-10-29 at 5.47.37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49" r="-9549"/>
          <a:stretch>
            <a:fillRect/>
          </a:stretch>
        </p:blipFill>
        <p:spPr>
          <a:xfrm>
            <a:off x="4751071" y="1832751"/>
            <a:ext cx="3840480" cy="4343400"/>
          </a:xfrm>
        </p:spPr>
      </p:pic>
    </p:spTree>
    <p:extLst>
      <p:ext uri="{BB962C8B-B14F-4D97-AF65-F5344CB8AC3E}">
        <p14:creationId xmlns:p14="http://schemas.microsoft.com/office/powerpoint/2010/main" val="36020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Why such high failure revision rate?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Poor Patient Selection </a:t>
            </a:r>
          </a:p>
          <a:p>
            <a:r>
              <a:rPr lang="en-US" dirty="0" smtClean="0"/>
              <a:t>Poor Technique</a:t>
            </a:r>
          </a:p>
          <a:p>
            <a:r>
              <a:rPr lang="en-US" b="1" dirty="0" smtClean="0"/>
              <a:t>Relative ease of conversion to TKR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Screen Shot 2017-10-29 at 6.31.46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r="7555" b="3402"/>
          <a:stretch/>
        </p:blipFill>
        <p:spPr>
          <a:xfrm>
            <a:off x="5186817" y="2047414"/>
            <a:ext cx="2825920" cy="4195670"/>
          </a:xfrm>
        </p:spPr>
      </p:pic>
    </p:spTree>
    <p:extLst>
      <p:ext uri="{BB962C8B-B14F-4D97-AF65-F5344CB8AC3E}">
        <p14:creationId xmlns:p14="http://schemas.microsoft.com/office/powerpoint/2010/main" val="360204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Patient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 operative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Surgical Technique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9766"/>
            <a:ext cx="8042276" cy="947087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Selection Criteria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Controversial and vary widely</a:t>
            </a:r>
          </a:p>
          <a:p>
            <a:r>
              <a:rPr lang="en-US" dirty="0" smtClean="0"/>
              <a:t>Age &gt;60</a:t>
            </a:r>
          </a:p>
          <a:p>
            <a:r>
              <a:rPr lang="en-US" dirty="0" smtClean="0">
                <a:sym typeface="Wingdings"/>
              </a:rPr>
              <a:t>Low demand</a:t>
            </a:r>
          </a:p>
          <a:p>
            <a:r>
              <a:rPr lang="en-US" dirty="0" smtClean="0">
                <a:sym typeface="Wingdings"/>
              </a:rPr>
              <a:t>Light weight (&lt;82kg)</a:t>
            </a:r>
          </a:p>
          <a:p>
            <a:r>
              <a:rPr lang="en-US" dirty="0" smtClean="0">
                <a:sym typeface="Wingdings"/>
              </a:rPr>
              <a:t>Single compartment disease</a:t>
            </a:r>
          </a:p>
          <a:p>
            <a:pPr lvl="1"/>
            <a:r>
              <a:rPr lang="en-US" dirty="0" smtClean="0">
                <a:sym typeface="Wingdings"/>
              </a:rPr>
              <a:t>Clinical &amp; Radiological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1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33182"/>
          </a:xfrm>
        </p:spPr>
        <p:txBody>
          <a:bodyPr/>
          <a:lstStyle/>
          <a:p>
            <a:r>
              <a:rPr lang="en-US" sz="4000" dirty="0" smtClean="0"/>
              <a:t>Contraindications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ACL deficiency</a:t>
            </a:r>
          </a:p>
          <a:p>
            <a:r>
              <a:rPr lang="en-US" dirty="0" smtClean="0"/>
              <a:t>Fixed Flexion Deformity &gt;10°</a:t>
            </a:r>
          </a:p>
          <a:p>
            <a:r>
              <a:rPr lang="en-US" dirty="0" smtClean="0"/>
              <a:t>Arch of Motion &lt;90°</a:t>
            </a:r>
          </a:p>
          <a:p>
            <a:r>
              <a:rPr lang="en-US" dirty="0" smtClean="0"/>
              <a:t>Fixed </a:t>
            </a:r>
            <a:r>
              <a:rPr lang="en-US" dirty="0" err="1" smtClean="0"/>
              <a:t>varus</a:t>
            </a:r>
            <a:r>
              <a:rPr lang="en-US" dirty="0" smtClean="0"/>
              <a:t> deformity &gt; 10°</a:t>
            </a:r>
          </a:p>
          <a:p>
            <a:r>
              <a:rPr lang="en-US" dirty="0" smtClean="0"/>
              <a:t>Fixed valgus &gt; 5°</a:t>
            </a:r>
          </a:p>
          <a:p>
            <a:r>
              <a:rPr lang="en-US" dirty="0" err="1" smtClean="0"/>
              <a:t>Meniscectomy</a:t>
            </a:r>
            <a:r>
              <a:rPr lang="en-US" dirty="0" smtClean="0"/>
              <a:t> in other compartment</a:t>
            </a:r>
          </a:p>
          <a:p>
            <a:r>
              <a:rPr lang="en-US" dirty="0" err="1" smtClean="0"/>
              <a:t>Tricompartmental</a:t>
            </a:r>
            <a:r>
              <a:rPr lang="en-US" dirty="0" smtClean="0"/>
              <a:t> Disease (Inflammatory)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40801"/>
          </a:xfrm>
        </p:spPr>
        <p:txBody>
          <a:bodyPr/>
          <a:lstStyle/>
          <a:p>
            <a:r>
              <a:rPr lang="en-US" sz="4000" dirty="0" smtClean="0"/>
              <a:t>Relative Contraindications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Younger Active Patients</a:t>
            </a:r>
          </a:p>
          <a:p>
            <a:r>
              <a:rPr lang="en-US" dirty="0" smtClean="0"/>
              <a:t>Overweight Patients</a:t>
            </a:r>
          </a:p>
          <a:p>
            <a:r>
              <a:rPr lang="en-US" dirty="0" smtClean="0"/>
              <a:t>Grade IV PFJ disease (anterior knee pain)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7806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78177"/>
          </a:xfrm>
        </p:spPr>
        <p:txBody>
          <a:bodyPr/>
          <a:lstStyle/>
          <a:p>
            <a:r>
              <a:rPr lang="en-US" sz="4000" dirty="0" smtClean="0"/>
              <a:t>UKR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1/3 of patients with OA have single compartment disease</a:t>
            </a:r>
          </a:p>
          <a:p>
            <a:r>
              <a:rPr lang="en-US" dirty="0" smtClean="0"/>
              <a:t>In 50% of patients,  arthritic changes are predominantly in medial compartment</a:t>
            </a:r>
          </a:p>
          <a:p>
            <a:r>
              <a:rPr lang="en-US" dirty="0" smtClean="0"/>
              <a:t>Some of these patients may suitable for UKR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Patient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Pre operative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Surgical Technique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73872"/>
            <a:ext cx="7874223" cy="488501"/>
          </a:xfrm>
        </p:spPr>
        <p:txBody>
          <a:bodyPr/>
          <a:lstStyle/>
          <a:p>
            <a:r>
              <a:rPr lang="en-US" sz="2400" dirty="0"/>
              <a:t>“Failure to plan is planning to fail”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r="837"/>
          <a:stretch/>
        </p:blipFill>
        <p:spPr>
          <a:xfrm>
            <a:off x="696823" y="1600201"/>
            <a:ext cx="7894728" cy="467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Preoperative Planning</a:t>
            </a:r>
            <a:br>
              <a:rPr lang="en-US" sz="3200" dirty="0" smtClean="0"/>
            </a:br>
            <a:r>
              <a:rPr lang="en-US" sz="3200" dirty="0" smtClean="0"/>
              <a:t>Xray </a:t>
            </a:r>
            <a:r>
              <a:rPr lang="en-US" sz="3200" dirty="0" err="1" smtClean="0"/>
              <a:t>Templating</a:t>
            </a:r>
            <a:endParaRPr lang="en-US" sz="3200" dirty="0"/>
          </a:p>
        </p:txBody>
      </p:sp>
      <p:pic>
        <p:nvPicPr>
          <p:cNvPr id="4" name="Content Placeholder 3" descr="pre op templating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" r="-623"/>
          <a:stretch/>
        </p:blipFill>
        <p:spPr>
          <a:xfrm>
            <a:off x="1311491" y="1600200"/>
            <a:ext cx="6432546" cy="4916851"/>
          </a:xfrm>
        </p:spPr>
      </p:pic>
    </p:spTree>
    <p:extLst>
      <p:ext uri="{BB962C8B-B14F-4D97-AF65-F5344CB8AC3E}">
        <p14:creationId xmlns:p14="http://schemas.microsoft.com/office/powerpoint/2010/main" val="402540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74382"/>
          </a:xfrm>
        </p:spPr>
        <p:txBody>
          <a:bodyPr/>
          <a:lstStyle/>
          <a:p>
            <a:r>
              <a:rPr lang="en-US" sz="3200" dirty="0" smtClean="0"/>
              <a:t>Preoperative Planning</a:t>
            </a:r>
            <a:br>
              <a:rPr lang="en-US" sz="3200" dirty="0" smtClean="0"/>
            </a:br>
            <a:r>
              <a:rPr lang="en-US" sz="3200" dirty="0" smtClean="0"/>
              <a:t>PSI</a:t>
            </a:r>
            <a:endParaRPr lang="en-US" sz="3200" dirty="0"/>
          </a:p>
        </p:txBody>
      </p:sp>
      <p:pic>
        <p:nvPicPr>
          <p:cNvPr id="8" name="Content Placeholder 7" descr="image006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41" b="965"/>
          <a:stretch/>
        </p:blipFill>
        <p:spPr>
          <a:xfrm>
            <a:off x="549275" y="1600201"/>
            <a:ext cx="3840480" cy="4164350"/>
          </a:xfrm>
        </p:spPr>
      </p:pic>
      <p:pic>
        <p:nvPicPr>
          <p:cNvPr id="9" name="Content Placeholder 8" descr="image007.jpg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3" b="608"/>
          <a:stretch/>
        </p:blipFill>
        <p:spPr>
          <a:xfrm>
            <a:off x="4538890" y="1753553"/>
            <a:ext cx="4222405" cy="4010998"/>
          </a:xfrm>
        </p:spPr>
      </p:pic>
    </p:spTree>
    <p:extLst>
      <p:ext uri="{BB962C8B-B14F-4D97-AF65-F5344CB8AC3E}">
        <p14:creationId xmlns:p14="http://schemas.microsoft.com/office/powerpoint/2010/main" val="3990983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Preoperative Planning</a:t>
            </a:r>
            <a:br>
              <a:rPr lang="en-US" sz="3200" dirty="0"/>
            </a:br>
            <a:r>
              <a:rPr lang="en-US" sz="3200" dirty="0"/>
              <a:t>PSI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 l="-2051" r="-205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3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823373"/>
            <a:ext cx="9144000" cy="503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12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-2051" r="-205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14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-2051" r="-205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83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 l="-2051" r="-205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69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Patient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 operative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Surgical Technique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5364804" cy="4689813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Medial Compartment Replacement</a:t>
            </a:r>
          </a:p>
          <a:p>
            <a:r>
              <a:rPr lang="en-US" sz="2400" dirty="0" smtClean="0"/>
              <a:t>Lateral Compartment Replacement</a:t>
            </a:r>
          </a:p>
          <a:p>
            <a:r>
              <a:rPr lang="en-US" sz="2400" dirty="0" smtClean="0"/>
              <a:t>Indication</a:t>
            </a:r>
          </a:p>
          <a:p>
            <a:pPr lvl="1"/>
            <a:r>
              <a:rPr lang="en-US" sz="2200" dirty="0" smtClean="0"/>
              <a:t>Severe pain</a:t>
            </a:r>
          </a:p>
          <a:p>
            <a:pPr lvl="1"/>
            <a:r>
              <a:rPr lang="en-US" sz="2200" dirty="0" err="1" smtClean="0"/>
              <a:t>Localised</a:t>
            </a:r>
            <a:r>
              <a:rPr lang="en-US" sz="2200" dirty="0" smtClean="0"/>
              <a:t> to single compartment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ailed non operative Rx</a:t>
            </a:r>
          </a:p>
        </p:txBody>
      </p:sp>
      <p:pic>
        <p:nvPicPr>
          <p:cNvPr id="5" name="Content Placeholder 4" descr="Screen Shot 2017-10-27 at 9.33.19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4" r="-15634"/>
          <a:stretch>
            <a:fillRect/>
          </a:stretch>
        </p:blipFill>
        <p:spPr>
          <a:xfrm>
            <a:off x="5663982" y="1600201"/>
            <a:ext cx="3306366" cy="3739343"/>
          </a:xfrm>
        </p:spPr>
      </p:pic>
    </p:spTree>
    <p:extLst>
      <p:ext uri="{BB962C8B-B14F-4D97-AF65-F5344CB8AC3E}">
        <p14:creationId xmlns:p14="http://schemas.microsoft.com/office/powerpoint/2010/main" val="21828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5950"/>
          </a:xfrm>
        </p:spPr>
        <p:txBody>
          <a:bodyPr/>
          <a:lstStyle/>
          <a:p>
            <a:r>
              <a:rPr lang="en-US" sz="4000" dirty="0" smtClean="0"/>
              <a:t>3. Surgical Technique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5508560" cy="4343400"/>
          </a:xfrm>
        </p:spPr>
        <p:txBody>
          <a:bodyPr/>
          <a:lstStyle/>
          <a:p>
            <a:r>
              <a:rPr lang="en-US" sz="2400" dirty="0" err="1" smtClean="0"/>
              <a:t>Instrumention</a:t>
            </a:r>
            <a:r>
              <a:rPr lang="en-US" sz="2400" dirty="0" smtClean="0"/>
              <a:t> Technique</a:t>
            </a:r>
          </a:p>
          <a:p>
            <a:pPr lvl="1"/>
            <a:r>
              <a:rPr lang="en-US" dirty="0" err="1" smtClean="0"/>
              <a:t>Extramedullary</a:t>
            </a:r>
            <a:endParaRPr lang="en-US" dirty="0" smtClean="0"/>
          </a:p>
          <a:p>
            <a:pPr lvl="1"/>
            <a:r>
              <a:rPr lang="en-US" dirty="0" smtClean="0"/>
              <a:t>Intramedullary</a:t>
            </a:r>
          </a:p>
          <a:p>
            <a:r>
              <a:rPr lang="en-US" dirty="0" smtClean="0"/>
              <a:t>P</a:t>
            </a:r>
            <a:r>
              <a:rPr lang="en-US" sz="2400" dirty="0" smtClean="0"/>
              <a:t>atient Specific </a:t>
            </a:r>
            <a:r>
              <a:rPr lang="en-US" sz="2400" dirty="0" err="1" smtClean="0"/>
              <a:t>Instrumention</a:t>
            </a:r>
            <a:r>
              <a:rPr lang="en-US" sz="2400" dirty="0" smtClean="0"/>
              <a:t> </a:t>
            </a:r>
            <a:r>
              <a:rPr lang="en-US" dirty="0" smtClean="0"/>
              <a:t>(PSI)</a:t>
            </a:r>
          </a:p>
          <a:p>
            <a:r>
              <a:rPr lang="en-US" sz="2400" dirty="0" smtClean="0"/>
              <a:t>Robotic Assisted</a:t>
            </a:r>
            <a:endParaRPr lang="en-US" sz="2400" dirty="0"/>
          </a:p>
        </p:txBody>
      </p:sp>
      <p:pic>
        <p:nvPicPr>
          <p:cNvPr id="5" name="Content Placeholder 4" descr="Screen Shot 2017-10-29 at 7.36.46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" r="-3504"/>
          <a:stretch/>
        </p:blipFill>
        <p:spPr>
          <a:xfrm>
            <a:off x="6437751" y="1329525"/>
            <a:ext cx="2706249" cy="4952998"/>
          </a:xfrm>
        </p:spPr>
      </p:pic>
    </p:spTree>
    <p:extLst>
      <p:ext uri="{BB962C8B-B14F-4D97-AF65-F5344CB8AC3E}">
        <p14:creationId xmlns:p14="http://schemas.microsoft.com/office/powerpoint/2010/main" val="12785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7-10-29 at 7.36.46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" r="-1956"/>
          <a:stretch/>
        </p:blipFill>
        <p:spPr>
          <a:xfrm>
            <a:off x="6255578" y="1600201"/>
            <a:ext cx="2335973" cy="4343400"/>
          </a:xfrm>
        </p:spPr>
      </p:pic>
      <p:pic>
        <p:nvPicPr>
          <p:cNvPr id="6" name="Content Placeholder 3" descr="pre op templating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3" b="-353"/>
          <a:stretch/>
        </p:blipFill>
        <p:spPr>
          <a:xfrm>
            <a:off x="549275" y="1787305"/>
            <a:ext cx="5329852" cy="4156296"/>
          </a:xfrm>
        </p:spPr>
      </p:pic>
    </p:spTree>
    <p:extLst>
      <p:ext uri="{BB962C8B-B14F-4D97-AF65-F5344CB8AC3E}">
        <p14:creationId xmlns:p14="http://schemas.microsoft.com/office/powerpoint/2010/main" val="452954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3. Surgical Technique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Instrumention</a:t>
            </a:r>
            <a:r>
              <a:rPr lang="en-US" dirty="0" smtClean="0"/>
              <a:t> Technique</a:t>
            </a:r>
          </a:p>
          <a:p>
            <a:pPr lvl="1"/>
            <a:r>
              <a:rPr lang="en-US" dirty="0" err="1" smtClean="0"/>
              <a:t>Extramedullary</a:t>
            </a:r>
            <a:endParaRPr lang="en-US" dirty="0" smtClean="0"/>
          </a:p>
          <a:p>
            <a:pPr lvl="1"/>
            <a:r>
              <a:rPr lang="en-US" dirty="0" smtClean="0"/>
              <a:t>Intramedullary</a:t>
            </a:r>
          </a:p>
          <a:p>
            <a:r>
              <a:rPr lang="en-US" b="1" dirty="0" smtClean="0"/>
              <a:t>Patient Specific </a:t>
            </a:r>
            <a:r>
              <a:rPr lang="en-US" b="1" dirty="0" err="1" smtClean="0"/>
              <a:t>Instrumention</a:t>
            </a:r>
            <a:r>
              <a:rPr lang="en-US" b="1" dirty="0" smtClean="0"/>
              <a:t> (PSI)</a:t>
            </a:r>
          </a:p>
          <a:p>
            <a:r>
              <a:rPr lang="en-US" dirty="0" smtClean="0"/>
              <a:t>Robotic Assisted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5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3. Surgical Technique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953" y="1600201"/>
            <a:ext cx="3840480" cy="4343400"/>
          </a:xfrm>
        </p:spPr>
        <p:txBody>
          <a:bodyPr/>
          <a:lstStyle/>
          <a:p>
            <a:r>
              <a:rPr lang="en-US" dirty="0" err="1" smtClean="0"/>
              <a:t>Instrumention</a:t>
            </a:r>
            <a:r>
              <a:rPr lang="en-US" dirty="0" smtClean="0"/>
              <a:t> Technique</a:t>
            </a:r>
          </a:p>
          <a:p>
            <a:pPr lvl="1"/>
            <a:r>
              <a:rPr lang="en-US" dirty="0" err="1" smtClean="0"/>
              <a:t>Extramedullary</a:t>
            </a:r>
            <a:endParaRPr lang="en-US" dirty="0" smtClean="0"/>
          </a:p>
          <a:p>
            <a:pPr lvl="1"/>
            <a:r>
              <a:rPr lang="en-US" dirty="0" smtClean="0"/>
              <a:t>Intramedullary</a:t>
            </a:r>
          </a:p>
          <a:p>
            <a:r>
              <a:rPr lang="en-US" dirty="0" smtClean="0"/>
              <a:t>Patient Specific </a:t>
            </a:r>
            <a:r>
              <a:rPr lang="en-US" dirty="0" err="1" smtClean="0"/>
              <a:t>Instrumention</a:t>
            </a:r>
            <a:r>
              <a:rPr lang="en-US" dirty="0" smtClean="0"/>
              <a:t> (PSI)</a:t>
            </a:r>
          </a:p>
          <a:p>
            <a:r>
              <a:rPr lang="en-US" b="1" dirty="0" smtClean="0"/>
              <a:t>Robotic Assisted</a:t>
            </a:r>
            <a:endParaRPr lang="en-US" b="1" dirty="0"/>
          </a:p>
        </p:txBody>
      </p:sp>
      <p:pic>
        <p:nvPicPr>
          <p:cNvPr id="5" name="Content Placeholder 4" descr="Mako-robotic-joint-replacement-surgery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4" t="-478" r="5658" b="-4"/>
          <a:stretch/>
        </p:blipFill>
        <p:spPr>
          <a:xfrm>
            <a:off x="4170260" y="1959988"/>
            <a:ext cx="4656267" cy="3589688"/>
          </a:xfrm>
        </p:spPr>
      </p:pic>
    </p:spTree>
    <p:extLst>
      <p:ext uri="{BB962C8B-B14F-4D97-AF65-F5344CB8AC3E}">
        <p14:creationId xmlns:p14="http://schemas.microsoft.com/office/powerpoint/2010/main" val="33895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UKR Technical Tips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Longitudinal Incision</a:t>
            </a:r>
          </a:p>
          <a:p>
            <a:r>
              <a:rPr lang="en-US" dirty="0" smtClean="0"/>
              <a:t>Remove osteophytes</a:t>
            </a:r>
          </a:p>
          <a:p>
            <a:r>
              <a:rPr lang="en-US" dirty="0" smtClean="0"/>
              <a:t>Avoid extensive releases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" name="Content Placeholder 11" descr="Screen Shot 2017-10-29 at 7.36.22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5" b="-41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01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UKR Technical Tips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Longitudinal Incision</a:t>
            </a:r>
          </a:p>
          <a:p>
            <a:r>
              <a:rPr lang="en-US" dirty="0" smtClean="0"/>
              <a:t>Remove osteophytes</a:t>
            </a:r>
          </a:p>
          <a:p>
            <a:r>
              <a:rPr lang="en-US" dirty="0" smtClean="0"/>
              <a:t>Avoid extensive releases</a:t>
            </a:r>
          </a:p>
          <a:p>
            <a:r>
              <a:rPr lang="en-US" b="1" dirty="0" smtClean="0"/>
              <a:t>Resect minimal bone</a:t>
            </a:r>
          </a:p>
          <a:p>
            <a:r>
              <a:rPr lang="en-US" dirty="0" smtClean="0"/>
              <a:t>Avoid overcorrection</a:t>
            </a:r>
          </a:p>
          <a:p>
            <a:r>
              <a:rPr lang="en-US" dirty="0" smtClean="0"/>
              <a:t>Avoid edge loading</a:t>
            </a:r>
          </a:p>
          <a:p>
            <a:r>
              <a:rPr lang="en-US" dirty="0" smtClean="0"/>
              <a:t>Avoid impingement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 descr="UKR PSI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7" t="56066" r="3271" b="-187"/>
          <a:stretch/>
        </p:blipFill>
        <p:spPr>
          <a:xfrm>
            <a:off x="4227773" y="1826696"/>
            <a:ext cx="4632061" cy="1785244"/>
          </a:xfrm>
        </p:spPr>
      </p:pic>
    </p:spTree>
    <p:extLst>
      <p:ext uri="{BB962C8B-B14F-4D97-AF65-F5344CB8AC3E}">
        <p14:creationId xmlns:p14="http://schemas.microsoft.com/office/powerpoint/2010/main" val="37501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UKR Technical Tips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Longitudinal Incision</a:t>
            </a:r>
          </a:p>
          <a:p>
            <a:r>
              <a:rPr lang="en-US" dirty="0" smtClean="0"/>
              <a:t>Remove osteophytes</a:t>
            </a:r>
          </a:p>
          <a:p>
            <a:r>
              <a:rPr lang="en-US" dirty="0" smtClean="0"/>
              <a:t>Avoid extensive releases</a:t>
            </a:r>
          </a:p>
          <a:p>
            <a:r>
              <a:rPr lang="en-US" dirty="0" smtClean="0"/>
              <a:t>Resect minimal bone</a:t>
            </a:r>
          </a:p>
          <a:p>
            <a:r>
              <a:rPr lang="en-US" b="1" dirty="0" smtClean="0"/>
              <a:t>Avoid overcorrection</a:t>
            </a:r>
          </a:p>
          <a:p>
            <a:r>
              <a:rPr lang="en-US" dirty="0" smtClean="0"/>
              <a:t>Avoid edge loading</a:t>
            </a:r>
          </a:p>
          <a:p>
            <a:r>
              <a:rPr lang="en-US" dirty="0" smtClean="0"/>
              <a:t>Avoid impingement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Screen Shot 2017-10-29 at 5.17.04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93" b="-67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63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UKR Technical Tips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Longitudinal Incision</a:t>
            </a:r>
          </a:p>
          <a:p>
            <a:r>
              <a:rPr lang="en-US" dirty="0" smtClean="0"/>
              <a:t>Remove osteophytes</a:t>
            </a:r>
          </a:p>
          <a:p>
            <a:r>
              <a:rPr lang="en-US" dirty="0" smtClean="0"/>
              <a:t>Avoid extensive releases</a:t>
            </a:r>
          </a:p>
          <a:p>
            <a:r>
              <a:rPr lang="en-US" dirty="0" smtClean="0"/>
              <a:t>Resect minimal bone</a:t>
            </a:r>
          </a:p>
          <a:p>
            <a:r>
              <a:rPr lang="en-US" dirty="0" smtClean="0"/>
              <a:t>Avoid overcorrection</a:t>
            </a:r>
          </a:p>
          <a:p>
            <a:r>
              <a:rPr lang="en-US" b="1" dirty="0" smtClean="0"/>
              <a:t>Avoid edge loading</a:t>
            </a:r>
          </a:p>
          <a:p>
            <a:r>
              <a:rPr lang="en-US" dirty="0" smtClean="0"/>
              <a:t>Avoid impingement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Screen Shot 2017-10-29 at 5.16.22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4" r="-41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697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UKR Technical Tips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Longitudinal Incision</a:t>
            </a:r>
          </a:p>
          <a:p>
            <a:r>
              <a:rPr lang="en-US" dirty="0" smtClean="0"/>
              <a:t>Remove osteophytes</a:t>
            </a:r>
          </a:p>
          <a:p>
            <a:r>
              <a:rPr lang="en-US" dirty="0" smtClean="0"/>
              <a:t>Avoid extensive releases</a:t>
            </a:r>
          </a:p>
          <a:p>
            <a:r>
              <a:rPr lang="en-US" dirty="0" smtClean="0"/>
              <a:t>Resect minimal bone</a:t>
            </a:r>
          </a:p>
          <a:p>
            <a:r>
              <a:rPr lang="en-US" dirty="0" smtClean="0"/>
              <a:t>Avoid overcorrection</a:t>
            </a:r>
          </a:p>
          <a:p>
            <a:r>
              <a:rPr lang="en-US" dirty="0" smtClean="0"/>
              <a:t>Avoid edge loading</a:t>
            </a:r>
          </a:p>
          <a:p>
            <a:r>
              <a:rPr lang="en-US" b="1" dirty="0" smtClean="0"/>
              <a:t>Avoid impingement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47335" t="215" b="1750"/>
          <a:stretch/>
        </p:blipFill>
        <p:spPr>
          <a:xfrm>
            <a:off x="4687623" y="1600201"/>
            <a:ext cx="4029349" cy="47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03594"/>
          </a:xfrm>
        </p:spPr>
        <p:txBody>
          <a:bodyPr/>
          <a:lstStyle/>
          <a:p>
            <a:r>
              <a:rPr lang="en-US" sz="3600" dirty="0" smtClean="0"/>
              <a:t>Early Failure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4" y="1600201"/>
            <a:ext cx="5477854" cy="4343400"/>
          </a:xfrm>
        </p:spPr>
        <p:txBody>
          <a:bodyPr/>
          <a:lstStyle/>
          <a:p>
            <a:r>
              <a:rPr lang="en-US" sz="2400" dirty="0" smtClean="0"/>
              <a:t>Fr</a:t>
            </a:r>
            <a:r>
              <a:rPr lang="en-US" sz="2800" dirty="0" smtClean="0"/>
              <a:t>acture</a:t>
            </a:r>
          </a:p>
          <a:p>
            <a:pPr lvl="1"/>
            <a:r>
              <a:rPr lang="en-US" sz="2400" dirty="0" smtClean="0"/>
              <a:t>Tibial stress fracture</a:t>
            </a:r>
          </a:p>
          <a:p>
            <a:pPr lvl="1"/>
            <a:r>
              <a:rPr lang="en-US" sz="2400" dirty="0" smtClean="0"/>
              <a:t>Tibial component subsidence</a:t>
            </a:r>
          </a:p>
          <a:p>
            <a:pPr lvl="1"/>
            <a:r>
              <a:rPr lang="en-US" sz="2400" dirty="0" smtClean="0"/>
              <a:t>Osteoporotic bone</a:t>
            </a:r>
          </a:p>
          <a:p>
            <a:pPr lvl="1"/>
            <a:endParaRPr lang="en-US" sz="2000" dirty="0"/>
          </a:p>
          <a:p>
            <a:r>
              <a:rPr lang="en-US" sz="2800" dirty="0" smtClean="0"/>
              <a:t>Infection</a:t>
            </a:r>
          </a:p>
          <a:p>
            <a:endParaRPr lang="en-US" sz="2800" dirty="0"/>
          </a:p>
          <a:p>
            <a:r>
              <a:rPr lang="en-US" sz="2800" dirty="0" smtClean="0"/>
              <a:t>Pain</a:t>
            </a:r>
            <a:endParaRPr lang="en-US" sz="2800" dirty="0"/>
          </a:p>
        </p:txBody>
      </p:sp>
      <p:pic>
        <p:nvPicPr>
          <p:cNvPr id="6" name="Content Placeholder 5" descr="Screen Shot 2017-10-29 at 5.15.46 pm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-1" r="6938" b="3958"/>
          <a:stretch/>
        </p:blipFill>
        <p:spPr>
          <a:xfrm>
            <a:off x="5878420" y="1600201"/>
            <a:ext cx="2979918" cy="3620143"/>
          </a:xfrm>
        </p:spPr>
      </p:pic>
    </p:spTree>
    <p:extLst>
      <p:ext uri="{BB962C8B-B14F-4D97-AF65-F5344CB8AC3E}">
        <p14:creationId xmlns:p14="http://schemas.microsoft.com/office/powerpoint/2010/main" val="393480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27422"/>
            <a:ext cx="8042276" cy="796239"/>
          </a:xfrm>
        </p:spPr>
        <p:txBody>
          <a:bodyPr/>
          <a:lstStyle/>
          <a:p>
            <a:r>
              <a:rPr lang="en-US" sz="4000" dirty="0" smtClean="0"/>
              <a:t>UKR </a:t>
            </a:r>
            <a:r>
              <a:rPr lang="en-US" sz="4000" dirty="0" err="1" smtClean="0"/>
              <a:t>vs</a:t>
            </a:r>
            <a:r>
              <a:rPr lang="en-US" sz="4000" dirty="0" smtClean="0"/>
              <a:t> TKR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Preservation of normal knee kinematics</a:t>
            </a:r>
          </a:p>
          <a:p>
            <a:pPr lvl="1"/>
            <a:r>
              <a:rPr lang="en-US" dirty="0"/>
              <a:t>cruciate ligaments; PFJ tracking</a:t>
            </a:r>
          </a:p>
          <a:p>
            <a:r>
              <a:rPr lang="en-US" dirty="0" smtClean="0"/>
              <a:t>Less </a:t>
            </a:r>
            <a:endParaRPr lang="en-US" dirty="0"/>
          </a:p>
          <a:p>
            <a:pPr lvl="1"/>
            <a:r>
              <a:rPr lang="en-US" dirty="0" smtClean="0"/>
              <a:t>Morbidity</a:t>
            </a:r>
          </a:p>
          <a:p>
            <a:pPr lvl="1"/>
            <a:r>
              <a:rPr lang="en-US" dirty="0" smtClean="0"/>
              <a:t>Pain, Blood loss, DVT, PE, Infection</a:t>
            </a:r>
          </a:p>
          <a:p>
            <a:pPr lvl="1"/>
            <a:r>
              <a:rPr lang="en-US" dirty="0" smtClean="0"/>
              <a:t>Hospital stay </a:t>
            </a:r>
          </a:p>
          <a:p>
            <a:pPr lvl="1"/>
            <a:r>
              <a:rPr lang="en-US" dirty="0" smtClean="0"/>
              <a:t>expensive</a:t>
            </a:r>
          </a:p>
        </p:txBody>
      </p:sp>
    </p:spTree>
    <p:extLst>
      <p:ext uri="{BB962C8B-B14F-4D97-AF65-F5344CB8AC3E}">
        <p14:creationId xmlns:p14="http://schemas.microsoft.com/office/powerpoint/2010/main" val="37162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43278"/>
          </a:xfrm>
        </p:spPr>
        <p:txBody>
          <a:bodyPr/>
          <a:lstStyle/>
          <a:p>
            <a:r>
              <a:rPr lang="en-US" sz="3600" dirty="0" smtClean="0"/>
              <a:t>Late Failure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Loosening</a:t>
            </a:r>
          </a:p>
          <a:p>
            <a:endParaRPr lang="en-US" dirty="0" smtClean="0"/>
          </a:p>
        </p:txBody>
      </p:sp>
      <p:pic>
        <p:nvPicPr>
          <p:cNvPr id="5" name="Content Placeholder 4" descr="Screen Shot 2017-10-29 at 5.18.53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97" r="-91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59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43278"/>
          </a:xfrm>
        </p:spPr>
        <p:txBody>
          <a:bodyPr/>
          <a:lstStyle/>
          <a:p>
            <a:r>
              <a:rPr lang="en-US" sz="3600" dirty="0" smtClean="0"/>
              <a:t>Late Failure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4552316" cy="4343400"/>
          </a:xfrm>
        </p:spPr>
        <p:txBody>
          <a:bodyPr/>
          <a:lstStyle/>
          <a:p>
            <a:r>
              <a:rPr lang="en-US" dirty="0" smtClean="0"/>
              <a:t>Loosening</a:t>
            </a:r>
          </a:p>
          <a:p>
            <a:endParaRPr lang="en-US" dirty="0" smtClean="0"/>
          </a:p>
          <a:p>
            <a:r>
              <a:rPr lang="en-US" b="1" dirty="0" smtClean="0"/>
              <a:t>Progression of Disease</a:t>
            </a:r>
            <a:endParaRPr lang="en-US" b="1" dirty="0"/>
          </a:p>
        </p:txBody>
      </p:sp>
      <p:pic>
        <p:nvPicPr>
          <p:cNvPr id="8" name="Content Placeholder 7" descr="Screen Shot 2017-10-29 at 6.12.07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9" t="-178" r="11812" b="2663"/>
          <a:stretch/>
        </p:blipFill>
        <p:spPr>
          <a:xfrm>
            <a:off x="5595262" y="1600201"/>
            <a:ext cx="3186555" cy="4136864"/>
          </a:xfrm>
        </p:spPr>
      </p:pic>
    </p:spTree>
    <p:extLst>
      <p:ext uri="{BB962C8B-B14F-4D97-AF65-F5344CB8AC3E}">
        <p14:creationId xmlns:p14="http://schemas.microsoft.com/office/powerpoint/2010/main" val="26071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Cumulative Incidence of Revision by Diagnosis</a:t>
            </a:r>
            <a:endParaRPr lang="en-US" sz="2400" dirty="0"/>
          </a:p>
        </p:txBody>
      </p:sp>
      <p:pic>
        <p:nvPicPr>
          <p:cNvPr id="4" name="Content Placeholder 3" descr="Screen Shot 2017-10-26 at 6.29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43" r="-253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89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I prefer UKR?</a:t>
            </a:r>
          </a:p>
          <a:p>
            <a:pPr lvl="1"/>
            <a:r>
              <a:rPr lang="en-US" dirty="0" smtClean="0"/>
              <a:t>Patient satisfaction</a:t>
            </a:r>
          </a:p>
          <a:p>
            <a:pPr lvl="1"/>
            <a:r>
              <a:rPr lang="en-US" dirty="0" smtClean="0"/>
              <a:t>Better outcome </a:t>
            </a:r>
            <a:endParaRPr lang="en-US" dirty="0"/>
          </a:p>
          <a:p>
            <a:pPr lvl="1"/>
            <a:r>
              <a:rPr lang="en-US" dirty="0" smtClean="0"/>
              <a:t>Patient Selection Criteria</a:t>
            </a:r>
          </a:p>
          <a:p>
            <a:r>
              <a:rPr lang="en-US" dirty="0" smtClean="0"/>
              <a:t>Technically demanding</a:t>
            </a:r>
          </a:p>
          <a:p>
            <a:pPr lvl="1"/>
            <a:r>
              <a:rPr lang="en-US" dirty="0" smtClean="0"/>
              <a:t>PSI</a:t>
            </a:r>
          </a:p>
          <a:p>
            <a:pPr lvl="1"/>
            <a:r>
              <a:rPr lang="en-US" dirty="0" smtClean="0"/>
              <a:t>Robotic Assisted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32584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900988" cy="1178177"/>
          </a:xfrm>
        </p:spPr>
        <p:txBody>
          <a:bodyPr/>
          <a:lstStyle/>
          <a:p>
            <a:r>
              <a:rPr lang="en-US" sz="4000" dirty="0" smtClean="0"/>
              <a:t>UKR </a:t>
            </a:r>
            <a:r>
              <a:rPr lang="en-US" sz="4000" dirty="0" err="1" smtClean="0"/>
              <a:t>vs</a:t>
            </a:r>
            <a:r>
              <a:rPr lang="en-US" sz="4000" dirty="0" smtClean="0"/>
              <a:t> TKR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Quicker </a:t>
            </a:r>
            <a:r>
              <a:rPr lang="en-US" dirty="0" smtClean="0"/>
              <a:t>recovery</a:t>
            </a:r>
          </a:p>
          <a:p>
            <a:pPr lvl="1"/>
            <a:r>
              <a:rPr lang="en-US" dirty="0" smtClean="0"/>
              <a:t>Crutches 2-4 weeks</a:t>
            </a:r>
          </a:p>
          <a:p>
            <a:pPr lvl="1"/>
            <a:r>
              <a:rPr lang="en-US" dirty="0" smtClean="0"/>
              <a:t>Cycling, swimming </a:t>
            </a:r>
            <a:r>
              <a:rPr lang="en-US" dirty="0" smtClean="0">
                <a:sym typeface="Wingdings"/>
              </a:rPr>
              <a:t> 6 weeks</a:t>
            </a:r>
          </a:p>
          <a:p>
            <a:pPr lvl="1"/>
            <a:r>
              <a:rPr lang="en-US" dirty="0" smtClean="0">
                <a:sym typeface="Wingdings"/>
              </a:rPr>
              <a:t>Golf, tennis  2 to 3 months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Higher Patient Satisfaction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Higher Revision Rate 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13795"/>
          </a:xfrm>
        </p:spPr>
        <p:txBody>
          <a:bodyPr/>
          <a:lstStyle/>
          <a:p>
            <a:r>
              <a:rPr lang="en-US" sz="4000" dirty="0" smtClean="0"/>
              <a:t>UKR </a:t>
            </a:r>
            <a:r>
              <a:rPr lang="en-US" sz="4000" dirty="0" err="1" smtClean="0"/>
              <a:t>vs</a:t>
            </a:r>
            <a:r>
              <a:rPr lang="en-US" sz="4000" dirty="0" smtClean="0"/>
              <a:t> Osteotomy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rehab &amp; quicker recovery</a:t>
            </a:r>
          </a:p>
          <a:p>
            <a:r>
              <a:rPr lang="en-US" dirty="0" smtClean="0"/>
              <a:t>Higher initial success rate</a:t>
            </a:r>
          </a:p>
          <a:p>
            <a:r>
              <a:rPr lang="en-US" dirty="0" smtClean="0"/>
              <a:t>Fewer short term complications</a:t>
            </a:r>
          </a:p>
          <a:p>
            <a:r>
              <a:rPr lang="en-US" dirty="0" smtClean="0"/>
              <a:t>Easier conversion to TKR</a:t>
            </a:r>
          </a:p>
          <a:p>
            <a:r>
              <a:rPr lang="en-US" dirty="0" smtClean="0"/>
              <a:t>Better </a:t>
            </a:r>
            <a:r>
              <a:rPr lang="en-US" dirty="0" err="1"/>
              <a:t>cosmesis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HTO group had better ROM</a:t>
            </a:r>
          </a:p>
          <a:p>
            <a:pPr lvl="1"/>
            <a:r>
              <a:rPr lang="en-US" sz="1800" i="1" dirty="0" err="1" smtClean="0"/>
              <a:t>ZenWu</a:t>
            </a:r>
            <a:r>
              <a:rPr lang="en-US" sz="1800" i="1" dirty="0" smtClean="0"/>
              <a:t> et. al. Journal of Arthroplasty 2017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1131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Types of UKR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Fixed Bearing</a:t>
            </a:r>
          </a:p>
          <a:p>
            <a:pPr lvl="1"/>
            <a:r>
              <a:rPr lang="en-US" dirty="0" smtClean="0"/>
              <a:t>10 year 87% - 96%</a:t>
            </a:r>
          </a:p>
          <a:p>
            <a:pPr lvl="1"/>
            <a:r>
              <a:rPr lang="en-US" dirty="0" smtClean="0"/>
              <a:t>Rapid decline 2</a:t>
            </a:r>
            <a:r>
              <a:rPr lang="en-US" baseline="30000" dirty="0" smtClean="0"/>
              <a:t>nd</a:t>
            </a:r>
            <a:r>
              <a:rPr lang="en-US" dirty="0" smtClean="0"/>
              <a:t> decade</a:t>
            </a:r>
          </a:p>
        </p:txBody>
      </p:sp>
      <p:pic>
        <p:nvPicPr>
          <p:cNvPr id="5" name="Content Placeholder 4" descr="Screen Shot 2017-10-27 at 9.33.19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34" r="-156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03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Types of UKR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Fixed Bearing</a:t>
            </a:r>
          </a:p>
          <a:p>
            <a:endParaRPr lang="en-US" b="1" dirty="0" smtClean="0"/>
          </a:p>
          <a:p>
            <a:r>
              <a:rPr lang="en-US" b="1" dirty="0" smtClean="0"/>
              <a:t>Mobile Bearing</a:t>
            </a:r>
          </a:p>
          <a:p>
            <a:pPr lvl="1"/>
            <a:r>
              <a:rPr lang="en-US" dirty="0"/>
              <a:t>15 year 93% survival (Oxford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Content Placeholder 8" descr="Screen Shot 2017-10-29 at 5.28.04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2" r="-3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16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7852824" cy="893948"/>
          </a:xfrm>
        </p:spPr>
        <p:txBody>
          <a:bodyPr/>
          <a:lstStyle/>
          <a:p>
            <a:r>
              <a:rPr lang="en-US" sz="4000" dirty="0" smtClean="0"/>
              <a:t>UKR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Australian Experience</a:t>
            </a:r>
          </a:p>
          <a:p>
            <a:endParaRPr lang="en-US" dirty="0" smtClean="0"/>
          </a:p>
          <a:p>
            <a:r>
              <a:rPr lang="en-US" dirty="0" smtClean="0"/>
              <a:t>14.5% in 2003</a:t>
            </a:r>
          </a:p>
          <a:p>
            <a:r>
              <a:rPr lang="en-US" dirty="0" smtClean="0"/>
              <a:t>4% in 2013</a:t>
            </a:r>
          </a:p>
          <a:p>
            <a:r>
              <a:rPr lang="en-US" dirty="0" smtClean="0"/>
              <a:t>5.1</a:t>
            </a:r>
            <a:r>
              <a:rPr lang="en-US" dirty="0"/>
              <a:t>% of all Knee </a:t>
            </a:r>
            <a:r>
              <a:rPr lang="en-US" dirty="0" smtClean="0"/>
              <a:t>Replacements in 2016</a:t>
            </a:r>
          </a:p>
        </p:txBody>
      </p:sp>
    </p:spTree>
    <p:extLst>
      <p:ext uri="{BB962C8B-B14F-4D97-AF65-F5344CB8AC3E}">
        <p14:creationId xmlns:p14="http://schemas.microsoft.com/office/powerpoint/2010/main" val="15833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1690</TotalTime>
  <Words>1071</Words>
  <Application>Microsoft Macintosh PowerPoint</Application>
  <PresentationFormat>On-screen Show (4:3)</PresentationFormat>
  <Paragraphs>270</Paragraphs>
  <Slides>44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Calibri</vt:lpstr>
      <vt:lpstr>News Gothic MT</vt:lpstr>
      <vt:lpstr>Wingdings</vt:lpstr>
      <vt:lpstr>Wingdings 2</vt:lpstr>
      <vt:lpstr>Breeze</vt:lpstr>
      <vt:lpstr>UKR Principles</vt:lpstr>
      <vt:lpstr>UKR</vt:lpstr>
      <vt:lpstr>UKR</vt:lpstr>
      <vt:lpstr>UKR vs TKR</vt:lpstr>
      <vt:lpstr>UKR vs TKR</vt:lpstr>
      <vt:lpstr>UKR vs Osteotomy</vt:lpstr>
      <vt:lpstr>Types of UKR </vt:lpstr>
      <vt:lpstr>Types of UKR </vt:lpstr>
      <vt:lpstr>UKR</vt:lpstr>
      <vt:lpstr>Cumulative Percent Revision of Primary UKR</vt:lpstr>
      <vt:lpstr>Cumulative Percent Revision of Primary UKR by Age</vt:lpstr>
      <vt:lpstr>Why such high failure revision rate?</vt:lpstr>
      <vt:lpstr>Why such high failure revision rate?</vt:lpstr>
      <vt:lpstr>Why such high failure revision rate?</vt:lpstr>
      <vt:lpstr>UKR</vt:lpstr>
      <vt:lpstr>Selection Criteria</vt:lpstr>
      <vt:lpstr>Contraindications</vt:lpstr>
      <vt:lpstr>Relative Contraindications</vt:lpstr>
      <vt:lpstr>PowerPoint Presentation</vt:lpstr>
      <vt:lpstr>UKR</vt:lpstr>
      <vt:lpstr>“Failure to plan is planning to fail” </vt:lpstr>
      <vt:lpstr>Preoperative Planning Xray Templating</vt:lpstr>
      <vt:lpstr>Preoperative Planning PSI</vt:lpstr>
      <vt:lpstr>Preoperative Planning PSI</vt:lpstr>
      <vt:lpstr>PowerPoint Presentation</vt:lpstr>
      <vt:lpstr>PowerPoint Presentation</vt:lpstr>
      <vt:lpstr>PowerPoint Presentation</vt:lpstr>
      <vt:lpstr>PowerPoint Presentation</vt:lpstr>
      <vt:lpstr>UKR</vt:lpstr>
      <vt:lpstr>3. Surgical Technique</vt:lpstr>
      <vt:lpstr>PowerPoint Presentation</vt:lpstr>
      <vt:lpstr>3. Surgical Technique</vt:lpstr>
      <vt:lpstr>3. Surgical Technique</vt:lpstr>
      <vt:lpstr>UKR Technical Tips</vt:lpstr>
      <vt:lpstr>UKR Technical Tips</vt:lpstr>
      <vt:lpstr>UKR Technical Tips</vt:lpstr>
      <vt:lpstr>UKR Technical Tips</vt:lpstr>
      <vt:lpstr>UKR Technical Tips</vt:lpstr>
      <vt:lpstr>Early Failure</vt:lpstr>
      <vt:lpstr>Late Failure</vt:lpstr>
      <vt:lpstr>Late Failure</vt:lpstr>
      <vt:lpstr>Cumulative Incidence of Revision by Diagnosis</vt:lpstr>
      <vt:lpstr>Summary</vt:lpstr>
      <vt:lpstr>Thank You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 Principles</dc:title>
  <dc:creator>Rabi Solaiman</dc:creator>
  <cp:lastModifiedBy>xuan hoang</cp:lastModifiedBy>
  <cp:revision>54</cp:revision>
  <dcterms:created xsi:type="dcterms:W3CDTF">2017-10-26T07:03:04Z</dcterms:created>
  <dcterms:modified xsi:type="dcterms:W3CDTF">2017-11-06T01:17:13Z</dcterms:modified>
</cp:coreProperties>
</file>