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7" r:id="rId2"/>
    <p:sldId id="284" r:id="rId3"/>
    <p:sldId id="285" r:id="rId4"/>
    <p:sldId id="293" r:id="rId5"/>
    <p:sldId id="294" r:id="rId6"/>
    <p:sldId id="295" r:id="rId7"/>
    <p:sldId id="286" r:id="rId8"/>
    <p:sldId id="287" r:id="rId9"/>
    <p:sldId id="288" r:id="rId10"/>
    <p:sldId id="289" r:id="rId11"/>
    <p:sldId id="290" r:id="rId12"/>
    <p:sldId id="291" r:id="rId13"/>
    <p:sldId id="292" r:id="rId14"/>
    <p:sldId id="296" r:id="rId15"/>
    <p:sldId id="297" r:id="rId16"/>
    <p:sldId id="315"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320"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98" r:id="rId45"/>
    <p:sldId id="299" r:id="rId46"/>
    <p:sldId id="300" r:id="rId47"/>
    <p:sldId id="301" r:id="rId48"/>
    <p:sldId id="302" r:id="rId49"/>
    <p:sldId id="303" r:id="rId50"/>
    <p:sldId id="304" r:id="rId51"/>
    <p:sldId id="305" r:id="rId52"/>
    <p:sldId id="316" r:id="rId53"/>
    <p:sldId id="318" r:id="rId54"/>
    <p:sldId id="319" r:id="rId55"/>
    <p:sldId id="309" r:id="rId56"/>
    <p:sldId id="310" r:id="rId57"/>
    <p:sldId id="306" r:id="rId58"/>
    <p:sldId id="307" r:id="rId59"/>
    <p:sldId id="308" r:id="rId60"/>
    <p:sldId id="311" r:id="rId61"/>
    <p:sldId id="312" r:id="rId62"/>
    <p:sldId id="317" r:id="rId63"/>
    <p:sldId id="313" r:id="rId64"/>
    <p:sldId id="321" r:id="rId65"/>
    <p:sldId id="314"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6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5DAE6-A629-4E7A-BAE6-5C123D61E8D1}"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GB"/>
        </a:p>
      </dgm:t>
    </dgm:pt>
    <dgm:pt modelId="{A99CE780-95A9-45B1-813F-2AE3BBA606BA}">
      <dgm:prSet phldrT="[Text]" custT="1"/>
      <dgm:spPr/>
      <dgm:t>
        <a:bodyPr/>
        <a:lstStyle/>
        <a:p>
          <a:r>
            <a:rPr lang="en-GB" sz="2400" dirty="0" smtClean="0"/>
            <a:t>FE Axis</a:t>
          </a:r>
          <a:endParaRPr lang="en-GB" sz="2400" dirty="0"/>
        </a:p>
      </dgm:t>
    </dgm:pt>
    <dgm:pt modelId="{EF781CBE-A5D6-4EFD-8A6A-7D671D8035DC}" type="parTrans" cxnId="{904624E7-39B3-436C-9F21-95459483F2BA}">
      <dgm:prSet/>
      <dgm:spPr/>
      <dgm:t>
        <a:bodyPr/>
        <a:lstStyle/>
        <a:p>
          <a:endParaRPr lang="en-GB"/>
        </a:p>
      </dgm:t>
    </dgm:pt>
    <dgm:pt modelId="{18DE0F50-7F62-4CAD-9C7D-4DBAB3435796}" type="sibTrans" cxnId="{904624E7-39B3-436C-9F21-95459483F2BA}">
      <dgm:prSet/>
      <dgm:spPr/>
      <dgm:t>
        <a:bodyPr/>
        <a:lstStyle/>
        <a:p>
          <a:endParaRPr lang="en-GB"/>
        </a:p>
      </dgm:t>
    </dgm:pt>
    <dgm:pt modelId="{2AB8941C-FD95-44FB-AB35-3E5D651EDA8F}">
      <dgm:prSet phldrT="[Text]"/>
      <dgm:spPr/>
      <dgm:t>
        <a:bodyPr/>
        <a:lstStyle/>
        <a:p>
          <a:r>
            <a:rPr lang="en-GB" dirty="0" smtClean="0"/>
            <a:t>Single, Non Orthogonal Axis</a:t>
          </a:r>
          <a:endParaRPr lang="en-GB" dirty="0"/>
        </a:p>
      </dgm:t>
    </dgm:pt>
    <dgm:pt modelId="{25AB78D6-2203-4CBD-895B-35EA25CAF064}" type="parTrans" cxnId="{8942DC2C-80F4-427F-9CE9-DC69EAA468EB}">
      <dgm:prSet/>
      <dgm:spPr/>
      <dgm:t>
        <a:bodyPr/>
        <a:lstStyle/>
        <a:p>
          <a:endParaRPr lang="en-GB"/>
        </a:p>
      </dgm:t>
    </dgm:pt>
    <dgm:pt modelId="{57B070B0-DD84-4072-B823-CB42341922CB}" type="sibTrans" cxnId="{8942DC2C-80F4-427F-9CE9-DC69EAA468EB}">
      <dgm:prSet/>
      <dgm:spPr/>
      <dgm:t>
        <a:bodyPr/>
        <a:lstStyle/>
        <a:p>
          <a:endParaRPr lang="en-GB"/>
        </a:p>
      </dgm:t>
    </dgm:pt>
    <dgm:pt modelId="{A4B5B71F-B9D8-4060-8F23-3965985CE92F}">
      <dgm:prSet phldrT="[Text]"/>
      <dgm:spPr/>
      <dgm:t>
        <a:bodyPr/>
        <a:lstStyle/>
        <a:p>
          <a:r>
            <a:rPr lang="en-GB" dirty="0" smtClean="0"/>
            <a:t>Can be described as the axis of a cylinder that fits in the </a:t>
          </a:r>
          <a:r>
            <a:rPr lang="en-GB" dirty="0" err="1" smtClean="0"/>
            <a:t>condyles</a:t>
          </a:r>
          <a:endParaRPr lang="en-GB" dirty="0"/>
        </a:p>
      </dgm:t>
    </dgm:pt>
    <dgm:pt modelId="{68BB55A3-F458-4DB0-8DFC-1430D7E1B520}" type="parTrans" cxnId="{66B8A2FA-A410-49E7-A05E-0DFFD6A823A7}">
      <dgm:prSet/>
      <dgm:spPr/>
      <dgm:t>
        <a:bodyPr/>
        <a:lstStyle/>
        <a:p>
          <a:endParaRPr lang="en-GB"/>
        </a:p>
      </dgm:t>
    </dgm:pt>
    <dgm:pt modelId="{7B9664D3-7841-4362-B2A2-24B8B37D571A}" type="sibTrans" cxnId="{66B8A2FA-A410-49E7-A05E-0DFFD6A823A7}">
      <dgm:prSet/>
      <dgm:spPr/>
      <dgm:t>
        <a:bodyPr/>
        <a:lstStyle/>
        <a:p>
          <a:endParaRPr lang="en-GB"/>
        </a:p>
      </dgm:t>
    </dgm:pt>
    <dgm:pt modelId="{682EA524-1AEC-4608-AD71-EBE17B20C962}">
      <dgm:prSet phldrT="[Text]" custT="1"/>
      <dgm:spPr/>
      <dgm:t>
        <a:bodyPr/>
        <a:lstStyle/>
        <a:p>
          <a:r>
            <a:rPr lang="en-GB" sz="2400" dirty="0" smtClean="0"/>
            <a:t>IR/ER Axis</a:t>
          </a:r>
          <a:endParaRPr lang="en-GB" sz="2400" dirty="0"/>
        </a:p>
      </dgm:t>
    </dgm:pt>
    <dgm:pt modelId="{C8B0F424-6116-4EF9-9F9D-C51399469D9C}" type="parTrans" cxnId="{898AD9F3-D4FD-42FC-941E-E7EB2BB18D22}">
      <dgm:prSet/>
      <dgm:spPr/>
      <dgm:t>
        <a:bodyPr/>
        <a:lstStyle/>
        <a:p>
          <a:endParaRPr lang="en-GB"/>
        </a:p>
      </dgm:t>
    </dgm:pt>
    <dgm:pt modelId="{72782CF8-5757-4E5C-AD11-EA57352F80A4}" type="sibTrans" cxnId="{898AD9F3-D4FD-42FC-941E-E7EB2BB18D22}">
      <dgm:prSet/>
      <dgm:spPr/>
      <dgm:t>
        <a:bodyPr/>
        <a:lstStyle/>
        <a:p>
          <a:endParaRPr lang="en-GB"/>
        </a:p>
      </dgm:t>
    </dgm:pt>
    <dgm:pt modelId="{A8762359-85FA-4F05-ACE1-D9B203238596}">
      <dgm:prSet phldrT="[Text]"/>
      <dgm:spPr/>
      <dgm:t>
        <a:bodyPr/>
        <a:lstStyle/>
        <a:p>
          <a:r>
            <a:rPr lang="en-GB" dirty="0" smtClean="0"/>
            <a:t>Perpendicular to FE Axis</a:t>
          </a:r>
          <a:endParaRPr lang="en-GB" dirty="0"/>
        </a:p>
      </dgm:t>
    </dgm:pt>
    <dgm:pt modelId="{B16F1E8F-CD82-4EDA-95B1-C76EAC062AEA}" type="parTrans" cxnId="{C8BBAD18-7EBB-4EEC-89AD-EE1825EE2ADB}">
      <dgm:prSet/>
      <dgm:spPr/>
      <dgm:t>
        <a:bodyPr/>
        <a:lstStyle/>
        <a:p>
          <a:endParaRPr lang="en-GB"/>
        </a:p>
      </dgm:t>
    </dgm:pt>
    <dgm:pt modelId="{B725A214-9F98-4D7C-9671-65879EC9346A}" type="sibTrans" cxnId="{C8BBAD18-7EBB-4EEC-89AD-EE1825EE2ADB}">
      <dgm:prSet/>
      <dgm:spPr/>
      <dgm:t>
        <a:bodyPr/>
        <a:lstStyle/>
        <a:p>
          <a:endParaRPr lang="en-GB"/>
        </a:p>
      </dgm:t>
    </dgm:pt>
    <dgm:pt modelId="{22B71EFC-98A8-4F1D-9356-7BDE64D1D7BD}">
      <dgm:prSet phldrT="[Text]" custT="1"/>
      <dgm:spPr/>
      <dgm:t>
        <a:bodyPr/>
        <a:lstStyle/>
        <a:p>
          <a:r>
            <a:rPr lang="en-GB" sz="2400" dirty="0" smtClean="0"/>
            <a:t>Patella Axis</a:t>
          </a:r>
          <a:endParaRPr lang="en-GB" sz="2400" dirty="0"/>
        </a:p>
      </dgm:t>
    </dgm:pt>
    <dgm:pt modelId="{FA87E494-89A7-4A26-BCFF-449CAAFA6D9F}" type="parTrans" cxnId="{5B533943-EF2E-4CF8-9096-A8A3ED6F25F6}">
      <dgm:prSet/>
      <dgm:spPr/>
      <dgm:t>
        <a:bodyPr/>
        <a:lstStyle/>
        <a:p>
          <a:endParaRPr lang="en-GB"/>
        </a:p>
      </dgm:t>
    </dgm:pt>
    <dgm:pt modelId="{C0B246FD-912E-49F8-A3DD-3D3ACA08CFEE}" type="sibTrans" cxnId="{5B533943-EF2E-4CF8-9096-A8A3ED6F25F6}">
      <dgm:prSet/>
      <dgm:spPr/>
      <dgm:t>
        <a:bodyPr/>
        <a:lstStyle/>
        <a:p>
          <a:endParaRPr lang="en-GB"/>
        </a:p>
      </dgm:t>
    </dgm:pt>
    <dgm:pt modelId="{8C06102D-B455-4950-AD18-72520BFDBDB7}">
      <dgm:prSet phldrT="[Text]"/>
      <dgm:spPr/>
      <dgm:t>
        <a:bodyPr/>
        <a:lstStyle/>
        <a:p>
          <a:r>
            <a:rPr lang="en-GB" dirty="0" smtClean="0"/>
            <a:t>Parallel to the FE Axis</a:t>
          </a:r>
          <a:endParaRPr lang="en-GB" dirty="0"/>
        </a:p>
      </dgm:t>
    </dgm:pt>
    <dgm:pt modelId="{A2B474B4-0A45-48D8-9202-57088808C0F9}" type="parTrans" cxnId="{8BDCD8D3-0AE1-40B5-9585-C6870C6257F7}">
      <dgm:prSet/>
      <dgm:spPr/>
      <dgm:t>
        <a:bodyPr/>
        <a:lstStyle/>
        <a:p>
          <a:endParaRPr lang="en-GB"/>
        </a:p>
      </dgm:t>
    </dgm:pt>
    <dgm:pt modelId="{F4EFACDB-4049-44DE-9161-FD18B062839A}" type="sibTrans" cxnId="{8BDCD8D3-0AE1-40B5-9585-C6870C6257F7}">
      <dgm:prSet/>
      <dgm:spPr/>
      <dgm:t>
        <a:bodyPr/>
        <a:lstStyle/>
        <a:p>
          <a:endParaRPr lang="en-GB"/>
        </a:p>
      </dgm:t>
    </dgm:pt>
    <dgm:pt modelId="{81CEDF14-232E-497B-BB3A-712D49210D12}" type="pres">
      <dgm:prSet presAssocID="{6A25DAE6-A629-4E7A-BAE6-5C123D61E8D1}" presName="Name0" presStyleCnt="0">
        <dgm:presLayoutVars>
          <dgm:dir/>
          <dgm:animLvl val="lvl"/>
          <dgm:resizeHandles val="exact"/>
        </dgm:presLayoutVars>
      </dgm:prSet>
      <dgm:spPr/>
      <dgm:t>
        <a:bodyPr/>
        <a:lstStyle/>
        <a:p>
          <a:endParaRPr lang="en-GB"/>
        </a:p>
      </dgm:t>
    </dgm:pt>
    <dgm:pt modelId="{F0229A32-EDDF-4F40-8F22-E9C868599502}" type="pres">
      <dgm:prSet presAssocID="{A99CE780-95A9-45B1-813F-2AE3BBA606BA}" presName="linNode" presStyleCnt="0"/>
      <dgm:spPr/>
    </dgm:pt>
    <dgm:pt modelId="{991B2507-CA0E-43C6-B2B5-A8E5BB36E56E}" type="pres">
      <dgm:prSet presAssocID="{A99CE780-95A9-45B1-813F-2AE3BBA606BA}" presName="parentText" presStyleLbl="node1" presStyleIdx="0" presStyleCnt="3">
        <dgm:presLayoutVars>
          <dgm:chMax val="1"/>
          <dgm:bulletEnabled val="1"/>
        </dgm:presLayoutVars>
      </dgm:prSet>
      <dgm:spPr/>
      <dgm:t>
        <a:bodyPr/>
        <a:lstStyle/>
        <a:p>
          <a:endParaRPr lang="en-GB"/>
        </a:p>
      </dgm:t>
    </dgm:pt>
    <dgm:pt modelId="{CB7056EF-2ECB-49A7-8EC0-2F70271A2BE5}" type="pres">
      <dgm:prSet presAssocID="{A99CE780-95A9-45B1-813F-2AE3BBA606BA}" presName="descendantText" presStyleLbl="alignAccFollowNode1" presStyleIdx="0" presStyleCnt="3">
        <dgm:presLayoutVars>
          <dgm:bulletEnabled val="1"/>
        </dgm:presLayoutVars>
      </dgm:prSet>
      <dgm:spPr/>
      <dgm:t>
        <a:bodyPr/>
        <a:lstStyle/>
        <a:p>
          <a:endParaRPr lang="en-GB"/>
        </a:p>
      </dgm:t>
    </dgm:pt>
    <dgm:pt modelId="{F3C63A06-C948-4303-AE84-01F526ABD93A}" type="pres">
      <dgm:prSet presAssocID="{18DE0F50-7F62-4CAD-9C7D-4DBAB3435796}" presName="sp" presStyleCnt="0"/>
      <dgm:spPr/>
    </dgm:pt>
    <dgm:pt modelId="{E1242D47-FC12-4276-920E-67D08E34CF58}" type="pres">
      <dgm:prSet presAssocID="{682EA524-1AEC-4608-AD71-EBE17B20C962}" presName="linNode" presStyleCnt="0"/>
      <dgm:spPr/>
    </dgm:pt>
    <dgm:pt modelId="{331E2512-6250-4F6D-8740-B96F8D1A83CC}" type="pres">
      <dgm:prSet presAssocID="{682EA524-1AEC-4608-AD71-EBE17B20C962}" presName="parentText" presStyleLbl="node1" presStyleIdx="1" presStyleCnt="3">
        <dgm:presLayoutVars>
          <dgm:chMax val="1"/>
          <dgm:bulletEnabled val="1"/>
        </dgm:presLayoutVars>
      </dgm:prSet>
      <dgm:spPr/>
      <dgm:t>
        <a:bodyPr/>
        <a:lstStyle/>
        <a:p>
          <a:endParaRPr lang="en-GB"/>
        </a:p>
      </dgm:t>
    </dgm:pt>
    <dgm:pt modelId="{62E2DE22-A401-42BC-9DF3-F02E4EF32961}" type="pres">
      <dgm:prSet presAssocID="{682EA524-1AEC-4608-AD71-EBE17B20C962}" presName="descendantText" presStyleLbl="alignAccFollowNode1" presStyleIdx="1" presStyleCnt="3">
        <dgm:presLayoutVars>
          <dgm:bulletEnabled val="1"/>
        </dgm:presLayoutVars>
      </dgm:prSet>
      <dgm:spPr/>
      <dgm:t>
        <a:bodyPr/>
        <a:lstStyle/>
        <a:p>
          <a:endParaRPr lang="en-GB"/>
        </a:p>
      </dgm:t>
    </dgm:pt>
    <dgm:pt modelId="{3742A2B7-774A-4D1D-8251-BAAF7796EC0E}" type="pres">
      <dgm:prSet presAssocID="{72782CF8-5757-4E5C-AD11-EA57352F80A4}" presName="sp" presStyleCnt="0"/>
      <dgm:spPr/>
    </dgm:pt>
    <dgm:pt modelId="{FC4EF991-2E0F-4BDF-A1F2-573CCB2066FF}" type="pres">
      <dgm:prSet presAssocID="{22B71EFC-98A8-4F1D-9356-7BDE64D1D7BD}" presName="linNode" presStyleCnt="0"/>
      <dgm:spPr/>
    </dgm:pt>
    <dgm:pt modelId="{0EE9BE67-4D0D-446E-8B8A-0ACEC02BAF1E}" type="pres">
      <dgm:prSet presAssocID="{22B71EFC-98A8-4F1D-9356-7BDE64D1D7BD}" presName="parentText" presStyleLbl="node1" presStyleIdx="2" presStyleCnt="3">
        <dgm:presLayoutVars>
          <dgm:chMax val="1"/>
          <dgm:bulletEnabled val="1"/>
        </dgm:presLayoutVars>
      </dgm:prSet>
      <dgm:spPr/>
      <dgm:t>
        <a:bodyPr/>
        <a:lstStyle/>
        <a:p>
          <a:endParaRPr lang="en-GB"/>
        </a:p>
      </dgm:t>
    </dgm:pt>
    <dgm:pt modelId="{9A10B298-D937-472A-8BA9-50CF2D105453}" type="pres">
      <dgm:prSet presAssocID="{22B71EFC-98A8-4F1D-9356-7BDE64D1D7BD}" presName="descendantText" presStyleLbl="alignAccFollowNode1" presStyleIdx="2" presStyleCnt="3">
        <dgm:presLayoutVars>
          <dgm:bulletEnabled val="1"/>
        </dgm:presLayoutVars>
      </dgm:prSet>
      <dgm:spPr/>
      <dgm:t>
        <a:bodyPr/>
        <a:lstStyle/>
        <a:p>
          <a:endParaRPr lang="en-GB"/>
        </a:p>
      </dgm:t>
    </dgm:pt>
  </dgm:ptLst>
  <dgm:cxnLst>
    <dgm:cxn modelId="{34778E38-04B6-1741-A826-A8785204ACE0}" type="presOf" srcId="{22B71EFC-98A8-4F1D-9356-7BDE64D1D7BD}" destId="{0EE9BE67-4D0D-446E-8B8A-0ACEC02BAF1E}" srcOrd="0" destOrd="0" presId="urn:microsoft.com/office/officeart/2005/8/layout/vList5"/>
    <dgm:cxn modelId="{2EC1B8B8-44A5-034C-A305-85C17588F86F}" type="presOf" srcId="{A4B5B71F-B9D8-4060-8F23-3965985CE92F}" destId="{CB7056EF-2ECB-49A7-8EC0-2F70271A2BE5}" srcOrd="0" destOrd="1" presId="urn:microsoft.com/office/officeart/2005/8/layout/vList5"/>
    <dgm:cxn modelId="{96E1DAE8-D71F-C04F-AF2C-C2125D59EE2F}" type="presOf" srcId="{2AB8941C-FD95-44FB-AB35-3E5D651EDA8F}" destId="{CB7056EF-2ECB-49A7-8EC0-2F70271A2BE5}" srcOrd="0" destOrd="0" presId="urn:microsoft.com/office/officeart/2005/8/layout/vList5"/>
    <dgm:cxn modelId="{59C954DA-28FA-D34A-AC09-4C21CE0D726A}" type="presOf" srcId="{A8762359-85FA-4F05-ACE1-D9B203238596}" destId="{62E2DE22-A401-42BC-9DF3-F02E4EF32961}" srcOrd="0" destOrd="0" presId="urn:microsoft.com/office/officeart/2005/8/layout/vList5"/>
    <dgm:cxn modelId="{904624E7-39B3-436C-9F21-95459483F2BA}" srcId="{6A25DAE6-A629-4E7A-BAE6-5C123D61E8D1}" destId="{A99CE780-95A9-45B1-813F-2AE3BBA606BA}" srcOrd="0" destOrd="0" parTransId="{EF781CBE-A5D6-4EFD-8A6A-7D671D8035DC}" sibTransId="{18DE0F50-7F62-4CAD-9C7D-4DBAB3435796}"/>
    <dgm:cxn modelId="{66B8A2FA-A410-49E7-A05E-0DFFD6A823A7}" srcId="{A99CE780-95A9-45B1-813F-2AE3BBA606BA}" destId="{A4B5B71F-B9D8-4060-8F23-3965985CE92F}" srcOrd="1" destOrd="0" parTransId="{68BB55A3-F458-4DB0-8DFC-1430D7E1B520}" sibTransId="{7B9664D3-7841-4362-B2A2-24B8B37D571A}"/>
    <dgm:cxn modelId="{8942DC2C-80F4-427F-9CE9-DC69EAA468EB}" srcId="{A99CE780-95A9-45B1-813F-2AE3BBA606BA}" destId="{2AB8941C-FD95-44FB-AB35-3E5D651EDA8F}" srcOrd="0" destOrd="0" parTransId="{25AB78D6-2203-4CBD-895B-35EA25CAF064}" sibTransId="{57B070B0-DD84-4072-B823-CB42341922CB}"/>
    <dgm:cxn modelId="{8BDCD8D3-0AE1-40B5-9585-C6870C6257F7}" srcId="{22B71EFC-98A8-4F1D-9356-7BDE64D1D7BD}" destId="{8C06102D-B455-4950-AD18-72520BFDBDB7}" srcOrd="0" destOrd="0" parTransId="{A2B474B4-0A45-48D8-9202-57088808C0F9}" sibTransId="{F4EFACDB-4049-44DE-9161-FD18B062839A}"/>
    <dgm:cxn modelId="{9BE0724E-D3F0-704C-80D5-4B9EE7E936B1}" type="presOf" srcId="{8C06102D-B455-4950-AD18-72520BFDBDB7}" destId="{9A10B298-D937-472A-8BA9-50CF2D105453}" srcOrd="0" destOrd="0" presId="urn:microsoft.com/office/officeart/2005/8/layout/vList5"/>
    <dgm:cxn modelId="{5FA6E369-A52F-994A-9BF0-D23D36E40682}" type="presOf" srcId="{682EA524-1AEC-4608-AD71-EBE17B20C962}" destId="{331E2512-6250-4F6D-8740-B96F8D1A83CC}" srcOrd="0" destOrd="0" presId="urn:microsoft.com/office/officeart/2005/8/layout/vList5"/>
    <dgm:cxn modelId="{574AC1AA-768F-F540-B624-B3A899FADCBE}" type="presOf" srcId="{A99CE780-95A9-45B1-813F-2AE3BBA606BA}" destId="{991B2507-CA0E-43C6-B2B5-A8E5BB36E56E}" srcOrd="0" destOrd="0" presId="urn:microsoft.com/office/officeart/2005/8/layout/vList5"/>
    <dgm:cxn modelId="{C8BBAD18-7EBB-4EEC-89AD-EE1825EE2ADB}" srcId="{682EA524-1AEC-4608-AD71-EBE17B20C962}" destId="{A8762359-85FA-4F05-ACE1-D9B203238596}" srcOrd="0" destOrd="0" parTransId="{B16F1E8F-CD82-4EDA-95B1-C76EAC062AEA}" sibTransId="{B725A214-9F98-4D7C-9671-65879EC9346A}"/>
    <dgm:cxn modelId="{5B533943-EF2E-4CF8-9096-A8A3ED6F25F6}" srcId="{6A25DAE6-A629-4E7A-BAE6-5C123D61E8D1}" destId="{22B71EFC-98A8-4F1D-9356-7BDE64D1D7BD}" srcOrd="2" destOrd="0" parTransId="{FA87E494-89A7-4A26-BCFF-449CAAFA6D9F}" sibTransId="{C0B246FD-912E-49F8-A3DD-3D3ACA08CFEE}"/>
    <dgm:cxn modelId="{898AD9F3-D4FD-42FC-941E-E7EB2BB18D22}" srcId="{6A25DAE6-A629-4E7A-BAE6-5C123D61E8D1}" destId="{682EA524-1AEC-4608-AD71-EBE17B20C962}" srcOrd="1" destOrd="0" parTransId="{C8B0F424-6116-4EF9-9F9D-C51399469D9C}" sibTransId="{72782CF8-5757-4E5C-AD11-EA57352F80A4}"/>
    <dgm:cxn modelId="{C39D0B07-A817-C144-949D-EA1CCB88AF3C}" type="presOf" srcId="{6A25DAE6-A629-4E7A-BAE6-5C123D61E8D1}" destId="{81CEDF14-232E-497B-BB3A-712D49210D12}" srcOrd="0" destOrd="0" presId="urn:microsoft.com/office/officeart/2005/8/layout/vList5"/>
    <dgm:cxn modelId="{1AA7F190-0798-3246-B07B-037D9D043CE8}" type="presParOf" srcId="{81CEDF14-232E-497B-BB3A-712D49210D12}" destId="{F0229A32-EDDF-4F40-8F22-E9C868599502}" srcOrd="0" destOrd="0" presId="urn:microsoft.com/office/officeart/2005/8/layout/vList5"/>
    <dgm:cxn modelId="{C115FA45-DB70-D34B-842C-D87294E0485B}" type="presParOf" srcId="{F0229A32-EDDF-4F40-8F22-E9C868599502}" destId="{991B2507-CA0E-43C6-B2B5-A8E5BB36E56E}" srcOrd="0" destOrd="0" presId="urn:microsoft.com/office/officeart/2005/8/layout/vList5"/>
    <dgm:cxn modelId="{04A85B18-2C4A-844B-826F-A98187B8EC63}" type="presParOf" srcId="{F0229A32-EDDF-4F40-8F22-E9C868599502}" destId="{CB7056EF-2ECB-49A7-8EC0-2F70271A2BE5}" srcOrd="1" destOrd="0" presId="urn:microsoft.com/office/officeart/2005/8/layout/vList5"/>
    <dgm:cxn modelId="{406A0920-4467-2A4F-8677-E1119C6833CD}" type="presParOf" srcId="{81CEDF14-232E-497B-BB3A-712D49210D12}" destId="{F3C63A06-C948-4303-AE84-01F526ABD93A}" srcOrd="1" destOrd="0" presId="urn:microsoft.com/office/officeart/2005/8/layout/vList5"/>
    <dgm:cxn modelId="{26FBAF74-12D5-8A4B-9448-47894516CE73}" type="presParOf" srcId="{81CEDF14-232E-497B-BB3A-712D49210D12}" destId="{E1242D47-FC12-4276-920E-67D08E34CF58}" srcOrd="2" destOrd="0" presId="urn:microsoft.com/office/officeart/2005/8/layout/vList5"/>
    <dgm:cxn modelId="{511CC416-9C13-DF47-98E2-6A3315639DE7}" type="presParOf" srcId="{E1242D47-FC12-4276-920E-67D08E34CF58}" destId="{331E2512-6250-4F6D-8740-B96F8D1A83CC}" srcOrd="0" destOrd="0" presId="urn:microsoft.com/office/officeart/2005/8/layout/vList5"/>
    <dgm:cxn modelId="{A39DDBFA-FC29-1946-A78F-263AE5B0F7BA}" type="presParOf" srcId="{E1242D47-FC12-4276-920E-67D08E34CF58}" destId="{62E2DE22-A401-42BC-9DF3-F02E4EF32961}" srcOrd="1" destOrd="0" presId="urn:microsoft.com/office/officeart/2005/8/layout/vList5"/>
    <dgm:cxn modelId="{1FA04C8A-8406-344D-9AE0-7EF9F210A0F6}" type="presParOf" srcId="{81CEDF14-232E-497B-BB3A-712D49210D12}" destId="{3742A2B7-774A-4D1D-8251-BAAF7796EC0E}" srcOrd="3" destOrd="0" presId="urn:microsoft.com/office/officeart/2005/8/layout/vList5"/>
    <dgm:cxn modelId="{32E786F1-6AA9-CB46-9533-F25AED8ACC4B}" type="presParOf" srcId="{81CEDF14-232E-497B-BB3A-712D49210D12}" destId="{FC4EF991-2E0F-4BDF-A1F2-573CCB2066FF}" srcOrd="4" destOrd="0" presId="urn:microsoft.com/office/officeart/2005/8/layout/vList5"/>
    <dgm:cxn modelId="{707FEC19-7EA9-6045-B428-F194F67591C1}" type="presParOf" srcId="{FC4EF991-2E0F-4BDF-A1F2-573CCB2066FF}" destId="{0EE9BE67-4D0D-446E-8B8A-0ACEC02BAF1E}" srcOrd="0" destOrd="0" presId="urn:microsoft.com/office/officeart/2005/8/layout/vList5"/>
    <dgm:cxn modelId="{179DFAC5-9863-0C47-88CD-81125883AB39}" type="presParOf" srcId="{FC4EF991-2E0F-4BDF-A1F2-573CCB2066FF}" destId="{9A10B298-D937-472A-8BA9-50CF2D1054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4683C7-8195-4F13-84E3-724AC4147441}" type="doc">
      <dgm:prSet loTypeId="urn:microsoft.com/office/officeart/2005/8/layout/balance1" loCatId="relationship" qsTypeId="urn:microsoft.com/office/officeart/2005/8/quickstyle/simple4" qsCatId="simple" csTypeId="urn:microsoft.com/office/officeart/2005/8/colors/accent1_2" csCatId="accent1" phldr="1"/>
      <dgm:spPr/>
      <dgm:t>
        <a:bodyPr/>
        <a:lstStyle/>
        <a:p>
          <a:endParaRPr lang="en-GB"/>
        </a:p>
      </dgm:t>
    </dgm:pt>
    <dgm:pt modelId="{81FB777C-3285-41B3-B149-F28A65E4F756}">
      <dgm:prSet phldrT="[Text]" custT="1"/>
      <dgm:spPr/>
      <dgm:t>
        <a:bodyPr/>
        <a:lstStyle/>
        <a:p>
          <a:r>
            <a:rPr lang="en-GB" sz="2000" dirty="0" smtClean="0">
              <a:solidFill>
                <a:srgbClr val="FF0000"/>
              </a:solidFill>
              <a:latin typeface="Arial Black" pitchFamily="34" charset="0"/>
            </a:rPr>
            <a:t>Mechanical Alignment</a:t>
          </a:r>
          <a:endParaRPr lang="en-GB" sz="2000" dirty="0">
            <a:solidFill>
              <a:srgbClr val="FF0000"/>
            </a:solidFill>
            <a:latin typeface="Arial Black" pitchFamily="34" charset="0"/>
          </a:endParaRPr>
        </a:p>
      </dgm:t>
    </dgm:pt>
    <dgm:pt modelId="{CF6FD351-2859-4474-B5A3-51D04B35BAC4}" type="parTrans" cxnId="{EA475EC2-EFC0-4FC1-A21E-26922326368E}">
      <dgm:prSet/>
      <dgm:spPr/>
      <dgm:t>
        <a:bodyPr/>
        <a:lstStyle/>
        <a:p>
          <a:endParaRPr lang="en-GB"/>
        </a:p>
      </dgm:t>
    </dgm:pt>
    <dgm:pt modelId="{863C5B7C-E0FF-44FC-8CDD-22955EF2247A}" type="sibTrans" cxnId="{EA475EC2-EFC0-4FC1-A21E-26922326368E}">
      <dgm:prSet/>
      <dgm:spPr/>
      <dgm:t>
        <a:bodyPr/>
        <a:lstStyle/>
        <a:p>
          <a:endParaRPr lang="en-GB"/>
        </a:p>
      </dgm:t>
    </dgm:pt>
    <dgm:pt modelId="{9B796D00-6CC9-4558-9589-13E0A7839928}">
      <dgm:prSet phldrT="[Text]" custT="1"/>
      <dgm:spPr/>
      <dgm:t>
        <a:bodyPr/>
        <a:lstStyle/>
        <a:p>
          <a:r>
            <a:rPr lang="en-GB" sz="2000" dirty="0" smtClean="0">
              <a:solidFill>
                <a:srgbClr val="008000"/>
              </a:solidFill>
              <a:latin typeface="Arial Black" pitchFamily="34" charset="0"/>
            </a:rPr>
            <a:t>Kinematic Alignment</a:t>
          </a:r>
          <a:endParaRPr lang="en-GB" sz="2000" dirty="0">
            <a:solidFill>
              <a:srgbClr val="008000"/>
            </a:solidFill>
            <a:latin typeface="Arial Black" pitchFamily="34" charset="0"/>
          </a:endParaRPr>
        </a:p>
      </dgm:t>
    </dgm:pt>
    <dgm:pt modelId="{1A4346DE-D5F4-4E66-961E-005E9822BABC}" type="parTrans" cxnId="{6DCDBEEC-6EB1-4A5E-B383-19F052DE7A46}">
      <dgm:prSet/>
      <dgm:spPr/>
      <dgm:t>
        <a:bodyPr/>
        <a:lstStyle/>
        <a:p>
          <a:endParaRPr lang="en-GB"/>
        </a:p>
      </dgm:t>
    </dgm:pt>
    <dgm:pt modelId="{78C37DE5-27EE-402D-837B-DA812DA2A24F}" type="sibTrans" cxnId="{6DCDBEEC-6EB1-4A5E-B383-19F052DE7A46}">
      <dgm:prSet/>
      <dgm:spPr/>
      <dgm:t>
        <a:bodyPr/>
        <a:lstStyle/>
        <a:p>
          <a:endParaRPr lang="en-GB"/>
        </a:p>
      </dgm:t>
    </dgm:pt>
    <dgm:pt modelId="{A33600F4-4F58-4E34-91DC-ABD17B543609}">
      <dgm:prSet phldrT="[Text]" custT="1"/>
      <dgm:spPr/>
      <dgm:t>
        <a:bodyPr/>
        <a:lstStyle/>
        <a:p>
          <a:r>
            <a:rPr lang="en-GB" sz="1400" dirty="0" smtClean="0">
              <a:solidFill>
                <a:srgbClr val="FF0000"/>
              </a:solidFill>
              <a:latin typeface="Arial Black" pitchFamily="34" charset="0"/>
              <a:cs typeface="Times New Roman" pitchFamily="18" charset="0"/>
            </a:rPr>
            <a:t>Soft tissue release is performed to balance bone cuts made to align implants to an arbitrary axis.</a:t>
          </a:r>
          <a:endParaRPr lang="en-GB" sz="1400" dirty="0">
            <a:solidFill>
              <a:srgbClr val="FF0000"/>
            </a:solidFill>
            <a:latin typeface="Arial Black" pitchFamily="34" charset="0"/>
            <a:cs typeface="Times New Roman" pitchFamily="18" charset="0"/>
          </a:endParaRPr>
        </a:p>
      </dgm:t>
    </dgm:pt>
    <dgm:pt modelId="{40B12681-D8A0-40A7-B7F8-38EB2703E6ED}" type="parTrans" cxnId="{D14E8101-8AE5-4C60-ABB6-7C0C950C46B4}">
      <dgm:prSet/>
      <dgm:spPr/>
      <dgm:t>
        <a:bodyPr/>
        <a:lstStyle/>
        <a:p>
          <a:endParaRPr lang="en-GB"/>
        </a:p>
      </dgm:t>
    </dgm:pt>
    <dgm:pt modelId="{6D7F98C5-1326-4592-81D7-8F0E8FA0F283}" type="sibTrans" cxnId="{D14E8101-8AE5-4C60-ABB6-7C0C950C46B4}">
      <dgm:prSet/>
      <dgm:spPr/>
      <dgm:t>
        <a:bodyPr/>
        <a:lstStyle/>
        <a:p>
          <a:endParaRPr lang="en-GB"/>
        </a:p>
      </dgm:t>
    </dgm:pt>
    <dgm:pt modelId="{749B2289-DB41-4C79-8854-5E1586F2C59A}">
      <dgm:prSet phldrT="[Text]" custT="1"/>
      <dgm:spPr/>
      <dgm:t>
        <a:bodyPr/>
        <a:lstStyle/>
        <a:p>
          <a:r>
            <a:rPr lang="en-GB" sz="1400" dirty="0" smtClean="0">
              <a:solidFill>
                <a:srgbClr val="008000"/>
              </a:solidFill>
              <a:latin typeface="Arial Black" pitchFamily="34" charset="0"/>
              <a:cs typeface="Times New Roman" pitchFamily="18" charset="0"/>
            </a:rPr>
            <a:t>Bone cuts are made to align the implants to an individual axis within the patients soft tissue envelope.</a:t>
          </a:r>
          <a:endParaRPr lang="en-GB" sz="1400" dirty="0">
            <a:solidFill>
              <a:srgbClr val="008000"/>
            </a:solidFill>
            <a:latin typeface="Arial Black" pitchFamily="34" charset="0"/>
            <a:cs typeface="Times New Roman" pitchFamily="18" charset="0"/>
          </a:endParaRPr>
        </a:p>
      </dgm:t>
    </dgm:pt>
    <dgm:pt modelId="{1D964EC5-4AD7-4EE7-9031-41DA2DF75932}" type="parTrans" cxnId="{A1D5D67E-0869-4A94-AC79-DF1889E4CE5E}">
      <dgm:prSet/>
      <dgm:spPr/>
      <dgm:t>
        <a:bodyPr/>
        <a:lstStyle/>
        <a:p>
          <a:endParaRPr lang="en-GB"/>
        </a:p>
      </dgm:t>
    </dgm:pt>
    <dgm:pt modelId="{84240BC1-5BB9-4FCF-9DE6-746037CECC3C}" type="sibTrans" cxnId="{A1D5D67E-0869-4A94-AC79-DF1889E4CE5E}">
      <dgm:prSet/>
      <dgm:spPr/>
      <dgm:t>
        <a:bodyPr/>
        <a:lstStyle/>
        <a:p>
          <a:endParaRPr lang="en-GB"/>
        </a:p>
      </dgm:t>
    </dgm:pt>
    <dgm:pt modelId="{13BEB860-E7D1-4C8D-81F3-EAF0D90B8095}">
      <dgm:prSet phldrT="[Text]" custT="1"/>
      <dgm:spPr/>
      <dgm:t>
        <a:bodyPr/>
        <a:lstStyle/>
        <a:p>
          <a:r>
            <a:rPr lang="en-GB" sz="1800" dirty="0" smtClean="0">
              <a:solidFill>
                <a:srgbClr val="FF0000"/>
              </a:solidFill>
              <a:latin typeface="Times New Roman" pitchFamily="18" charset="0"/>
              <a:cs typeface="Times New Roman" pitchFamily="18" charset="0"/>
            </a:rPr>
            <a:t>Soft tissue balance is achieved via ligament releases.</a:t>
          </a:r>
          <a:endParaRPr lang="en-GB" sz="1800" baseline="30000" dirty="0">
            <a:solidFill>
              <a:srgbClr val="FF0000"/>
            </a:solidFill>
            <a:latin typeface="Times New Roman" pitchFamily="18" charset="0"/>
            <a:cs typeface="Times New Roman" pitchFamily="18" charset="0"/>
          </a:endParaRPr>
        </a:p>
      </dgm:t>
    </dgm:pt>
    <dgm:pt modelId="{7E314F5B-AD02-4CF7-98CD-34396507CAD2}" type="parTrans" cxnId="{1DF0472F-88E3-4022-9073-6676E11B87D7}">
      <dgm:prSet/>
      <dgm:spPr/>
      <dgm:t>
        <a:bodyPr/>
        <a:lstStyle/>
        <a:p>
          <a:endParaRPr lang="en-GB"/>
        </a:p>
      </dgm:t>
    </dgm:pt>
    <dgm:pt modelId="{5D39BE46-D179-470E-8395-872A3D5B71F6}" type="sibTrans" cxnId="{1DF0472F-88E3-4022-9073-6676E11B87D7}">
      <dgm:prSet/>
      <dgm:spPr/>
      <dgm:t>
        <a:bodyPr/>
        <a:lstStyle/>
        <a:p>
          <a:endParaRPr lang="en-GB"/>
        </a:p>
      </dgm:t>
    </dgm:pt>
    <dgm:pt modelId="{22A48293-9BFA-4163-9936-C4325D72A423}">
      <dgm:prSet phldrT="[Text]" custT="1"/>
      <dgm:spPr/>
      <dgm:t>
        <a:bodyPr/>
        <a:lstStyle/>
        <a:p>
          <a:r>
            <a:rPr lang="en-GB" sz="1800" dirty="0" smtClean="0">
              <a:solidFill>
                <a:srgbClr val="008000"/>
              </a:solidFill>
              <a:latin typeface="Times New Roman" pitchFamily="18" charset="0"/>
              <a:cs typeface="Times New Roman" pitchFamily="18" charset="0"/>
            </a:rPr>
            <a:t>Soft tissue balance is achieved via bone cuts and </a:t>
          </a:r>
          <a:r>
            <a:rPr lang="en-GB" sz="1800" dirty="0" err="1" smtClean="0">
              <a:solidFill>
                <a:srgbClr val="008000"/>
              </a:solidFill>
              <a:latin typeface="Times New Roman" pitchFamily="18" charset="0"/>
              <a:cs typeface="Times New Roman" pitchFamily="18" charset="0"/>
            </a:rPr>
            <a:t>osteophyte</a:t>
          </a:r>
          <a:r>
            <a:rPr lang="en-GB" sz="1800" dirty="0" smtClean="0">
              <a:solidFill>
                <a:srgbClr val="008000"/>
              </a:solidFill>
              <a:latin typeface="Times New Roman" pitchFamily="18" charset="0"/>
              <a:cs typeface="Times New Roman" pitchFamily="18" charset="0"/>
            </a:rPr>
            <a:t> removal</a:t>
          </a:r>
          <a:endParaRPr lang="en-GB" sz="1800" dirty="0">
            <a:solidFill>
              <a:srgbClr val="008000"/>
            </a:solidFill>
            <a:latin typeface="Times New Roman" pitchFamily="18" charset="0"/>
            <a:cs typeface="Times New Roman" pitchFamily="18" charset="0"/>
          </a:endParaRPr>
        </a:p>
      </dgm:t>
    </dgm:pt>
    <dgm:pt modelId="{16127A2B-E183-4C2C-81B5-5DEF06F03F4F}" type="parTrans" cxnId="{89F2D540-FE2B-4A62-B2A3-10838A8DF445}">
      <dgm:prSet/>
      <dgm:spPr/>
      <dgm:t>
        <a:bodyPr/>
        <a:lstStyle/>
        <a:p>
          <a:endParaRPr lang="en-GB"/>
        </a:p>
      </dgm:t>
    </dgm:pt>
    <dgm:pt modelId="{D47CA3C3-B640-4456-BCBD-2E79C61BC8BA}" type="sibTrans" cxnId="{89F2D540-FE2B-4A62-B2A3-10838A8DF445}">
      <dgm:prSet/>
      <dgm:spPr/>
      <dgm:t>
        <a:bodyPr/>
        <a:lstStyle/>
        <a:p>
          <a:endParaRPr lang="en-GB"/>
        </a:p>
      </dgm:t>
    </dgm:pt>
    <dgm:pt modelId="{05CC4A1B-9689-48AD-9680-00460A2E3D20}" type="pres">
      <dgm:prSet presAssocID="{F84683C7-8195-4F13-84E3-724AC4147441}" presName="outerComposite" presStyleCnt="0">
        <dgm:presLayoutVars>
          <dgm:chMax val="2"/>
          <dgm:animLvl val="lvl"/>
          <dgm:resizeHandles val="exact"/>
        </dgm:presLayoutVars>
      </dgm:prSet>
      <dgm:spPr/>
      <dgm:t>
        <a:bodyPr/>
        <a:lstStyle/>
        <a:p>
          <a:endParaRPr lang="en-GB"/>
        </a:p>
      </dgm:t>
    </dgm:pt>
    <dgm:pt modelId="{40B7098C-12AB-436A-977F-47BC8A27B540}" type="pres">
      <dgm:prSet presAssocID="{F84683C7-8195-4F13-84E3-724AC4147441}" presName="dummyMaxCanvas" presStyleCnt="0"/>
      <dgm:spPr/>
    </dgm:pt>
    <dgm:pt modelId="{6F3F24E9-1A4D-4CB8-B909-463B41629F82}" type="pres">
      <dgm:prSet presAssocID="{F84683C7-8195-4F13-84E3-724AC4147441}" presName="parentComposite" presStyleCnt="0"/>
      <dgm:spPr/>
    </dgm:pt>
    <dgm:pt modelId="{536950FD-08D1-4681-A6DF-B74E5F99135F}" type="pres">
      <dgm:prSet presAssocID="{F84683C7-8195-4F13-84E3-724AC4147441}" presName="parent1" presStyleLbl="alignAccFollowNode1" presStyleIdx="0" presStyleCnt="4" custScaleX="131138" custScaleY="98503" custLinFactNeighborX="-144" custLinFactNeighborY="22836">
        <dgm:presLayoutVars>
          <dgm:chMax val="4"/>
        </dgm:presLayoutVars>
      </dgm:prSet>
      <dgm:spPr/>
      <dgm:t>
        <a:bodyPr/>
        <a:lstStyle/>
        <a:p>
          <a:endParaRPr lang="en-GB"/>
        </a:p>
      </dgm:t>
    </dgm:pt>
    <dgm:pt modelId="{77B4BF3F-D0D2-4C2B-8973-ACDDB2C8E718}" type="pres">
      <dgm:prSet presAssocID="{F84683C7-8195-4F13-84E3-724AC4147441}" presName="parent2" presStyleLbl="alignAccFollowNode1" presStyleIdx="1" presStyleCnt="4" custScaleX="131355" custScaleY="95798" custLinFactNeighborX="7195" custLinFactNeighborY="21483">
        <dgm:presLayoutVars>
          <dgm:chMax val="4"/>
        </dgm:presLayoutVars>
      </dgm:prSet>
      <dgm:spPr/>
      <dgm:t>
        <a:bodyPr/>
        <a:lstStyle/>
        <a:p>
          <a:endParaRPr lang="en-GB"/>
        </a:p>
      </dgm:t>
    </dgm:pt>
    <dgm:pt modelId="{B833747A-8738-4B41-9B1A-1CD8A2FEB93B}" type="pres">
      <dgm:prSet presAssocID="{F84683C7-8195-4F13-84E3-724AC4147441}" presName="childrenComposite" presStyleCnt="0"/>
      <dgm:spPr/>
    </dgm:pt>
    <dgm:pt modelId="{B2B93700-704E-478B-8B0C-9255956C9446}" type="pres">
      <dgm:prSet presAssocID="{F84683C7-8195-4F13-84E3-724AC4147441}" presName="dummyMaxCanvas_ChildArea" presStyleCnt="0"/>
      <dgm:spPr/>
    </dgm:pt>
    <dgm:pt modelId="{66F5BFF1-1CB8-4C50-ACFC-A0A348656C19}" type="pres">
      <dgm:prSet presAssocID="{F84683C7-8195-4F13-84E3-724AC4147441}" presName="fulcrum" presStyleLbl="alignAccFollowNode1" presStyleIdx="2" presStyleCnt="4"/>
      <dgm:spPr/>
    </dgm:pt>
    <dgm:pt modelId="{DA3D030B-5C4B-46CE-95C6-776C685597E0}" type="pres">
      <dgm:prSet presAssocID="{F84683C7-8195-4F13-84E3-724AC4147441}" presName="balance_22" presStyleLbl="alignAccFollowNode1" presStyleIdx="3" presStyleCnt="4" custAng="0" custLinFactNeighborX="445" custLinFactNeighborY="-9991">
        <dgm:presLayoutVars>
          <dgm:bulletEnabled val="1"/>
        </dgm:presLayoutVars>
      </dgm:prSet>
      <dgm:spPr/>
    </dgm:pt>
    <dgm:pt modelId="{9A174432-E332-4C75-8501-F6DE0D2FF62B}" type="pres">
      <dgm:prSet presAssocID="{F84683C7-8195-4F13-84E3-724AC4147441}" presName="right_22_1" presStyleLbl="node1" presStyleIdx="0" presStyleCnt="4" custAng="0" custScaleX="135642" custLinFactNeighborX="8893" custLinFactNeighborY="-1792">
        <dgm:presLayoutVars>
          <dgm:bulletEnabled val="1"/>
        </dgm:presLayoutVars>
      </dgm:prSet>
      <dgm:spPr/>
      <dgm:t>
        <a:bodyPr/>
        <a:lstStyle/>
        <a:p>
          <a:endParaRPr lang="en-GB"/>
        </a:p>
      </dgm:t>
    </dgm:pt>
    <dgm:pt modelId="{3EB28157-A6E5-4D27-B60D-E696BFEB7637}" type="pres">
      <dgm:prSet presAssocID="{F84683C7-8195-4F13-84E3-724AC4147441}" presName="right_22_2" presStyleLbl="node1" presStyleIdx="1" presStyleCnt="4" custAng="0" custScaleX="135642" custLinFactNeighborX="8893" custLinFactNeighborY="-442">
        <dgm:presLayoutVars>
          <dgm:bulletEnabled val="1"/>
        </dgm:presLayoutVars>
      </dgm:prSet>
      <dgm:spPr/>
      <dgm:t>
        <a:bodyPr/>
        <a:lstStyle/>
        <a:p>
          <a:endParaRPr lang="en-GB"/>
        </a:p>
      </dgm:t>
    </dgm:pt>
    <dgm:pt modelId="{FFDD5950-60A2-4F1A-8438-74A83DB87B52}" type="pres">
      <dgm:prSet presAssocID="{F84683C7-8195-4F13-84E3-724AC4147441}" presName="left_22_1" presStyleLbl="node1" presStyleIdx="2" presStyleCnt="4" custAng="0" custScaleX="132467" custLinFactNeighborX="578" custLinFactNeighborY="-2400">
        <dgm:presLayoutVars>
          <dgm:bulletEnabled val="1"/>
        </dgm:presLayoutVars>
      </dgm:prSet>
      <dgm:spPr/>
      <dgm:t>
        <a:bodyPr/>
        <a:lstStyle/>
        <a:p>
          <a:endParaRPr lang="en-GB"/>
        </a:p>
      </dgm:t>
    </dgm:pt>
    <dgm:pt modelId="{366F95DE-D4C5-419B-8332-0D8DDABCFD3D}" type="pres">
      <dgm:prSet presAssocID="{F84683C7-8195-4F13-84E3-724AC4147441}" presName="left_22_2" presStyleLbl="node1" presStyleIdx="3" presStyleCnt="4" custAng="0" custScaleX="132467" custLinFactNeighborX="578" custLinFactNeighborY="-442">
        <dgm:presLayoutVars>
          <dgm:bulletEnabled val="1"/>
        </dgm:presLayoutVars>
      </dgm:prSet>
      <dgm:spPr/>
      <dgm:t>
        <a:bodyPr/>
        <a:lstStyle/>
        <a:p>
          <a:endParaRPr lang="en-GB"/>
        </a:p>
      </dgm:t>
    </dgm:pt>
  </dgm:ptLst>
  <dgm:cxnLst>
    <dgm:cxn modelId="{EA475EC2-EFC0-4FC1-A21E-26922326368E}" srcId="{F84683C7-8195-4F13-84E3-724AC4147441}" destId="{81FB777C-3285-41B3-B149-F28A65E4F756}" srcOrd="0" destOrd="0" parTransId="{CF6FD351-2859-4474-B5A3-51D04B35BAC4}" sibTransId="{863C5B7C-E0FF-44FC-8CDD-22955EF2247A}"/>
    <dgm:cxn modelId="{0FBDE182-87BB-5F4B-8C46-3E4463B4AED6}" type="presOf" srcId="{749B2289-DB41-4C79-8854-5E1586F2C59A}" destId="{3EB28157-A6E5-4D27-B60D-E696BFEB7637}" srcOrd="0" destOrd="0" presId="urn:microsoft.com/office/officeart/2005/8/layout/balance1"/>
    <dgm:cxn modelId="{D14E8101-8AE5-4C60-ABB6-7C0C950C46B4}" srcId="{81FB777C-3285-41B3-B149-F28A65E4F756}" destId="{A33600F4-4F58-4E34-91DC-ABD17B543609}" srcOrd="1" destOrd="0" parTransId="{40B12681-D8A0-40A7-B7F8-38EB2703E6ED}" sibTransId="{6D7F98C5-1326-4592-81D7-8F0E8FA0F283}"/>
    <dgm:cxn modelId="{B953CB99-AAA9-0341-A252-0348853149B9}" type="presOf" srcId="{9B796D00-6CC9-4558-9589-13E0A7839928}" destId="{77B4BF3F-D0D2-4C2B-8973-ACDDB2C8E718}" srcOrd="0" destOrd="0" presId="urn:microsoft.com/office/officeart/2005/8/layout/balance1"/>
    <dgm:cxn modelId="{6DCDBEEC-6EB1-4A5E-B383-19F052DE7A46}" srcId="{F84683C7-8195-4F13-84E3-724AC4147441}" destId="{9B796D00-6CC9-4558-9589-13E0A7839928}" srcOrd="1" destOrd="0" parTransId="{1A4346DE-D5F4-4E66-961E-005E9822BABC}" sibTransId="{78C37DE5-27EE-402D-837B-DA812DA2A24F}"/>
    <dgm:cxn modelId="{3B967E92-C539-054D-A698-260FF8ADDC0D}" type="presOf" srcId="{F84683C7-8195-4F13-84E3-724AC4147441}" destId="{05CC4A1B-9689-48AD-9680-00460A2E3D20}" srcOrd="0" destOrd="0" presId="urn:microsoft.com/office/officeart/2005/8/layout/balance1"/>
    <dgm:cxn modelId="{89F2D540-FE2B-4A62-B2A3-10838A8DF445}" srcId="{9B796D00-6CC9-4558-9589-13E0A7839928}" destId="{22A48293-9BFA-4163-9936-C4325D72A423}" srcOrd="0" destOrd="0" parTransId="{16127A2B-E183-4C2C-81B5-5DEF06F03F4F}" sibTransId="{D47CA3C3-B640-4456-BCBD-2E79C61BC8BA}"/>
    <dgm:cxn modelId="{1DF0472F-88E3-4022-9073-6676E11B87D7}" srcId="{81FB777C-3285-41B3-B149-F28A65E4F756}" destId="{13BEB860-E7D1-4C8D-81F3-EAF0D90B8095}" srcOrd="0" destOrd="0" parTransId="{7E314F5B-AD02-4CF7-98CD-34396507CAD2}" sibTransId="{5D39BE46-D179-470E-8395-872A3D5B71F6}"/>
    <dgm:cxn modelId="{4D7D0E06-082C-C346-B77A-5202F0D29CCF}" type="presOf" srcId="{A33600F4-4F58-4E34-91DC-ABD17B543609}" destId="{366F95DE-D4C5-419B-8332-0D8DDABCFD3D}" srcOrd="0" destOrd="0" presId="urn:microsoft.com/office/officeart/2005/8/layout/balance1"/>
    <dgm:cxn modelId="{A1D5D67E-0869-4A94-AC79-DF1889E4CE5E}" srcId="{9B796D00-6CC9-4558-9589-13E0A7839928}" destId="{749B2289-DB41-4C79-8854-5E1586F2C59A}" srcOrd="1" destOrd="0" parTransId="{1D964EC5-4AD7-4EE7-9031-41DA2DF75932}" sibTransId="{84240BC1-5BB9-4FCF-9DE6-746037CECC3C}"/>
    <dgm:cxn modelId="{E4020D1D-7847-7249-841A-C551890994AA}" type="presOf" srcId="{13BEB860-E7D1-4C8D-81F3-EAF0D90B8095}" destId="{FFDD5950-60A2-4F1A-8438-74A83DB87B52}" srcOrd="0" destOrd="0" presId="urn:microsoft.com/office/officeart/2005/8/layout/balance1"/>
    <dgm:cxn modelId="{06FFCAF2-D6D0-C64B-9E2B-34957EAC15F7}" type="presOf" srcId="{81FB777C-3285-41B3-B149-F28A65E4F756}" destId="{536950FD-08D1-4681-A6DF-B74E5F99135F}" srcOrd="0" destOrd="0" presId="urn:microsoft.com/office/officeart/2005/8/layout/balance1"/>
    <dgm:cxn modelId="{77A8871D-DE03-0945-A445-DB5489C1D4F3}" type="presOf" srcId="{22A48293-9BFA-4163-9936-C4325D72A423}" destId="{9A174432-E332-4C75-8501-F6DE0D2FF62B}" srcOrd="0" destOrd="0" presId="urn:microsoft.com/office/officeart/2005/8/layout/balance1"/>
    <dgm:cxn modelId="{19838952-4C22-DD45-883A-033AFD054142}" type="presParOf" srcId="{05CC4A1B-9689-48AD-9680-00460A2E3D20}" destId="{40B7098C-12AB-436A-977F-47BC8A27B540}" srcOrd="0" destOrd="0" presId="urn:microsoft.com/office/officeart/2005/8/layout/balance1"/>
    <dgm:cxn modelId="{6E484E67-7137-954F-B68A-42EBB5518DB2}" type="presParOf" srcId="{05CC4A1B-9689-48AD-9680-00460A2E3D20}" destId="{6F3F24E9-1A4D-4CB8-B909-463B41629F82}" srcOrd="1" destOrd="0" presId="urn:microsoft.com/office/officeart/2005/8/layout/balance1"/>
    <dgm:cxn modelId="{93EEA411-A924-6A47-9955-1AE3F7B9F3AC}" type="presParOf" srcId="{6F3F24E9-1A4D-4CB8-B909-463B41629F82}" destId="{536950FD-08D1-4681-A6DF-B74E5F99135F}" srcOrd="0" destOrd="0" presId="urn:microsoft.com/office/officeart/2005/8/layout/balance1"/>
    <dgm:cxn modelId="{3492AABC-714F-954C-9293-1FB3AB69625B}" type="presParOf" srcId="{6F3F24E9-1A4D-4CB8-B909-463B41629F82}" destId="{77B4BF3F-D0D2-4C2B-8973-ACDDB2C8E718}" srcOrd="1" destOrd="0" presId="urn:microsoft.com/office/officeart/2005/8/layout/balance1"/>
    <dgm:cxn modelId="{F1A491D4-364F-FD45-829D-113A2CA04D07}" type="presParOf" srcId="{05CC4A1B-9689-48AD-9680-00460A2E3D20}" destId="{B833747A-8738-4B41-9B1A-1CD8A2FEB93B}" srcOrd="2" destOrd="0" presId="urn:microsoft.com/office/officeart/2005/8/layout/balance1"/>
    <dgm:cxn modelId="{4A0629FB-21F3-5942-BE10-FAA0A8C0B522}" type="presParOf" srcId="{B833747A-8738-4B41-9B1A-1CD8A2FEB93B}" destId="{B2B93700-704E-478B-8B0C-9255956C9446}" srcOrd="0" destOrd="0" presId="urn:microsoft.com/office/officeart/2005/8/layout/balance1"/>
    <dgm:cxn modelId="{5E631C7C-37BC-9F4E-ACEB-FE47FE0DECD2}" type="presParOf" srcId="{B833747A-8738-4B41-9B1A-1CD8A2FEB93B}" destId="{66F5BFF1-1CB8-4C50-ACFC-A0A348656C19}" srcOrd="1" destOrd="0" presId="urn:microsoft.com/office/officeart/2005/8/layout/balance1"/>
    <dgm:cxn modelId="{DD69CD57-1EA7-D74F-89BC-44CEEB5942D5}" type="presParOf" srcId="{B833747A-8738-4B41-9B1A-1CD8A2FEB93B}" destId="{DA3D030B-5C4B-46CE-95C6-776C685597E0}" srcOrd="2" destOrd="0" presId="urn:microsoft.com/office/officeart/2005/8/layout/balance1"/>
    <dgm:cxn modelId="{CB33A944-2B0D-2D45-847B-88CE86D60EA6}" type="presParOf" srcId="{B833747A-8738-4B41-9B1A-1CD8A2FEB93B}" destId="{9A174432-E332-4C75-8501-F6DE0D2FF62B}" srcOrd="3" destOrd="0" presId="urn:microsoft.com/office/officeart/2005/8/layout/balance1"/>
    <dgm:cxn modelId="{BF3A0316-1939-434B-9C71-CE32B06AA3E4}" type="presParOf" srcId="{B833747A-8738-4B41-9B1A-1CD8A2FEB93B}" destId="{3EB28157-A6E5-4D27-B60D-E696BFEB7637}" srcOrd="4" destOrd="0" presId="urn:microsoft.com/office/officeart/2005/8/layout/balance1"/>
    <dgm:cxn modelId="{03A05267-5C16-054C-B8A4-4C6B591ED3F1}" type="presParOf" srcId="{B833747A-8738-4B41-9B1A-1CD8A2FEB93B}" destId="{FFDD5950-60A2-4F1A-8438-74A83DB87B52}" srcOrd="5" destOrd="0" presId="urn:microsoft.com/office/officeart/2005/8/layout/balance1"/>
    <dgm:cxn modelId="{7CB06B66-A2B7-2E44-B0CA-8679F7E9407C}" type="presParOf" srcId="{B833747A-8738-4B41-9B1A-1CD8A2FEB93B}" destId="{366F95DE-D4C5-419B-8332-0D8DDABCFD3D}"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056EF-2ECB-49A7-8EC0-2F70271A2BE5}">
      <dsp:nvSpPr>
        <dsp:cNvPr id="0" name=""/>
        <dsp:cNvSpPr/>
      </dsp:nvSpPr>
      <dsp:spPr>
        <a:xfrm rot="5400000">
          <a:off x="5065690" y="-2052087"/>
          <a:ext cx="847210" cy="516639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Single, Non Orthogonal Axis</a:t>
          </a:r>
          <a:endParaRPr lang="en-GB" sz="1600" kern="1200" dirty="0"/>
        </a:p>
        <a:p>
          <a:pPr marL="171450" lvl="1" indent="-171450" algn="l" defTabSz="711200">
            <a:lnSpc>
              <a:spcPct val="90000"/>
            </a:lnSpc>
            <a:spcBef>
              <a:spcPct val="0"/>
            </a:spcBef>
            <a:spcAft>
              <a:spcPct val="15000"/>
            </a:spcAft>
            <a:buChar char="••"/>
          </a:pPr>
          <a:r>
            <a:rPr lang="en-GB" sz="1600" kern="1200" dirty="0" smtClean="0"/>
            <a:t>Can be described as the axis of a cylinder that fits in the </a:t>
          </a:r>
          <a:r>
            <a:rPr lang="en-GB" sz="1600" kern="1200" dirty="0" err="1" smtClean="0"/>
            <a:t>condyles</a:t>
          </a:r>
          <a:endParaRPr lang="en-GB" sz="1600" kern="1200" dirty="0"/>
        </a:p>
      </dsp:txBody>
      <dsp:txXfrm rot="-5400000">
        <a:off x="2906098" y="148862"/>
        <a:ext cx="5125039" cy="764496"/>
      </dsp:txXfrm>
    </dsp:sp>
    <dsp:sp modelId="{991B2507-CA0E-43C6-B2B5-A8E5BB36E56E}">
      <dsp:nvSpPr>
        <dsp:cNvPr id="0" name=""/>
        <dsp:cNvSpPr/>
      </dsp:nvSpPr>
      <dsp:spPr>
        <a:xfrm>
          <a:off x="0" y="1604"/>
          <a:ext cx="2906097" cy="10590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dirty="0" smtClean="0"/>
            <a:t>FE Axis</a:t>
          </a:r>
          <a:endParaRPr lang="en-GB" sz="2400" kern="1200" dirty="0"/>
        </a:p>
      </dsp:txBody>
      <dsp:txXfrm>
        <a:off x="51697" y="53301"/>
        <a:ext cx="2802703" cy="955618"/>
      </dsp:txXfrm>
    </dsp:sp>
    <dsp:sp modelId="{62E2DE22-A401-42BC-9DF3-F02E4EF32961}">
      <dsp:nvSpPr>
        <dsp:cNvPr id="0" name=""/>
        <dsp:cNvSpPr/>
      </dsp:nvSpPr>
      <dsp:spPr>
        <a:xfrm rot="5400000">
          <a:off x="5065690" y="-940124"/>
          <a:ext cx="847210" cy="516639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Perpendicular to FE Axis</a:t>
          </a:r>
          <a:endParaRPr lang="en-GB" sz="1600" kern="1200" dirty="0"/>
        </a:p>
      </dsp:txBody>
      <dsp:txXfrm rot="-5400000">
        <a:off x="2906098" y="1260825"/>
        <a:ext cx="5125039" cy="764496"/>
      </dsp:txXfrm>
    </dsp:sp>
    <dsp:sp modelId="{331E2512-6250-4F6D-8740-B96F8D1A83CC}">
      <dsp:nvSpPr>
        <dsp:cNvPr id="0" name=""/>
        <dsp:cNvSpPr/>
      </dsp:nvSpPr>
      <dsp:spPr>
        <a:xfrm>
          <a:off x="0" y="1113567"/>
          <a:ext cx="2906097" cy="10590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dirty="0" smtClean="0"/>
            <a:t>IR/ER Axis</a:t>
          </a:r>
          <a:endParaRPr lang="en-GB" sz="2400" kern="1200" dirty="0"/>
        </a:p>
      </dsp:txBody>
      <dsp:txXfrm>
        <a:off x="51697" y="1165264"/>
        <a:ext cx="2802703" cy="955618"/>
      </dsp:txXfrm>
    </dsp:sp>
    <dsp:sp modelId="{9A10B298-D937-472A-8BA9-50CF2D105453}">
      <dsp:nvSpPr>
        <dsp:cNvPr id="0" name=""/>
        <dsp:cNvSpPr/>
      </dsp:nvSpPr>
      <dsp:spPr>
        <a:xfrm rot="5400000">
          <a:off x="5065690" y="171839"/>
          <a:ext cx="847210" cy="516639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Parallel to the FE Axis</a:t>
          </a:r>
          <a:endParaRPr lang="en-GB" sz="1600" kern="1200" dirty="0"/>
        </a:p>
      </dsp:txBody>
      <dsp:txXfrm rot="-5400000">
        <a:off x="2906098" y="2372789"/>
        <a:ext cx="5125039" cy="764496"/>
      </dsp:txXfrm>
    </dsp:sp>
    <dsp:sp modelId="{0EE9BE67-4D0D-446E-8B8A-0ACEC02BAF1E}">
      <dsp:nvSpPr>
        <dsp:cNvPr id="0" name=""/>
        <dsp:cNvSpPr/>
      </dsp:nvSpPr>
      <dsp:spPr>
        <a:xfrm>
          <a:off x="0" y="2225530"/>
          <a:ext cx="2906097" cy="10590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dirty="0" smtClean="0"/>
            <a:t>Patella Axis</a:t>
          </a:r>
          <a:endParaRPr lang="en-GB" sz="2400" kern="1200" dirty="0"/>
        </a:p>
      </dsp:txBody>
      <dsp:txXfrm>
        <a:off x="51697" y="2277227"/>
        <a:ext cx="2802703" cy="955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950FD-08D1-4681-A6DF-B74E5F99135F}">
      <dsp:nvSpPr>
        <dsp:cNvPr id="0" name=""/>
        <dsp:cNvSpPr/>
      </dsp:nvSpPr>
      <dsp:spPr>
        <a:xfrm>
          <a:off x="1028934" y="235224"/>
          <a:ext cx="2303540" cy="96126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0000"/>
              </a:solidFill>
              <a:latin typeface="Arial Black" pitchFamily="34" charset="0"/>
            </a:rPr>
            <a:t>Mechanical Alignment</a:t>
          </a:r>
          <a:endParaRPr lang="en-GB" sz="2000" kern="1200" dirty="0">
            <a:solidFill>
              <a:srgbClr val="FF0000"/>
            </a:solidFill>
            <a:latin typeface="Arial Black" pitchFamily="34" charset="0"/>
          </a:endParaRPr>
        </a:p>
      </dsp:txBody>
      <dsp:txXfrm>
        <a:off x="1057089" y="263379"/>
        <a:ext cx="2247230" cy="904957"/>
      </dsp:txXfrm>
    </dsp:sp>
    <dsp:sp modelId="{77B4BF3F-D0D2-4C2B-8973-ACDDB2C8E718}">
      <dsp:nvSpPr>
        <dsp:cNvPr id="0" name=""/>
        <dsp:cNvSpPr/>
      </dsp:nvSpPr>
      <dsp:spPr>
        <a:xfrm>
          <a:off x="3693221" y="235219"/>
          <a:ext cx="2307352" cy="93487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8000"/>
              </a:solidFill>
              <a:latin typeface="Arial Black" pitchFamily="34" charset="0"/>
            </a:rPr>
            <a:t>Kinematic Alignment</a:t>
          </a:r>
          <a:endParaRPr lang="en-GB" sz="2000" kern="1200" dirty="0">
            <a:solidFill>
              <a:srgbClr val="008000"/>
            </a:solidFill>
            <a:latin typeface="Arial Black" pitchFamily="34" charset="0"/>
          </a:endParaRPr>
        </a:p>
      </dsp:txBody>
      <dsp:txXfrm>
        <a:off x="3720602" y="262600"/>
        <a:ext cx="2252590" cy="880108"/>
      </dsp:txXfrm>
    </dsp:sp>
    <dsp:sp modelId="{66F5BFF1-1CB8-4C50-ACFC-A0A348656C19}">
      <dsp:nvSpPr>
        <dsp:cNvPr id="0" name=""/>
        <dsp:cNvSpPr/>
      </dsp:nvSpPr>
      <dsp:spPr>
        <a:xfrm>
          <a:off x="3076733" y="4152543"/>
          <a:ext cx="731907" cy="731907"/>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3D030B-5C4B-46CE-95C6-776C685597E0}">
      <dsp:nvSpPr>
        <dsp:cNvPr id="0" name=""/>
        <dsp:cNvSpPr/>
      </dsp:nvSpPr>
      <dsp:spPr>
        <a:xfrm>
          <a:off x="1266507" y="3816478"/>
          <a:ext cx="4391443" cy="29666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174432-E332-4C75-8501-F6DE0D2FF62B}">
      <dsp:nvSpPr>
        <dsp:cNvPr id="0" name=""/>
        <dsp:cNvSpPr/>
      </dsp:nvSpPr>
      <dsp:spPr>
        <a:xfrm>
          <a:off x="3676210" y="2539480"/>
          <a:ext cx="2382656" cy="124912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rgbClr val="008000"/>
              </a:solidFill>
              <a:latin typeface="Times New Roman" pitchFamily="18" charset="0"/>
              <a:cs typeface="Times New Roman" pitchFamily="18" charset="0"/>
            </a:rPr>
            <a:t>Soft tissue balance is achieved via bone cuts and </a:t>
          </a:r>
          <a:r>
            <a:rPr lang="en-GB" sz="1800" kern="1200" dirty="0" err="1" smtClean="0">
              <a:solidFill>
                <a:srgbClr val="008000"/>
              </a:solidFill>
              <a:latin typeface="Times New Roman" pitchFamily="18" charset="0"/>
              <a:cs typeface="Times New Roman" pitchFamily="18" charset="0"/>
            </a:rPr>
            <a:t>osteophyte</a:t>
          </a:r>
          <a:r>
            <a:rPr lang="en-GB" sz="1800" kern="1200" dirty="0" smtClean="0">
              <a:solidFill>
                <a:srgbClr val="008000"/>
              </a:solidFill>
              <a:latin typeface="Times New Roman" pitchFamily="18" charset="0"/>
              <a:cs typeface="Times New Roman" pitchFamily="18" charset="0"/>
            </a:rPr>
            <a:t> removal</a:t>
          </a:r>
          <a:endParaRPr lang="en-GB" sz="1800" kern="1200" dirty="0">
            <a:solidFill>
              <a:srgbClr val="008000"/>
            </a:solidFill>
            <a:latin typeface="Times New Roman" pitchFamily="18" charset="0"/>
            <a:cs typeface="Times New Roman" pitchFamily="18" charset="0"/>
          </a:endParaRPr>
        </a:p>
      </dsp:txBody>
      <dsp:txXfrm>
        <a:off x="3737187" y="2600457"/>
        <a:ext cx="2260702" cy="1127167"/>
      </dsp:txXfrm>
    </dsp:sp>
    <dsp:sp modelId="{3EB28157-A6E5-4D27-B60D-E696BFEB7637}">
      <dsp:nvSpPr>
        <dsp:cNvPr id="0" name=""/>
        <dsp:cNvSpPr/>
      </dsp:nvSpPr>
      <dsp:spPr>
        <a:xfrm>
          <a:off x="3676210" y="1248669"/>
          <a:ext cx="2382656" cy="124912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008000"/>
              </a:solidFill>
              <a:latin typeface="Arial Black" pitchFamily="34" charset="0"/>
              <a:cs typeface="Times New Roman" pitchFamily="18" charset="0"/>
            </a:rPr>
            <a:t>Bone cuts are made to align the implants to an individual axis within the patients soft tissue envelope.</a:t>
          </a:r>
          <a:endParaRPr lang="en-GB" sz="1400" kern="1200" dirty="0">
            <a:solidFill>
              <a:srgbClr val="008000"/>
            </a:solidFill>
            <a:latin typeface="Arial Black" pitchFamily="34" charset="0"/>
            <a:cs typeface="Times New Roman" pitchFamily="18" charset="0"/>
          </a:endParaRPr>
        </a:p>
      </dsp:txBody>
      <dsp:txXfrm>
        <a:off x="3737187" y="1309646"/>
        <a:ext cx="2260702" cy="1127167"/>
      </dsp:txXfrm>
    </dsp:sp>
    <dsp:sp modelId="{FFDD5950-60A2-4F1A-8438-74A83DB87B52}">
      <dsp:nvSpPr>
        <dsp:cNvPr id="0" name=""/>
        <dsp:cNvSpPr/>
      </dsp:nvSpPr>
      <dsp:spPr>
        <a:xfrm>
          <a:off x="1020758" y="2531886"/>
          <a:ext cx="2326885" cy="124912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rgbClr val="FF0000"/>
              </a:solidFill>
              <a:latin typeface="Times New Roman" pitchFamily="18" charset="0"/>
              <a:cs typeface="Times New Roman" pitchFamily="18" charset="0"/>
            </a:rPr>
            <a:t>Soft tissue balance is achieved via ligament releases.</a:t>
          </a:r>
          <a:endParaRPr lang="en-GB" sz="1800" kern="1200" baseline="30000" dirty="0">
            <a:solidFill>
              <a:srgbClr val="FF0000"/>
            </a:solidFill>
            <a:latin typeface="Times New Roman" pitchFamily="18" charset="0"/>
            <a:cs typeface="Times New Roman" pitchFamily="18" charset="0"/>
          </a:endParaRPr>
        </a:p>
      </dsp:txBody>
      <dsp:txXfrm>
        <a:off x="1081735" y="2592863"/>
        <a:ext cx="2204931" cy="1127167"/>
      </dsp:txXfrm>
    </dsp:sp>
    <dsp:sp modelId="{366F95DE-D4C5-419B-8332-0D8DDABCFD3D}">
      <dsp:nvSpPr>
        <dsp:cNvPr id="0" name=""/>
        <dsp:cNvSpPr/>
      </dsp:nvSpPr>
      <dsp:spPr>
        <a:xfrm>
          <a:off x="1020758" y="1248669"/>
          <a:ext cx="2326885" cy="124912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Arial Black" pitchFamily="34" charset="0"/>
              <a:cs typeface="Times New Roman" pitchFamily="18" charset="0"/>
            </a:rPr>
            <a:t>Soft tissue release is performed to balance bone cuts made to align implants to an arbitrary axis.</a:t>
          </a:r>
          <a:endParaRPr lang="en-GB" sz="1400" kern="1200" dirty="0">
            <a:solidFill>
              <a:srgbClr val="FF0000"/>
            </a:solidFill>
            <a:latin typeface="Arial Black" pitchFamily="34" charset="0"/>
            <a:cs typeface="Times New Roman" pitchFamily="18" charset="0"/>
          </a:endParaRPr>
        </a:p>
      </dsp:txBody>
      <dsp:txXfrm>
        <a:off x="1081735" y="1309646"/>
        <a:ext cx="2204931" cy="11271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88025-0B8E-304F-BB3D-3E8342BD1FE1}" type="datetimeFigureOut">
              <a:rPr lang="en-US" smtClean="0"/>
              <a:t>24/10/17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990BA-BFCC-B749-B7F6-27CE632F6457}" type="slidenum">
              <a:rPr lang="en-US" smtClean="0"/>
              <a:t>‹#›</a:t>
            </a:fld>
            <a:endParaRPr lang="en-US"/>
          </a:p>
        </p:txBody>
      </p:sp>
    </p:spTree>
    <p:extLst>
      <p:ext uri="{BB962C8B-B14F-4D97-AF65-F5344CB8AC3E}">
        <p14:creationId xmlns:p14="http://schemas.microsoft.com/office/powerpoint/2010/main" val="2842899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ftr" sz="quarter" idx="4"/>
          </p:nvPr>
        </p:nvSpPr>
        <p:spPr>
          <a:noFill/>
        </p:spPr>
        <p:txBody>
          <a:bodyPr/>
          <a:lstStyle/>
          <a:p>
            <a:r>
              <a:rPr lang="en-US" altLang="en-US" smtClean="0"/>
              <a:t>Basic Knee April 2008</a:t>
            </a: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smtClean="0"/>
              <a:t>Krakow says 8-9 degrees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p:cNvSpPr>
          <p:nvPr>
            <p:ph type="sldNum" sz="quarter" idx="5"/>
          </p:nvPr>
        </p:nvSpPr>
        <p:spPr>
          <a:noFill/>
        </p:spPr>
        <p:txBody>
          <a:bodyPr/>
          <a:lstStyle/>
          <a:p>
            <a:fld id="{80F164D5-C0A7-4477-B309-C910CE9369C4}" type="slidenum">
              <a:rPr lang="en-US" smtClean="0">
                <a:latin typeface="Arial" pitchFamily="34" charset="0"/>
              </a:rPr>
              <a:pPr/>
              <a:t>51</a:t>
            </a:fld>
            <a:endParaRPr lang="en-US"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p:cNvSpPr>
          <p:nvPr>
            <p:ph type="sldNum" sz="quarter" idx="5"/>
          </p:nvPr>
        </p:nvSpPr>
        <p:spPr>
          <a:noFill/>
        </p:spPr>
        <p:txBody>
          <a:bodyPr/>
          <a:lstStyle/>
          <a:p>
            <a:fld id="{97AEDC39-D9C1-4118-90D9-E1573D236CDA}" type="slidenum">
              <a:rPr lang="en-US" smtClean="0">
                <a:latin typeface="Arial" pitchFamily="34" charset="0"/>
              </a:rPr>
              <a:pPr/>
              <a:t>55</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p:cNvSpPr>
          <p:nvPr>
            <p:ph type="sldNum" sz="quarter" idx="5"/>
          </p:nvPr>
        </p:nvSpPr>
        <p:spPr>
          <a:noFill/>
        </p:spPr>
        <p:txBody>
          <a:bodyPr/>
          <a:lstStyle/>
          <a:p>
            <a:fld id="{2C9B0E1E-2B34-48E0-8E75-7A2467EA9857}" type="slidenum">
              <a:rPr lang="en-US" smtClean="0">
                <a:latin typeface="Arial" pitchFamily="34" charset="0"/>
              </a:rPr>
              <a:pPr/>
              <a:t>56</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Mechanical Alignment one size fits all, all patients aligned to an arbitrary axis no matter where their natural alignment sits on the natural alignment distribution curve. Soft tissue release are then performed to balance the knee with the new alignment the surgeon has created. Soft tissue</a:t>
            </a:r>
            <a:r>
              <a:rPr lang="en-AU" baseline="0" dirty="0" smtClean="0"/>
              <a:t> release required to create rectangular space in flexion and extension as obliquity of natural joint line has been negated.</a:t>
            </a:r>
          </a:p>
          <a:p>
            <a:r>
              <a:rPr lang="en-AU" baseline="0" dirty="0" smtClean="0"/>
              <a:t>Kinematic Alignment restores the natural obliquity and level of the patients natural joint line, aligning the implants within the patients unique soft tissue envelope. Balance achieved via </a:t>
            </a:r>
            <a:r>
              <a:rPr lang="en-AU" baseline="0" dirty="0" err="1" smtClean="0"/>
              <a:t>boney</a:t>
            </a:r>
            <a:r>
              <a:rPr lang="en-AU" baseline="0" dirty="0" smtClean="0"/>
              <a:t> cuts rather than releases.</a:t>
            </a:r>
          </a:p>
          <a:p>
            <a:r>
              <a:rPr lang="en-AU" baseline="0" dirty="0" smtClean="0"/>
              <a:t>Mechanical Alignment requires soft tissue releases to match the </a:t>
            </a:r>
            <a:r>
              <a:rPr lang="en-AU" baseline="0" dirty="0" err="1" smtClean="0"/>
              <a:t>boney</a:t>
            </a:r>
            <a:r>
              <a:rPr lang="en-AU" baseline="0" dirty="0" smtClean="0"/>
              <a:t> cuts made, kinematic alignment performs </a:t>
            </a:r>
            <a:r>
              <a:rPr lang="en-AU" baseline="0" dirty="0" err="1" smtClean="0"/>
              <a:t>boney</a:t>
            </a:r>
            <a:r>
              <a:rPr lang="en-AU" baseline="0" dirty="0" smtClean="0"/>
              <a:t> cuts to match the patients soft tissues, providing a knee that potential feels more normal.</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F3D0172-EC25-499F-8BF1-4EDE1179167F}" type="slidenum">
              <a:rPr lang="en-GB" smtClean="0"/>
              <a:pPr/>
              <a:t>62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49250" indent="-349250" algn="ctr">
              <a:lnSpc>
                <a:spcPct val="80000"/>
              </a:lnSpc>
              <a:spcAft>
                <a:spcPct val="25000"/>
              </a:spcAft>
              <a:defRPr/>
            </a:pPr>
            <a:r>
              <a:rPr lang="en-US" b="1" dirty="0" smtClean="0">
                <a:solidFill>
                  <a:schemeClr val="accent1"/>
                </a:solidFill>
              </a:rPr>
              <a:t>Why has neutral mechanical limb alignment been the target?</a:t>
            </a:r>
          </a:p>
          <a:p>
            <a:pPr marL="349250" indent="-349250">
              <a:lnSpc>
                <a:spcPct val="80000"/>
              </a:lnSpc>
              <a:defRPr/>
            </a:pPr>
            <a:r>
              <a:rPr lang="en-US" dirty="0" smtClean="0"/>
              <a:t>If so few patients have a neutral mechanical limb alignment, why do surgeons want to change patients to that alignment? </a:t>
            </a:r>
            <a:r>
              <a:rPr lang="en-US" baseline="30000" dirty="0" smtClean="0"/>
              <a:t>1</a:t>
            </a:r>
            <a:r>
              <a:rPr lang="en-US" dirty="0" smtClean="0"/>
              <a:t> </a:t>
            </a:r>
          </a:p>
          <a:p>
            <a:pPr marL="349250" indent="-349250">
              <a:lnSpc>
                <a:spcPct val="80000"/>
              </a:lnSpc>
              <a:defRPr/>
            </a:pPr>
            <a:r>
              <a:rPr lang="en-US" dirty="0" smtClean="0"/>
              <a:t>For many reasons that trace back to the early development of TKA:</a:t>
            </a:r>
          </a:p>
          <a:p>
            <a:pPr marL="349250" indent="-349250">
              <a:lnSpc>
                <a:spcPct val="80000"/>
              </a:lnSpc>
              <a:defRPr/>
            </a:pPr>
            <a:r>
              <a:rPr lang="en-US" dirty="0" smtClean="0"/>
              <a:t>1.  Rudimentary instruments meant accurate preparation</a:t>
            </a:r>
          </a:p>
          <a:p>
            <a:pPr marL="349250" indent="-349250">
              <a:lnSpc>
                <a:spcPct val="80000"/>
              </a:lnSpc>
              <a:defRPr/>
            </a:pPr>
            <a:r>
              <a:rPr lang="en-US" dirty="0" smtClean="0"/>
              <a:t>     and alignment was difficult.</a:t>
            </a:r>
            <a:r>
              <a:rPr lang="en-US" baseline="30000" dirty="0" smtClean="0"/>
              <a:t>2 </a:t>
            </a:r>
          </a:p>
          <a:p>
            <a:pPr marL="349250" indent="-349250">
              <a:lnSpc>
                <a:spcPct val="80000"/>
              </a:lnSpc>
              <a:defRPr/>
            </a:pPr>
            <a:r>
              <a:rPr lang="en-US" dirty="0" smtClean="0"/>
              <a:t>2.  It was theorized that aligning the limb in a straight line would more evenly distribute the stress to the proximal tibia and tibial implant and bearing surfaces. </a:t>
            </a:r>
          </a:p>
          <a:p>
            <a:pPr marL="288925" indent="-288925">
              <a:lnSpc>
                <a:spcPct val="90000"/>
              </a:lnSpc>
              <a:defRPr/>
            </a:pPr>
            <a:r>
              <a:rPr lang="en-US" dirty="0" smtClean="0"/>
              <a:t>Standardized target </a:t>
            </a:r>
          </a:p>
          <a:p>
            <a:pPr marL="288925" indent="-288925">
              <a:lnSpc>
                <a:spcPct val="90000"/>
              </a:lnSpc>
              <a:defRPr/>
            </a:pPr>
            <a:endParaRPr lang="en-US" dirty="0" smtClean="0"/>
          </a:p>
          <a:p>
            <a:pPr marL="288925" indent="-288925">
              <a:lnSpc>
                <a:spcPct val="90000"/>
              </a:lnSpc>
              <a:defRPr/>
            </a:pPr>
            <a:r>
              <a:rPr lang="en-US" dirty="0" smtClean="0"/>
              <a:t>4. Historically achieved satisfactory results in terms of implant survivorship</a:t>
            </a:r>
          </a:p>
          <a:p>
            <a:pPr>
              <a:defRPr/>
            </a:pPr>
            <a:endParaRPr lang="en-US" dirty="0"/>
          </a:p>
        </p:txBody>
      </p:sp>
      <p:sp>
        <p:nvSpPr>
          <p:cNvPr id="38916" name="Slide Number Placeholder 3"/>
          <p:cNvSpPr>
            <a:spLocks noGrp="1"/>
          </p:cNvSpPr>
          <p:nvPr>
            <p:ph type="sldNum" sz="quarter" idx="5"/>
          </p:nvPr>
        </p:nvSpPr>
        <p:spPr>
          <a:noFill/>
        </p:spPr>
        <p:txBody>
          <a:bodyPr/>
          <a:lstStyle/>
          <a:p>
            <a:fld id="{D57A23B6-7B0E-49FC-9C55-09853BB0E312}"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a:p>
            <a:pPr>
              <a:defRPr/>
            </a:pPr>
            <a:r>
              <a:rPr lang="en-US" b="1" dirty="0" smtClean="0">
                <a:solidFill>
                  <a:schemeClr val="accent1"/>
                </a:solidFill>
              </a:rPr>
              <a:t>Why has neutral mechanical limb alignment been used?</a:t>
            </a:r>
          </a:p>
          <a:p>
            <a:pPr>
              <a:defRPr/>
            </a:pPr>
            <a:endParaRPr lang="en-US" dirty="0" smtClean="0"/>
          </a:p>
          <a:p>
            <a:pPr>
              <a:defRPr/>
            </a:pPr>
            <a:endParaRPr lang="en-US" dirty="0" smtClean="0"/>
          </a:p>
          <a:p>
            <a:pPr>
              <a:defRPr/>
            </a:pPr>
            <a:r>
              <a:rPr lang="en-US" dirty="0" smtClean="0"/>
              <a:t>Coronal post-op x-ray alignment was the historical benchmark for a successful TKR.</a:t>
            </a:r>
          </a:p>
          <a:p>
            <a:pPr>
              <a:defRPr/>
            </a:pPr>
            <a:endParaRPr lang="en-US" dirty="0" smtClean="0"/>
          </a:p>
          <a:p>
            <a:pPr marL="288925" indent="-288925">
              <a:lnSpc>
                <a:spcPct val="90000"/>
              </a:lnSpc>
              <a:defRPr/>
            </a:pPr>
            <a:r>
              <a:rPr lang="en-US" dirty="0" smtClean="0"/>
              <a:t>Inferior implant designs and materials were not able to replicate patient anatomy due to:</a:t>
            </a:r>
          </a:p>
          <a:p>
            <a:pPr marL="288925" indent="-288925">
              <a:lnSpc>
                <a:spcPct val="90000"/>
              </a:lnSpc>
              <a:defRPr/>
            </a:pPr>
            <a:r>
              <a:rPr lang="en-US" dirty="0" smtClean="0"/>
              <a:t>     - Early Polyethylene</a:t>
            </a:r>
            <a:r>
              <a:rPr lang="en-US" baseline="30000" dirty="0" smtClean="0"/>
              <a:t>2 </a:t>
            </a:r>
            <a:r>
              <a:rPr lang="en-US" dirty="0" smtClean="0"/>
              <a:t>with insufficient mechanical properties </a:t>
            </a:r>
            <a:endParaRPr lang="en-US" baseline="30000" dirty="0" smtClean="0"/>
          </a:p>
          <a:p>
            <a:pPr marL="288925" indent="-288925">
              <a:lnSpc>
                <a:spcPct val="90000"/>
              </a:lnSpc>
              <a:defRPr/>
            </a:pPr>
            <a:r>
              <a:rPr lang="en-US" dirty="0" smtClean="0"/>
              <a:t>     - Articulating contact stresses were high (low contact area)</a:t>
            </a:r>
            <a:r>
              <a:rPr lang="en-US" baseline="30000" dirty="0" smtClean="0"/>
              <a:t>3</a:t>
            </a:r>
          </a:p>
          <a:p>
            <a:pPr marL="288925" indent="-288925">
              <a:lnSpc>
                <a:spcPct val="90000"/>
              </a:lnSpc>
              <a:defRPr/>
            </a:pPr>
            <a:r>
              <a:rPr lang="en-US" dirty="0" smtClean="0"/>
              <a:t>     - Limited knowledge of knee kinematics</a:t>
            </a:r>
          </a:p>
          <a:p>
            <a:pPr marL="288925" indent="-288925">
              <a:lnSpc>
                <a:spcPct val="90000"/>
              </a:lnSpc>
              <a:defRPr/>
            </a:pPr>
            <a:r>
              <a:rPr lang="en-US" dirty="0" smtClean="0"/>
              <a:t>     </a:t>
            </a:r>
          </a:p>
          <a:p>
            <a:pPr>
              <a:defRPr/>
            </a:pPr>
            <a:r>
              <a:rPr lang="en-US" dirty="0" smtClean="0"/>
              <a:t> </a:t>
            </a:r>
            <a:endParaRPr lang="en-US" dirty="0"/>
          </a:p>
        </p:txBody>
      </p:sp>
      <p:sp>
        <p:nvSpPr>
          <p:cNvPr id="39940" name="Slide Number Placeholder 3"/>
          <p:cNvSpPr>
            <a:spLocks noGrp="1"/>
          </p:cNvSpPr>
          <p:nvPr>
            <p:ph type="sldNum" sz="quarter" idx="5"/>
          </p:nvPr>
        </p:nvSpPr>
        <p:spPr>
          <a:noFill/>
        </p:spPr>
        <p:txBody>
          <a:bodyPr/>
          <a:lstStyle/>
          <a:p>
            <a:fld id="{2BAB2F0B-4424-4DFF-8DBC-665BD401D1BF}"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p:spPr>
        <p:txBody>
          <a:bodyPr/>
          <a:lstStyle/>
          <a:p>
            <a:fld id="{8C8CAB08-6D35-4E6A-BFEF-1C714F362902}" type="datetime8">
              <a:rPr lang="en-US" smtClean="0">
                <a:latin typeface="Arial" pitchFamily="34" charset="0"/>
              </a:rPr>
              <a:pPr/>
              <a:t>24/10/17 23:32</a:t>
            </a:fld>
            <a:endParaRPr lang="en-US" smtClean="0">
              <a:latin typeface="Arial" pitchFamily="34" charset="0"/>
            </a:endParaRPr>
          </a:p>
        </p:txBody>
      </p:sp>
      <p:sp>
        <p:nvSpPr>
          <p:cNvPr id="37891" name="Rectangle 6"/>
          <p:cNvSpPr>
            <a:spLocks noGrp="1" noChangeArrowheads="1"/>
          </p:cNvSpPr>
          <p:nvPr>
            <p:ph type="ftr" sz="quarter" idx="4"/>
          </p:nvPr>
        </p:nvSpPr>
        <p:spPr>
          <a:noFill/>
        </p:spPr>
        <p:txBody>
          <a:bodyPr/>
          <a:lstStyle/>
          <a:p>
            <a:r>
              <a:rPr lang="en-US" smtClean="0">
                <a:latin typeface="Arial" pitchFamily="34" charset="0"/>
              </a:rPr>
              <a:t>V4</a:t>
            </a:r>
          </a:p>
        </p:txBody>
      </p:sp>
      <p:sp>
        <p:nvSpPr>
          <p:cNvPr id="37892" name="Rectangle 7"/>
          <p:cNvSpPr>
            <a:spLocks noGrp="1" noChangeArrowheads="1"/>
          </p:cNvSpPr>
          <p:nvPr>
            <p:ph type="sldNum" sz="quarter" idx="5"/>
          </p:nvPr>
        </p:nvSpPr>
        <p:spPr>
          <a:noFill/>
        </p:spPr>
        <p:txBody>
          <a:bodyPr/>
          <a:lstStyle/>
          <a:p>
            <a:fld id="{2726DE55-C544-4AD9-90F7-0E04D7A391AE}" type="slidenum">
              <a:rPr lang="en-US" smtClean="0">
                <a:latin typeface="Arial" pitchFamily="34" charset="0"/>
              </a:rPr>
              <a:pPr/>
              <a:t>12</a:t>
            </a:fld>
            <a:endParaRPr lang="en-US" smtClean="0">
              <a:latin typeface="Arial" pitchFamily="34" charset="0"/>
            </a:endParaRPr>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p:spPr>
        <p:txBody>
          <a:bodyPr/>
          <a:lstStyle/>
          <a:p>
            <a:pPr eaLnBrk="1" hangingPunct="1"/>
            <a:r>
              <a:rPr lang="en-GB" smtClean="0"/>
              <a:t>Patients are no longer happy with just pain relief but they have specific lifestyles they expect to continue with AFTER knee replacement surgery.  The red circles will be emphasised on the next slide so ask the audience to take a note of where they are on the graph.</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Be</a:t>
            </a:r>
            <a:r>
              <a:rPr lang="en-AU" baseline="0" dirty="0" smtClean="0"/>
              <a:t> sure to mention that only 2.2% of the population have a neutral mechanical alignment (</a:t>
            </a:r>
            <a:r>
              <a:rPr lang="en-AU" baseline="0" dirty="0" err="1" smtClean="0"/>
              <a:t>Eckhoff</a:t>
            </a:r>
            <a:r>
              <a:rPr lang="en-AU" baseline="0" dirty="0" smtClean="0"/>
              <a:t>)</a:t>
            </a:r>
            <a:endParaRPr lang="en-US" dirty="0"/>
          </a:p>
        </p:txBody>
      </p:sp>
      <p:sp>
        <p:nvSpPr>
          <p:cNvPr id="4" name="Slide Number Placeholder 3"/>
          <p:cNvSpPr>
            <a:spLocks noGrp="1"/>
          </p:cNvSpPr>
          <p:nvPr>
            <p:ph type="sldNum" sz="quarter" idx="10"/>
          </p:nvPr>
        </p:nvSpPr>
        <p:spPr/>
        <p:txBody>
          <a:bodyPr/>
          <a:lstStyle/>
          <a:p>
            <a:pPr>
              <a:defRPr/>
            </a:pPr>
            <a:fld id="{8FC18AD7-B3A1-4A85-92B8-26CBCA71E63C}"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smtClean="0"/>
              <a:t>Mark Check Picture and do you know a reference?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smtClean="0"/>
              <a:t>Mark Check Pictures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smtClean="0"/>
              <a:t>Mark Check Pictures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002498-64F7-CB4D-A15A-28FAB465B29E}" type="datetimeFigureOut">
              <a:rPr lang="en-US" smtClean="0"/>
              <a:t>24/10/17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9854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02498-64F7-CB4D-A15A-28FAB465B29E}" type="datetimeFigureOut">
              <a:rPr lang="en-US" smtClean="0"/>
              <a:t>24/10/17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160969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02498-64F7-CB4D-A15A-28FAB465B29E}" type="datetimeFigureOut">
              <a:rPr lang="en-US" smtClean="0"/>
              <a:t>24/10/17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83346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02498-64F7-CB4D-A15A-28FAB465B29E}" type="datetimeFigureOut">
              <a:rPr lang="en-US" smtClean="0"/>
              <a:t>24/10/17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144481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002498-64F7-CB4D-A15A-28FAB465B29E}" type="datetimeFigureOut">
              <a:rPr lang="en-US" smtClean="0"/>
              <a:t>24/10/17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174084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002498-64F7-CB4D-A15A-28FAB465B29E}" type="datetimeFigureOut">
              <a:rPr lang="en-US" smtClean="0"/>
              <a:t>24/10/17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16715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02498-64F7-CB4D-A15A-28FAB465B29E}" type="datetimeFigureOut">
              <a:rPr lang="en-US" smtClean="0"/>
              <a:t>24/10/17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331192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02498-64F7-CB4D-A15A-28FAB465B29E}" type="datetimeFigureOut">
              <a:rPr lang="en-US" smtClean="0"/>
              <a:t>24/10/17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429140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02498-64F7-CB4D-A15A-28FAB465B29E}" type="datetimeFigureOut">
              <a:rPr lang="en-US" smtClean="0"/>
              <a:t>24/10/17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339989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02498-64F7-CB4D-A15A-28FAB465B29E}" type="datetimeFigureOut">
              <a:rPr lang="en-US" smtClean="0"/>
              <a:t>24/10/17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377861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02498-64F7-CB4D-A15A-28FAB465B29E}" type="datetimeFigureOut">
              <a:rPr lang="en-US" smtClean="0"/>
              <a:t>24/10/17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2A555-6857-2C4F-B1F6-95D4CCF64554}" type="slidenum">
              <a:rPr lang="en-US" smtClean="0"/>
              <a:t>‹#›</a:t>
            </a:fld>
            <a:endParaRPr lang="en-US"/>
          </a:p>
        </p:txBody>
      </p:sp>
    </p:spTree>
    <p:extLst>
      <p:ext uri="{BB962C8B-B14F-4D97-AF65-F5344CB8AC3E}">
        <p14:creationId xmlns:p14="http://schemas.microsoft.com/office/powerpoint/2010/main" val="4982668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2498-64F7-CB4D-A15A-28FAB465B29E}" type="datetimeFigureOut">
              <a:rPr lang="en-US" smtClean="0"/>
              <a:t>24/10/17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2A555-6857-2C4F-B1F6-95D4CCF64554}" type="slidenum">
              <a:rPr lang="en-US" smtClean="0"/>
              <a:t>‹#›</a:t>
            </a:fld>
            <a:endParaRPr lang="en-US"/>
          </a:p>
        </p:txBody>
      </p:sp>
    </p:spTree>
    <p:extLst>
      <p:ext uri="{BB962C8B-B14F-4D97-AF65-F5344CB8AC3E}">
        <p14:creationId xmlns:p14="http://schemas.microsoft.com/office/powerpoint/2010/main" val="1233821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ubmed/17272435" TargetMode="External"/><Relationship Id="rId3" Type="http://schemas.openxmlformats.org/officeDocument/2006/relationships/hyperlink" Target="http://www.ncbi.nlm.nih.gov/pubmed/1853439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ubmed/17272435" TargetMode="External"/><Relationship Id="rId3" Type="http://schemas.openxmlformats.org/officeDocument/2006/relationships/hyperlink" Target="http://www.ncbi.nlm.nih.gov/pubmed/1853439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hyperlink" Target="http://www.wheelessonlin.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file://localhost/Users/tontran/Desktop/ARGO%202011/ARGO%20pack/photo.JPG" TargetMode="External"/><Relationship Id="rId5" Type="http://schemas.openxmlformats.org/officeDocument/2006/relationships/image" Target="../media/image34.jpeg"/><Relationship Id="rId6" Type="http://schemas.openxmlformats.org/officeDocument/2006/relationships/image" Target="file://localhost/Users/tontran/Desktop/ARGO%202011/ARGO%20pack/photo1.JPG" TargetMode="External"/><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6.png"/><Relationship Id="rId1" Type="http://schemas.microsoft.com/office/2007/relationships/media" Target="file://localhost/Users/tontran/Desktop/AAA/Talks%20/ARGO%202011/ARGO%20pack/Mid-flexion%20multi%20radius.mp4" TargetMode="External"/><Relationship Id="rId2" Type="http://schemas.openxmlformats.org/officeDocument/2006/relationships/video" Target="file://localhost/Users/tontran/Desktop/AAA/Talks%20/ARGO%202011/ARGO%20pack/Mid-flexion%20multi%20radius.mp4"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7.png"/><Relationship Id="rId1" Type="http://schemas.microsoft.com/office/2007/relationships/media" Target="file://localhost/Users/tontran/Desktop/AAA/Talks%20/ARGO%202011/ARGO%20pack/IQM%20Better%20Quad%20Efficiency.mp4" TargetMode="External"/><Relationship Id="rId2" Type="http://schemas.openxmlformats.org/officeDocument/2006/relationships/video" Target="file://localhost/Users/tontran/Desktop/AAA/Talks%20/ARGO%202011/ARGO%20pack/IQM%20Better%20Quad%20Efficiency.mp4" TargetMode="Externa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8.png"/><Relationship Id="rId1" Type="http://schemas.microsoft.com/office/2007/relationships/media" Target="file://localhost/Users/tontran/Desktop/AAA/Talks%20/ARGO%202011/ARGO%20pack/PS%20multi%20radius%20knee.mp4" TargetMode="External"/><Relationship Id="rId2" Type="http://schemas.openxmlformats.org/officeDocument/2006/relationships/video" Target="file://localhost/Users/tontran/Desktop/AAA/Talks%20/ARGO%202011/ARGO%20pack/PS%20multi%20radius%20knee.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 Id="rId3" Type="http://schemas.openxmlformats.org/officeDocument/2006/relationships/image" Target="file://localhost/Users/tontran/Desktop/IMG_8500.jp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file://localhost/Users/tontran/Pictures/iPhoto%20Library/Modified/2010/25:04:2010/IMG_0471.jpg" TargetMode="External"/><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577595" y="531658"/>
            <a:ext cx="8058150" cy="1634256"/>
          </a:xfrm>
        </p:spPr>
        <p:txBody>
          <a:bodyPr>
            <a:normAutofit/>
          </a:bodyPr>
          <a:lstStyle/>
          <a:p>
            <a:pPr>
              <a:defRPr/>
            </a:pPr>
            <a:r>
              <a:rPr lang="en-GB" sz="4400" dirty="0" smtClean="0">
                <a:solidFill>
                  <a:srgbClr val="5781AE"/>
                </a:solidFill>
              </a:rPr>
              <a:t>Alignment Principles in TKA</a:t>
            </a:r>
            <a:r>
              <a:rPr lang="en-US" sz="4400" dirty="0" smtClean="0">
                <a:solidFill>
                  <a:srgbClr val="5781AE"/>
                </a:solidFill>
              </a:rPr>
              <a:t/>
            </a:r>
            <a:br>
              <a:rPr lang="en-US" sz="4400" dirty="0" smtClean="0">
                <a:solidFill>
                  <a:srgbClr val="5781AE"/>
                </a:solidFill>
              </a:rPr>
            </a:br>
            <a:endParaRPr lang="en-AU" sz="4400" b="1" dirty="0" smtClean="0">
              <a:solidFill>
                <a:srgbClr val="003399"/>
              </a:solidFill>
              <a:effectLst>
                <a:outerShdw blurRad="38100" dist="38100" dir="2700000" algn="tl">
                  <a:srgbClr val="C0C0C0"/>
                </a:outerShdw>
              </a:effectLst>
            </a:endParaRPr>
          </a:p>
        </p:txBody>
      </p:sp>
      <p:pic>
        <p:nvPicPr>
          <p:cNvPr id="3" name="Picture 4" descr="http://ajs.sagepub.com/content/35/1/65/F2.large.jpg"/>
          <p:cNvPicPr>
            <a:picLocks noChangeAspect="1" noChangeArrowheads="1"/>
          </p:cNvPicPr>
          <p:nvPr/>
        </p:nvPicPr>
        <p:blipFill>
          <a:blip r:embed="rId3" cstate="print"/>
          <a:srcRect/>
          <a:stretch>
            <a:fillRect/>
          </a:stretch>
        </p:blipFill>
        <p:spPr bwMode="auto">
          <a:xfrm>
            <a:off x="2209800" y="3057201"/>
            <a:ext cx="4572000" cy="36560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ormAutofit/>
          </a:bodyPr>
          <a:lstStyle/>
          <a:p>
            <a:pPr marL="288925" indent="-288925">
              <a:lnSpc>
                <a:spcPct val="90000"/>
              </a:lnSpc>
            </a:pPr>
            <a:r>
              <a:rPr lang="en-US" sz="3200" b="1" dirty="0">
                <a:solidFill>
                  <a:schemeClr val="accent1"/>
                </a:solidFill>
              </a:rPr>
              <a:t>Why has neutral mechanical limb alignment been used?</a:t>
            </a:r>
          </a:p>
        </p:txBody>
      </p:sp>
      <p:sp>
        <p:nvSpPr>
          <p:cNvPr id="16387" name="Rectangle 3"/>
          <p:cNvSpPr>
            <a:spLocks noGrp="1" noChangeArrowheads="1"/>
          </p:cNvSpPr>
          <p:nvPr>
            <p:ph type="body" idx="4294967295"/>
          </p:nvPr>
        </p:nvSpPr>
        <p:spPr>
          <a:xfrm>
            <a:off x="381000" y="1600200"/>
            <a:ext cx="8763000" cy="4292600"/>
          </a:xfrm>
        </p:spPr>
        <p:txBody>
          <a:bodyPr/>
          <a:lstStyle/>
          <a:p>
            <a:pPr marL="288925" indent="-288925" algn="ctr">
              <a:lnSpc>
                <a:spcPct val="90000"/>
              </a:lnSpc>
              <a:buFontTx/>
              <a:buNone/>
            </a:pPr>
            <a:endParaRPr lang="en-US" sz="2000" b="1" dirty="0" smtClean="0">
              <a:solidFill>
                <a:schemeClr val="accent1"/>
              </a:solidFill>
            </a:endParaRPr>
          </a:p>
          <a:p>
            <a:pPr marL="288925" indent="-288925">
              <a:lnSpc>
                <a:spcPct val="90000"/>
              </a:lnSpc>
              <a:buFontTx/>
              <a:buNone/>
            </a:pPr>
            <a:r>
              <a:rPr lang="en-US" sz="2000" dirty="0" smtClean="0"/>
              <a:t>6. Inferior implant designs and materials were not able to replicate patient anatomy due to:</a:t>
            </a:r>
          </a:p>
          <a:p>
            <a:pPr marL="288925" indent="-288925">
              <a:lnSpc>
                <a:spcPct val="90000"/>
              </a:lnSpc>
              <a:buFontTx/>
              <a:buNone/>
            </a:pPr>
            <a:r>
              <a:rPr lang="en-US" sz="2000" dirty="0" smtClean="0"/>
              <a:t>     - Early Polyethylene</a:t>
            </a:r>
            <a:r>
              <a:rPr lang="en-US" sz="2000" baseline="30000" dirty="0" smtClean="0"/>
              <a:t>2 </a:t>
            </a:r>
            <a:r>
              <a:rPr lang="en-US" sz="2000" dirty="0" smtClean="0"/>
              <a:t>with insufficient mechanical properties </a:t>
            </a:r>
            <a:endParaRPr lang="en-US" sz="2000" baseline="30000" dirty="0" smtClean="0"/>
          </a:p>
          <a:p>
            <a:pPr marL="288925" indent="-288925">
              <a:lnSpc>
                <a:spcPct val="90000"/>
              </a:lnSpc>
              <a:buFontTx/>
              <a:buNone/>
            </a:pPr>
            <a:r>
              <a:rPr lang="en-US" sz="2000" dirty="0" smtClean="0"/>
              <a:t>     - Articulating contact stresses were high (low contact area)</a:t>
            </a:r>
            <a:r>
              <a:rPr lang="en-US" sz="2000" baseline="30000" dirty="0" smtClean="0"/>
              <a:t>3</a:t>
            </a:r>
          </a:p>
          <a:p>
            <a:pPr marL="288925" indent="-288925">
              <a:lnSpc>
                <a:spcPct val="90000"/>
              </a:lnSpc>
              <a:buFontTx/>
              <a:buNone/>
            </a:pPr>
            <a:r>
              <a:rPr lang="en-US" sz="2000" dirty="0" smtClean="0"/>
              <a:t>     - Limited knowledge of knee kinematics</a:t>
            </a:r>
          </a:p>
          <a:p>
            <a:pPr marL="288925" indent="-288925">
              <a:lnSpc>
                <a:spcPct val="90000"/>
              </a:lnSpc>
              <a:buFontTx/>
              <a:buNone/>
            </a:pPr>
            <a:r>
              <a:rPr lang="en-US" dirty="0" smtClean="0"/>
              <a:t>     </a:t>
            </a:r>
          </a:p>
          <a:p>
            <a:pPr marL="288925" indent="-288925">
              <a:lnSpc>
                <a:spcPct val="90000"/>
              </a:lnSpc>
              <a:buFontTx/>
              <a:buNone/>
            </a:pPr>
            <a:endParaRPr lang="en-US" dirty="0" smtClean="0"/>
          </a:p>
          <a:p>
            <a:pPr marL="288925" indent="-288925">
              <a:lnSpc>
                <a:spcPct val="90000"/>
              </a:lnSpc>
              <a:buFontTx/>
              <a:buNone/>
            </a:pPr>
            <a:endParaRPr lang="en-US" dirty="0" smtClean="0"/>
          </a:p>
          <a:p>
            <a:pPr marL="288925" indent="-288925">
              <a:lnSpc>
                <a:spcPct val="90000"/>
              </a:lnSpc>
              <a:buFontTx/>
              <a:buNone/>
            </a:pPr>
            <a:endParaRPr lang="en-US" sz="1000" dirty="0" smtClean="0"/>
          </a:p>
          <a:p>
            <a:pPr marL="288925" indent="-288925">
              <a:lnSpc>
                <a:spcPct val="90000"/>
              </a:lnSpc>
              <a:buFontTx/>
              <a:buNone/>
            </a:pPr>
            <a:endParaRPr lang="en-US" dirty="0" smtClean="0"/>
          </a:p>
        </p:txBody>
      </p:sp>
      <p:sp>
        <p:nvSpPr>
          <p:cNvPr id="16388" name="Text Box 4"/>
          <p:cNvSpPr txBox="1">
            <a:spLocks noChangeArrowheads="1"/>
          </p:cNvSpPr>
          <p:nvPr/>
        </p:nvSpPr>
        <p:spPr bwMode="auto">
          <a:xfrm>
            <a:off x="228600" y="4800600"/>
            <a:ext cx="8458200" cy="2408238"/>
          </a:xfrm>
          <a:prstGeom prst="rect">
            <a:avLst/>
          </a:prstGeom>
          <a:noFill/>
          <a:ln w="9525">
            <a:noFill/>
            <a:miter lim="800000"/>
            <a:headEnd/>
            <a:tailEnd/>
          </a:ln>
        </p:spPr>
        <p:txBody>
          <a:bodyPr lIns="82296" rIns="82296">
            <a:spAutoFit/>
          </a:bodyPr>
          <a:lstStyle/>
          <a:p>
            <a:pPr marL="381000" indent="-381000" algn="l" defTabSz="857250"/>
            <a:r>
              <a:rPr lang="en-US" sz="1400"/>
              <a:t>References:</a:t>
            </a:r>
          </a:p>
          <a:p>
            <a:pPr marL="381000" indent="-381000" algn="l" defTabSz="857250">
              <a:buFontTx/>
              <a:buAutoNum type="arabicPeriod"/>
            </a:pPr>
            <a:r>
              <a:rPr lang="en-US" sz="1200">
                <a:solidFill>
                  <a:schemeClr val="tx1"/>
                </a:solidFill>
              </a:rPr>
              <a:t>Wylde V et al. Patient reported outcomes after total hip and knee arthroplasty: comparison of midterm results. J Arthroplasty. 2009 Feb; 24(2): 210-6.</a:t>
            </a:r>
          </a:p>
          <a:p>
            <a:pPr marL="381000" indent="-381000" algn="l" defTabSz="857250">
              <a:buFontTx/>
              <a:buAutoNum type="arabicPeriod"/>
            </a:pPr>
            <a:r>
              <a:rPr lang="en-US" sz="1200">
                <a:solidFill>
                  <a:schemeClr val="tx1"/>
                </a:solidFill>
              </a:rPr>
              <a:t>Chiese R et al. Enhanced wear performance of highly crosslinked UHMWPE for artificial joints. J Biomed Mater Res. 2000 Jun. 50(3):381-77.</a:t>
            </a:r>
          </a:p>
          <a:p>
            <a:pPr marL="381000" indent="-381000" algn="l" defTabSz="857250">
              <a:buFontTx/>
              <a:buAutoNum type="arabicPeriod"/>
            </a:pPr>
            <a:r>
              <a:rPr lang="en-US" sz="1200">
                <a:solidFill>
                  <a:schemeClr val="tx1"/>
                </a:solidFill>
              </a:rPr>
              <a:t>Brown TD et al. What design factors influence wear behavior at the bearing surfaces in total joint replacements? J Am Acad Orthop Surg. 2008;16 Suppl:S101-6.</a:t>
            </a:r>
          </a:p>
          <a:p>
            <a:pPr marL="381000" indent="-381000" algn="l" defTabSz="857250">
              <a:buFontTx/>
              <a:buAutoNum type="arabicPeriod"/>
            </a:pPr>
            <a:endParaRPr lang="en-US" sz="1200">
              <a:solidFill>
                <a:schemeClr val="tx1"/>
              </a:solidFill>
            </a:endParaRPr>
          </a:p>
          <a:p>
            <a:pPr marL="381000" indent="-381000" algn="l" defTabSz="857250">
              <a:buFontTx/>
              <a:buAutoNum type="arabicPeriod"/>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additive="base">
                                        <p:cTn id="2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763" y="1295400"/>
            <a:ext cx="8039100" cy="1143000"/>
          </a:xfrm>
        </p:spPr>
        <p:txBody>
          <a:bodyPr>
            <a:normAutofit fontScale="77500" lnSpcReduction="20000"/>
          </a:bodyPr>
          <a:lstStyle/>
          <a:p>
            <a:pPr>
              <a:defRPr/>
            </a:pPr>
            <a:r>
              <a:rPr lang="en-US" dirty="0" smtClean="0">
                <a:solidFill>
                  <a:srgbClr val="FF0000"/>
                </a:solidFill>
              </a:rPr>
              <a:t>Knee survivorship and satisfaction are not the same.</a:t>
            </a:r>
          </a:p>
          <a:p>
            <a:pPr>
              <a:defRPr/>
            </a:pPr>
            <a:r>
              <a:rPr lang="en-US" dirty="0" smtClean="0">
                <a:solidFill>
                  <a:schemeClr val="tx1"/>
                </a:solidFill>
              </a:rPr>
              <a:t>17% to 25% of TKA patients are dissatisfied with their outcome following TKA. </a:t>
            </a:r>
            <a:r>
              <a:rPr lang="en-US" baseline="30000" dirty="0" smtClean="0">
                <a:solidFill>
                  <a:schemeClr val="tx1"/>
                </a:solidFill>
              </a:rPr>
              <a:t>1,2,3</a:t>
            </a:r>
          </a:p>
          <a:p>
            <a:pPr>
              <a:defRPr/>
            </a:pPr>
            <a:endParaRPr lang="en-US" dirty="0"/>
          </a:p>
        </p:txBody>
      </p:sp>
      <p:pic>
        <p:nvPicPr>
          <p:cNvPr id="15363" name="Picture 8" descr="Old couple"/>
          <p:cNvPicPr>
            <a:picLocks noChangeAspect="1" noChangeArrowheads="1"/>
          </p:cNvPicPr>
          <p:nvPr/>
        </p:nvPicPr>
        <p:blipFill>
          <a:blip r:embed="rId2"/>
          <a:srcRect/>
          <a:stretch>
            <a:fillRect/>
          </a:stretch>
        </p:blipFill>
        <p:spPr bwMode="auto">
          <a:xfrm>
            <a:off x="2743200" y="2590800"/>
            <a:ext cx="3048000" cy="2286000"/>
          </a:xfrm>
          <a:prstGeom prst="rect">
            <a:avLst/>
          </a:prstGeom>
          <a:noFill/>
          <a:ln w="9525">
            <a:noFill/>
            <a:miter lim="800000"/>
            <a:headEnd/>
            <a:tailEnd/>
          </a:ln>
        </p:spPr>
      </p:pic>
      <p:sp>
        <p:nvSpPr>
          <p:cNvPr id="6" name="Rectangle 2"/>
          <p:cNvSpPr txBox="1">
            <a:spLocks noChangeArrowheads="1"/>
          </p:cNvSpPr>
          <p:nvPr/>
        </p:nvSpPr>
        <p:spPr bwMode="auto">
          <a:xfrm>
            <a:off x="620713" y="550863"/>
            <a:ext cx="8058150" cy="620712"/>
          </a:xfrm>
          <a:prstGeom prst="rect">
            <a:avLst/>
          </a:prstGeom>
          <a:noFill/>
          <a:ln w="9525">
            <a:noFill/>
            <a:miter lim="800000"/>
            <a:headEnd/>
            <a:tailEnd/>
          </a:ln>
          <a:effectLst>
            <a:outerShdw dist="17961" dir="2700000" algn="ctr" rotWithShape="0">
              <a:schemeClr val="bg2"/>
            </a:outerShdw>
          </a:effectLst>
        </p:spPr>
        <p:txBody>
          <a:bodyPr lIns="0" tIns="0" rIns="0" bIns="0"/>
          <a:lstStyle/>
          <a:p>
            <a:pPr algn="ctr" defTabSz="914400" eaLnBrk="0" hangingPunct="0">
              <a:lnSpc>
                <a:spcPct val="90000"/>
              </a:lnSpc>
              <a:buClr>
                <a:srgbClr val="DADDFE"/>
              </a:buClr>
              <a:defRPr/>
            </a:pPr>
            <a:r>
              <a:rPr lang="en-US" sz="3000" kern="0" dirty="0">
                <a:solidFill>
                  <a:srgbClr val="0070C0"/>
                </a:solidFill>
                <a:latin typeface="+mj-lt"/>
                <a:ea typeface="+mj-ea"/>
                <a:cs typeface="+mj-cs"/>
              </a:rPr>
              <a:t>Patient Sa</a:t>
            </a:r>
            <a:r>
              <a:rPr lang="en-US" sz="3000" kern="0" dirty="0" err="1">
                <a:solidFill>
                  <a:srgbClr val="0070C0"/>
                </a:solidFill>
                <a:latin typeface="+mj-lt"/>
                <a:ea typeface="+mj-ea"/>
                <a:cs typeface="+mj-cs"/>
              </a:rPr>
              <a:t>tisfaction</a:t>
            </a:r>
            <a:r>
              <a:rPr lang="en-US" sz="3000" kern="0" dirty="0">
                <a:solidFill>
                  <a:srgbClr val="0070C0"/>
                </a:solidFill>
                <a:latin typeface="+mj-lt"/>
                <a:ea typeface="+mj-ea"/>
                <a:cs typeface="+mj-cs"/>
              </a:rPr>
              <a:t> following TKA</a:t>
            </a:r>
          </a:p>
        </p:txBody>
      </p:sp>
      <p:sp>
        <p:nvSpPr>
          <p:cNvPr id="15365" name="Text Box 4"/>
          <p:cNvSpPr txBox="1">
            <a:spLocks noChangeArrowheads="1"/>
          </p:cNvSpPr>
          <p:nvPr/>
        </p:nvSpPr>
        <p:spPr bwMode="auto">
          <a:xfrm>
            <a:off x="1752600" y="4924425"/>
            <a:ext cx="5562600" cy="1323975"/>
          </a:xfrm>
          <a:prstGeom prst="rect">
            <a:avLst/>
          </a:prstGeom>
          <a:noFill/>
          <a:ln w="9525">
            <a:noFill/>
            <a:miter lim="800000"/>
            <a:headEnd/>
            <a:tailEnd/>
          </a:ln>
        </p:spPr>
        <p:txBody>
          <a:bodyPr lIns="82296" rIns="82296">
            <a:spAutoFit/>
          </a:bodyPr>
          <a:lstStyle/>
          <a:p>
            <a:pPr marL="381000" indent="-381000" defTabSz="857250"/>
            <a:endParaRPr lang="en-US" sz="1000" dirty="0"/>
          </a:p>
          <a:p>
            <a:pPr marL="381000" indent="-381000" defTabSz="857250">
              <a:buFontTx/>
              <a:buAutoNum type="arabicPeriod"/>
            </a:pPr>
            <a:r>
              <a:rPr lang="en-US" sz="1000" dirty="0"/>
              <a:t>Baker PN, van </a:t>
            </a:r>
            <a:r>
              <a:rPr lang="en-US" sz="1000" dirty="0" err="1"/>
              <a:t>der</a:t>
            </a:r>
            <a:r>
              <a:rPr lang="en-US" sz="1000" dirty="0"/>
              <a:t> </a:t>
            </a:r>
            <a:r>
              <a:rPr lang="en-US" sz="1000" dirty="0" err="1"/>
              <a:t>Meulen</a:t>
            </a:r>
            <a:r>
              <a:rPr lang="en-US" sz="1000" dirty="0"/>
              <a:t> JH, et al. The role of pain and function in determining patient satisfaction after total knee replacement. Data from the National Joint Registry for England and Wales. J Bone Joint </a:t>
            </a:r>
            <a:r>
              <a:rPr lang="en-US" sz="1000" dirty="0" err="1"/>
              <a:t>Surg</a:t>
            </a:r>
            <a:r>
              <a:rPr lang="en-US" sz="1000" dirty="0"/>
              <a:t> Br. 2007; 89(7): 893-900.</a:t>
            </a:r>
          </a:p>
          <a:p>
            <a:pPr marL="381000" indent="-381000" defTabSz="857250">
              <a:buFontTx/>
              <a:buAutoNum type="arabicPeriod"/>
            </a:pPr>
            <a:r>
              <a:rPr lang="en-US" sz="1000" dirty="0"/>
              <a:t>Noble PC, </a:t>
            </a:r>
            <a:r>
              <a:rPr lang="en-US" sz="1000" dirty="0" err="1"/>
              <a:t>Conditt</a:t>
            </a:r>
            <a:r>
              <a:rPr lang="en-US" sz="1000" dirty="0"/>
              <a:t> MA, Cook KF et al. The John </a:t>
            </a:r>
            <a:r>
              <a:rPr lang="en-US" sz="1000" dirty="0" err="1"/>
              <a:t>Insall</a:t>
            </a:r>
            <a:r>
              <a:rPr lang="en-US" sz="1000" dirty="0"/>
              <a:t> Award: Patient expectations affect satisfaction with total knee </a:t>
            </a:r>
            <a:r>
              <a:rPr lang="en-US" sz="1000" dirty="0" err="1"/>
              <a:t>arthroplasty</a:t>
            </a:r>
            <a:r>
              <a:rPr lang="en-US" sz="1000" dirty="0"/>
              <a:t>. </a:t>
            </a:r>
            <a:r>
              <a:rPr lang="en-US" sz="1000" dirty="0" err="1"/>
              <a:t>Clin</a:t>
            </a:r>
            <a:r>
              <a:rPr lang="en-US" sz="1000" dirty="0"/>
              <a:t> </a:t>
            </a:r>
            <a:r>
              <a:rPr lang="en-US" sz="1000" dirty="0" err="1"/>
              <a:t>Orthop</a:t>
            </a:r>
            <a:r>
              <a:rPr lang="en-US" sz="1000" dirty="0"/>
              <a:t> </a:t>
            </a:r>
            <a:r>
              <a:rPr lang="en-US" sz="1000" dirty="0" err="1"/>
              <a:t>Relat</a:t>
            </a:r>
            <a:r>
              <a:rPr lang="en-US" sz="1000" dirty="0"/>
              <a:t> Res. 2006 Nov; 452: 35-43.</a:t>
            </a:r>
          </a:p>
          <a:p>
            <a:pPr marL="381000" indent="-381000" defTabSz="857250">
              <a:buFontTx/>
              <a:buAutoNum type="arabicPeriod"/>
            </a:pPr>
            <a:r>
              <a:rPr lang="en-US" sz="1000" dirty="0" err="1"/>
              <a:t>Wylde</a:t>
            </a:r>
            <a:r>
              <a:rPr lang="en-US" sz="1000" dirty="0"/>
              <a:t> V et al. Patient-reported outcomes after total hip and knee </a:t>
            </a:r>
            <a:r>
              <a:rPr lang="en-US" sz="1000" dirty="0" err="1"/>
              <a:t>arthroplasty</a:t>
            </a:r>
            <a:r>
              <a:rPr lang="en-US" sz="1000" dirty="0"/>
              <a:t>: comparison of midterm results. J </a:t>
            </a:r>
            <a:r>
              <a:rPr lang="en-US" sz="1000" dirty="0" err="1"/>
              <a:t>Arthroplasty</a:t>
            </a:r>
            <a:r>
              <a:rPr lang="en-US" sz="1000" dirty="0"/>
              <a:t>. 2009 Feb; 24(2): 210-6.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455988" y="6511925"/>
            <a:ext cx="3521075" cy="307975"/>
          </a:xfrm>
          <a:prstGeom prst="rect">
            <a:avLst/>
          </a:prstGeom>
          <a:noFill/>
          <a:ln w="9525">
            <a:noFill/>
            <a:miter lim="800000"/>
            <a:headEnd/>
            <a:tailEnd/>
          </a:ln>
        </p:spPr>
        <p:txBody>
          <a:bodyPr lIns="82296" rIns="82296">
            <a:spAutoFit/>
          </a:bodyPr>
          <a:lstStyle/>
          <a:p>
            <a:r>
              <a:rPr lang="en-GB" sz="1400" b="1"/>
              <a:t>Weiss J. et al. CORR 2002</a:t>
            </a:r>
            <a:endParaRPr lang="en-US" sz="1400" b="1"/>
          </a:p>
        </p:txBody>
      </p:sp>
      <p:grpSp>
        <p:nvGrpSpPr>
          <p:cNvPr id="2" name="Group 3"/>
          <p:cNvGrpSpPr>
            <a:grpSpLocks noChangeAspect="1"/>
          </p:cNvGrpSpPr>
          <p:nvPr/>
        </p:nvGrpSpPr>
        <p:grpSpPr bwMode="auto">
          <a:xfrm>
            <a:off x="779463" y="762000"/>
            <a:ext cx="8135937" cy="6057900"/>
            <a:chOff x="275" y="504"/>
            <a:chExt cx="5125" cy="3816"/>
          </a:xfrm>
        </p:grpSpPr>
        <p:sp>
          <p:nvSpPr>
            <p:cNvPr id="16394" name="AutoShape 4"/>
            <p:cNvSpPr>
              <a:spLocks noChangeAspect="1" noChangeArrowheads="1" noTextEdit="1"/>
            </p:cNvSpPr>
            <p:nvPr/>
          </p:nvSpPr>
          <p:spPr bwMode="auto">
            <a:xfrm>
              <a:off x="275" y="504"/>
              <a:ext cx="4689" cy="3816"/>
            </a:xfrm>
            <a:prstGeom prst="rect">
              <a:avLst/>
            </a:prstGeom>
            <a:noFill/>
            <a:ln w="9525">
              <a:noFill/>
              <a:miter lim="800000"/>
              <a:headEnd/>
              <a:tailEnd/>
            </a:ln>
          </p:spPr>
          <p:txBody>
            <a:bodyPr/>
            <a:lstStyle/>
            <a:p>
              <a:endParaRPr lang="en-US"/>
            </a:p>
          </p:txBody>
        </p:sp>
        <p:sp>
          <p:nvSpPr>
            <p:cNvPr id="16395" name="Line 5"/>
            <p:cNvSpPr>
              <a:spLocks noChangeShapeType="1"/>
            </p:cNvSpPr>
            <p:nvPr/>
          </p:nvSpPr>
          <p:spPr bwMode="auto">
            <a:xfrm>
              <a:off x="1177" y="2898"/>
              <a:ext cx="4223" cy="0"/>
            </a:xfrm>
            <a:prstGeom prst="line">
              <a:avLst/>
            </a:prstGeom>
            <a:noFill/>
            <a:ln w="11113">
              <a:solidFill>
                <a:srgbClr val="000000"/>
              </a:solidFill>
              <a:round/>
              <a:headEnd/>
              <a:tailEnd/>
            </a:ln>
          </p:spPr>
          <p:txBody>
            <a:bodyPr/>
            <a:lstStyle/>
            <a:p>
              <a:endParaRPr lang="en-US"/>
            </a:p>
          </p:txBody>
        </p:sp>
        <p:sp>
          <p:nvSpPr>
            <p:cNvPr id="16396" name="Line 6"/>
            <p:cNvSpPr>
              <a:spLocks noChangeShapeType="1"/>
            </p:cNvSpPr>
            <p:nvPr/>
          </p:nvSpPr>
          <p:spPr bwMode="auto">
            <a:xfrm>
              <a:off x="1177" y="2557"/>
              <a:ext cx="4223" cy="0"/>
            </a:xfrm>
            <a:prstGeom prst="line">
              <a:avLst/>
            </a:prstGeom>
            <a:noFill/>
            <a:ln w="11113">
              <a:solidFill>
                <a:srgbClr val="000000"/>
              </a:solidFill>
              <a:round/>
              <a:headEnd/>
              <a:tailEnd/>
            </a:ln>
          </p:spPr>
          <p:txBody>
            <a:bodyPr/>
            <a:lstStyle/>
            <a:p>
              <a:endParaRPr lang="en-US"/>
            </a:p>
          </p:txBody>
        </p:sp>
        <p:sp>
          <p:nvSpPr>
            <p:cNvPr id="16397" name="Line 7"/>
            <p:cNvSpPr>
              <a:spLocks noChangeShapeType="1"/>
            </p:cNvSpPr>
            <p:nvPr/>
          </p:nvSpPr>
          <p:spPr bwMode="auto">
            <a:xfrm>
              <a:off x="1177" y="2216"/>
              <a:ext cx="4223" cy="0"/>
            </a:xfrm>
            <a:prstGeom prst="line">
              <a:avLst/>
            </a:prstGeom>
            <a:noFill/>
            <a:ln w="11113">
              <a:solidFill>
                <a:srgbClr val="000000"/>
              </a:solidFill>
              <a:round/>
              <a:headEnd/>
              <a:tailEnd/>
            </a:ln>
          </p:spPr>
          <p:txBody>
            <a:bodyPr/>
            <a:lstStyle/>
            <a:p>
              <a:endParaRPr lang="en-US"/>
            </a:p>
          </p:txBody>
        </p:sp>
        <p:sp>
          <p:nvSpPr>
            <p:cNvPr id="16398" name="Line 8"/>
            <p:cNvSpPr>
              <a:spLocks noChangeShapeType="1"/>
            </p:cNvSpPr>
            <p:nvPr/>
          </p:nvSpPr>
          <p:spPr bwMode="auto">
            <a:xfrm>
              <a:off x="1177" y="1868"/>
              <a:ext cx="4223" cy="0"/>
            </a:xfrm>
            <a:prstGeom prst="line">
              <a:avLst/>
            </a:prstGeom>
            <a:noFill/>
            <a:ln w="11113">
              <a:solidFill>
                <a:srgbClr val="000000"/>
              </a:solidFill>
              <a:round/>
              <a:headEnd/>
              <a:tailEnd/>
            </a:ln>
          </p:spPr>
          <p:txBody>
            <a:bodyPr/>
            <a:lstStyle/>
            <a:p>
              <a:endParaRPr lang="en-US"/>
            </a:p>
          </p:txBody>
        </p:sp>
        <p:sp>
          <p:nvSpPr>
            <p:cNvPr id="16399" name="Line 9"/>
            <p:cNvSpPr>
              <a:spLocks noChangeShapeType="1"/>
            </p:cNvSpPr>
            <p:nvPr/>
          </p:nvSpPr>
          <p:spPr bwMode="auto">
            <a:xfrm>
              <a:off x="1177" y="1527"/>
              <a:ext cx="4223" cy="0"/>
            </a:xfrm>
            <a:prstGeom prst="line">
              <a:avLst/>
            </a:prstGeom>
            <a:noFill/>
            <a:ln w="11113">
              <a:solidFill>
                <a:srgbClr val="000000"/>
              </a:solidFill>
              <a:round/>
              <a:headEnd/>
              <a:tailEnd/>
            </a:ln>
          </p:spPr>
          <p:txBody>
            <a:bodyPr/>
            <a:lstStyle/>
            <a:p>
              <a:endParaRPr lang="en-US"/>
            </a:p>
          </p:txBody>
        </p:sp>
        <p:sp>
          <p:nvSpPr>
            <p:cNvPr id="16400" name="Line 10"/>
            <p:cNvSpPr>
              <a:spLocks noChangeShapeType="1"/>
            </p:cNvSpPr>
            <p:nvPr/>
          </p:nvSpPr>
          <p:spPr bwMode="auto">
            <a:xfrm>
              <a:off x="1177" y="1186"/>
              <a:ext cx="4223" cy="0"/>
            </a:xfrm>
            <a:prstGeom prst="line">
              <a:avLst/>
            </a:prstGeom>
            <a:noFill/>
            <a:ln w="11113">
              <a:solidFill>
                <a:srgbClr val="000000"/>
              </a:solidFill>
              <a:round/>
              <a:headEnd/>
              <a:tailEnd/>
            </a:ln>
          </p:spPr>
          <p:txBody>
            <a:bodyPr/>
            <a:lstStyle/>
            <a:p>
              <a:endParaRPr lang="en-US"/>
            </a:p>
          </p:txBody>
        </p:sp>
        <p:sp>
          <p:nvSpPr>
            <p:cNvPr id="16401" name="Line 11"/>
            <p:cNvSpPr>
              <a:spLocks noChangeShapeType="1"/>
            </p:cNvSpPr>
            <p:nvPr/>
          </p:nvSpPr>
          <p:spPr bwMode="auto">
            <a:xfrm>
              <a:off x="1177" y="845"/>
              <a:ext cx="4223" cy="0"/>
            </a:xfrm>
            <a:prstGeom prst="line">
              <a:avLst/>
            </a:prstGeom>
            <a:noFill/>
            <a:ln w="11113">
              <a:solidFill>
                <a:srgbClr val="000000"/>
              </a:solidFill>
              <a:round/>
              <a:headEnd/>
              <a:tailEnd/>
            </a:ln>
          </p:spPr>
          <p:txBody>
            <a:bodyPr/>
            <a:lstStyle/>
            <a:p>
              <a:endParaRPr lang="en-US"/>
            </a:p>
          </p:txBody>
        </p:sp>
        <p:sp>
          <p:nvSpPr>
            <p:cNvPr id="16402" name="Rectangle 12"/>
            <p:cNvSpPr>
              <a:spLocks noChangeArrowheads="1"/>
            </p:cNvSpPr>
            <p:nvPr/>
          </p:nvSpPr>
          <p:spPr bwMode="auto">
            <a:xfrm>
              <a:off x="1477" y="2934"/>
              <a:ext cx="96" cy="305"/>
            </a:xfrm>
            <a:prstGeom prst="rect">
              <a:avLst/>
            </a:prstGeom>
            <a:solidFill>
              <a:srgbClr val="009999"/>
            </a:solidFill>
            <a:ln w="9525">
              <a:noFill/>
              <a:miter lim="800000"/>
              <a:headEnd/>
              <a:tailEnd/>
            </a:ln>
          </p:spPr>
          <p:txBody>
            <a:bodyPr/>
            <a:lstStyle/>
            <a:p>
              <a:endParaRPr lang="en-US"/>
            </a:p>
          </p:txBody>
        </p:sp>
        <p:sp>
          <p:nvSpPr>
            <p:cNvPr id="16403" name="Rectangle 13"/>
            <p:cNvSpPr>
              <a:spLocks noChangeArrowheads="1"/>
            </p:cNvSpPr>
            <p:nvPr/>
          </p:nvSpPr>
          <p:spPr bwMode="auto">
            <a:xfrm>
              <a:off x="1712" y="2825"/>
              <a:ext cx="95" cy="414"/>
            </a:xfrm>
            <a:prstGeom prst="rect">
              <a:avLst/>
            </a:prstGeom>
            <a:solidFill>
              <a:srgbClr val="009999"/>
            </a:solidFill>
            <a:ln w="9525">
              <a:noFill/>
              <a:miter lim="800000"/>
              <a:headEnd/>
              <a:tailEnd/>
            </a:ln>
          </p:spPr>
          <p:txBody>
            <a:bodyPr/>
            <a:lstStyle/>
            <a:p>
              <a:endParaRPr lang="en-US"/>
            </a:p>
          </p:txBody>
        </p:sp>
        <p:sp>
          <p:nvSpPr>
            <p:cNvPr id="16404" name="Rectangle 14"/>
            <p:cNvSpPr>
              <a:spLocks noChangeArrowheads="1"/>
            </p:cNvSpPr>
            <p:nvPr/>
          </p:nvSpPr>
          <p:spPr bwMode="auto">
            <a:xfrm>
              <a:off x="1947" y="2622"/>
              <a:ext cx="95" cy="617"/>
            </a:xfrm>
            <a:prstGeom prst="rect">
              <a:avLst/>
            </a:prstGeom>
            <a:solidFill>
              <a:srgbClr val="009999"/>
            </a:solidFill>
            <a:ln w="9525">
              <a:noFill/>
              <a:miter lim="800000"/>
              <a:headEnd/>
              <a:tailEnd/>
            </a:ln>
          </p:spPr>
          <p:txBody>
            <a:bodyPr/>
            <a:lstStyle/>
            <a:p>
              <a:endParaRPr lang="en-US"/>
            </a:p>
          </p:txBody>
        </p:sp>
        <p:sp>
          <p:nvSpPr>
            <p:cNvPr id="16405" name="Rectangle 15"/>
            <p:cNvSpPr>
              <a:spLocks noChangeArrowheads="1"/>
            </p:cNvSpPr>
            <p:nvPr/>
          </p:nvSpPr>
          <p:spPr bwMode="auto">
            <a:xfrm>
              <a:off x="2181" y="2347"/>
              <a:ext cx="96" cy="892"/>
            </a:xfrm>
            <a:prstGeom prst="rect">
              <a:avLst/>
            </a:prstGeom>
            <a:solidFill>
              <a:srgbClr val="009999"/>
            </a:solidFill>
            <a:ln w="9525">
              <a:noFill/>
              <a:miter lim="800000"/>
              <a:headEnd/>
              <a:tailEnd/>
            </a:ln>
          </p:spPr>
          <p:txBody>
            <a:bodyPr/>
            <a:lstStyle/>
            <a:p>
              <a:endParaRPr lang="en-US"/>
            </a:p>
          </p:txBody>
        </p:sp>
        <p:sp>
          <p:nvSpPr>
            <p:cNvPr id="16406" name="Rectangle 16"/>
            <p:cNvSpPr>
              <a:spLocks noChangeArrowheads="1"/>
            </p:cNvSpPr>
            <p:nvPr/>
          </p:nvSpPr>
          <p:spPr bwMode="auto">
            <a:xfrm>
              <a:off x="2416" y="2180"/>
              <a:ext cx="95" cy="1059"/>
            </a:xfrm>
            <a:prstGeom prst="rect">
              <a:avLst/>
            </a:prstGeom>
            <a:solidFill>
              <a:srgbClr val="009999"/>
            </a:solidFill>
            <a:ln w="9525">
              <a:noFill/>
              <a:miter lim="800000"/>
              <a:headEnd/>
              <a:tailEnd/>
            </a:ln>
          </p:spPr>
          <p:txBody>
            <a:bodyPr/>
            <a:lstStyle/>
            <a:p>
              <a:endParaRPr lang="en-US"/>
            </a:p>
          </p:txBody>
        </p:sp>
        <p:sp>
          <p:nvSpPr>
            <p:cNvPr id="16407" name="Rectangle 17"/>
            <p:cNvSpPr>
              <a:spLocks noChangeArrowheads="1"/>
            </p:cNvSpPr>
            <p:nvPr/>
          </p:nvSpPr>
          <p:spPr bwMode="auto">
            <a:xfrm>
              <a:off x="2651" y="2042"/>
              <a:ext cx="95" cy="1197"/>
            </a:xfrm>
            <a:prstGeom prst="rect">
              <a:avLst/>
            </a:prstGeom>
            <a:solidFill>
              <a:srgbClr val="009999"/>
            </a:solidFill>
            <a:ln w="9525">
              <a:noFill/>
              <a:miter lim="800000"/>
              <a:headEnd/>
              <a:tailEnd/>
            </a:ln>
          </p:spPr>
          <p:txBody>
            <a:bodyPr/>
            <a:lstStyle/>
            <a:p>
              <a:endParaRPr lang="en-US"/>
            </a:p>
          </p:txBody>
        </p:sp>
        <p:sp>
          <p:nvSpPr>
            <p:cNvPr id="16408" name="Rectangle 18"/>
            <p:cNvSpPr>
              <a:spLocks noChangeArrowheads="1"/>
            </p:cNvSpPr>
            <p:nvPr/>
          </p:nvSpPr>
          <p:spPr bwMode="auto">
            <a:xfrm>
              <a:off x="2885" y="1977"/>
              <a:ext cx="96" cy="1262"/>
            </a:xfrm>
            <a:prstGeom prst="rect">
              <a:avLst/>
            </a:prstGeom>
            <a:solidFill>
              <a:srgbClr val="009999"/>
            </a:solidFill>
            <a:ln w="9525">
              <a:noFill/>
              <a:miter lim="800000"/>
              <a:headEnd/>
              <a:tailEnd/>
            </a:ln>
          </p:spPr>
          <p:txBody>
            <a:bodyPr/>
            <a:lstStyle/>
            <a:p>
              <a:endParaRPr lang="en-US"/>
            </a:p>
          </p:txBody>
        </p:sp>
        <p:sp>
          <p:nvSpPr>
            <p:cNvPr id="16409" name="Rectangle 19"/>
            <p:cNvSpPr>
              <a:spLocks noChangeArrowheads="1"/>
            </p:cNvSpPr>
            <p:nvPr/>
          </p:nvSpPr>
          <p:spPr bwMode="auto">
            <a:xfrm>
              <a:off x="3120" y="1940"/>
              <a:ext cx="95" cy="1299"/>
            </a:xfrm>
            <a:prstGeom prst="rect">
              <a:avLst/>
            </a:prstGeom>
            <a:solidFill>
              <a:srgbClr val="009999"/>
            </a:solidFill>
            <a:ln w="9525">
              <a:noFill/>
              <a:miter lim="800000"/>
              <a:headEnd/>
              <a:tailEnd/>
            </a:ln>
          </p:spPr>
          <p:txBody>
            <a:bodyPr/>
            <a:lstStyle/>
            <a:p>
              <a:endParaRPr lang="en-US"/>
            </a:p>
          </p:txBody>
        </p:sp>
        <p:sp>
          <p:nvSpPr>
            <p:cNvPr id="16410" name="Rectangle 20"/>
            <p:cNvSpPr>
              <a:spLocks noChangeArrowheads="1"/>
            </p:cNvSpPr>
            <p:nvPr/>
          </p:nvSpPr>
          <p:spPr bwMode="auto">
            <a:xfrm>
              <a:off x="3354" y="1904"/>
              <a:ext cx="96" cy="1335"/>
            </a:xfrm>
            <a:prstGeom prst="rect">
              <a:avLst/>
            </a:prstGeom>
            <a:solidFill>
              <a:srgbClr val="009999"/>
            </a:solidFill>
            <a:ln w="9525">
              <a:noFill/>
              <a:miter lim="800000"/>
              <a:headEnd/>
              <a:tailEnd/>
            </a:ln>
          </p:spPr>
          <p:txBody>
            <a:bodyPr/>
            <a:lstStyle/>
            <a:p>
              <a:endParaRPr lang="en-US"/>
            </a:p>
          </p:txBody>
        </p:sp>
        <p:sp>
          <p:nvSpPr>
            <p:cNvPr id="16411" name="Rectangle 21"/>
            <p:cNvSpPr>
              <a:spLocks noChangeArrowheads="1"/>
            </p:cNvSpPr>
            <p:nvPr/>
          </p:nvSpPr>
          <p:spPr bwMode="auto">
            <a:xfrm>
              <a:off x="3589" y="1665"/>
              <a:ext cx="95" cy="1574"/>
            </a:xfrm>
            <a:prstGeom prst="rect">
              <a:avLst/>
            </a:prstGeom>
            <a:solidFill>
              <a:srgbClr val="009999"/>
            </a:solidFill>
            <a:ln w="9525">
              <a:noFill/>
              <a:miter lim="800000"/>
              <a:headEnd/>
              <a:tailEnd/>
            </a:ln>
          </p:spPr>
          <p:txBody>
            <a:bodyPr/>
            <a:lstStyle/>
            <a:p>
              <a:endParaRPr lang="en-US"/>
            </a:p>
          </p:txBody>
        </p:sp>
        <p:sp>
          <p:nvSpPr>
            <p:cNvPr id="16412" name="Rectangle 22"/>
            <p:cNvSpPr>
              <a:spLocks noChangeArrowheads="1"/>
            </p:cNvSpPr>
            <p:nvPr/>
          </p:nvSpPr>
          <p:spPr bwMode="auto">
            <a:xfrm>
              <a:off x="3824" y="1599"/>
              <a:ext cx="95" cy="1640"/>
            </a:xfrm>
            <a:prstGeom prst="rect">
              <a:avLst/>
            </a:prstGeom>
            <a:solidFill>
              <a:srgbClr val="009999"/>
            </a:solidFill>
            <a:ln w="9525">
              <a:noFill/>
              <a:miter lim="800000"/>
              <a:headEnd/>
              <a:tailEnd/>
            </a:ln>
          </p:spPr>
          <p:txBody>
            <a:bodyPr/>
            <a:lstStyle/>
            <a:p>
              <a:endParaRPr lang="en-US"/>
            </a:p>
          </p:txBody>
        </p:sp>
        <p:sp>
          <p:nvSpPr>
            <p:cNvPr id="16413" name="Rectangle 23"/>
            <p:cNvSpPr>
              <a:spLocks noChangeArrowheads="1"/>
            </p:cNvSpPr>
            <p:nvPr/>
          </p:nvSpPr>
          <p:spPr bwMode="auto">
            <a:xfrm>
              <a:off x="4058" y="1563"/>
              <a:ext cx="96" cy="1676"/>
            </a:xfrm>
            <a:prstGeom prst="rect">
              <a:avLst/>
            </a:prstGeom>
            <a:solidFill>
              <a:srgbClr val="009999"/>
            </a:solidFill>
            <a:ln w="9525">
              <a:noFill/>
              <a:miter lim="800000"/>
              <a:headEnd/>
              <a:tailEnd/>
            </a:ln>
          </p:spPr>
          <p:txBody>
            <a:bodyPr/>
            <a:lstStyle/>
            <a:p>
              <a:endParaRPr lang="en-US"/>
            </a:p>
          </p:txBody>
        </p:sp>
        <p:sp>
          <p:nvSpPr>
            <p:cNvPr id="16414" name="Rectangle 24"/>
            <p:cNvSpPr>
              <a:spLocks noChangeArrowheads="1"/>
            </p:cNvSpPr>
            <p:nvPr/>
          </p:nvSpPr>
          <p:spPr bwMode="auto">
            <a:xfrm>
              <a:off x="4293" y="1462"/>
              <a:ext cx="95" cy="1777"/>
            </a:xfrm>
            <a:prstGeom prst="rect">
              <a:avLst/>
            </a:prstGeom>
            <a:solidFill>
              <a:srgbClr val="009999"/>
            </a:solidFill>
            <a:ln w="9525">
              <a:noFill/>
              <a:miter lim="800000"/>
              <a:headEnd/>
              <a:tailEnd/>
            </a:ln>
          </p:spPr>
          <p:txBody>
            <a:bodyPr/>
            <a:lstStyle/>
            <a:p>
              <a:endParaRPr lang="en-US"/>
            </a:p>
          </p:txBody>
        </p:sp>
        <p:sp>
          <p:nvSpPr>
            <p:cNvPr id="16415" name="Rectangle 25"/>
            <p:cNvSpPr>
              <a:spLocks noChangeArrowheads="1"/>
            </p:cNvSpPr>
            <p:nvPr/>
          </p:nvSpPr>
          <p:spPr bwMode="auto">
            <a:xfrm>
              <a:off x="4528" y="1360"/>
              <a:ext cx="95" cy="1879"/>
            </a:xfrm>
            <a:prstGeom prst="rect">
              <a:avLst/>
            </a:prstGeom>
            <a:solidFill>
              <a:srgbClr val="009999"/>
            </a:solidFill>
            <a:ln w="9525">
              <a:noFill/>
              <a:miter lim="800000"/>
              <a:headEnd/>
              <a:tailEnd/>
            </a:ln>
          </p:spPr>
          <p:txBody>
            <a:bodyPr/>
            <a:lstStyle/>
            <a:p>
              <a:endParaRPr lang="en-US"/>
            </a:p>
          </p:txBody>
        </p:sp>
        <p:sp>
          <p:nvSpPr>
            <p:cNvPr id="16416" name="Rectangle 26"/>
            <p:cNvSpPr>
              <a:spLocks noChangeArrowheads="1"/>
            </p:cNvSpPr>
            <p:nvPr/>
          </p:nvSpPr>
          <p:spPr bwMode="auto">
            <a:xfrm>
              <a:off x="4762" y="1121"/>
              <a:ext cx="96" cy="2118"/>
            </a:xfrm>
            <a:prstGeom prst="rect">
              <a:avLst/>
            </a:prstGeom>
            <a:solidFill>
              <a:srgbClr val="009999"/>
            </a:solidFill>
            <a:ln w="9525">
              <a:noFill/>
              <a:miter lim="800000"/>
              <a:headEnd/>
              <a:tailEnd/>
            </a:ln>
          </p:spPr>
          <p:txBody>
            <a:bodyPr/>
            <a:lstStyle/>
            <a:p>
              <a:endParaRPr lang="en-US"/>
            </a:p>
          </p:txBody>
        </p:sp>
        <p:sp>
          <p:nvSpPr>
            <p:cNvPr id="16417" name="Line 27"/>
            <p:cNvSpPr>
              <a:spLocks noChangeShapeType="1"/>
            </p:cNvSpPr>
            <p:nvPr/>
          </p:nvSpPr>
          <p:spPr bwMode="auto">
            <a:xfrm>
              <a:off x="1177" y="845"/>
              <a:ext cx="0" cy="2394"/>
            </a:xfrm>
            <a:prstGeom prst="line">
              <a:avLst/>
            </a:prstGeom>
            <a:noFill/>
            <a:ln w="11113">
              <a:solidFill>
                <a:srgbClr val="000000"/>
              </a:solidFill>
              <a:round/>
              <a:headEnd/>
              <a:tailEnd/>
            </a:ln>
          </p:spPr>
          <p:txBody>
            <a:bodyPr/>
            <a:lstStyle/>
            <a:p>
              <a:endParaRPr lang="en-US"/>
            </a:p>
          </p:txBody>
        </p:sp>
        <p:sp>
          <p:nvSpPr>
            <p:cNvPr id="16418" name="Line 28"/>
            <p:cNvSpPr>
              <a:spLocks noChangeShapeType="1"/>
            </p:cNvSpPr>
            <p:nvPr/>
          </p:nvSpPr>
          <p:spPr bwMode="auto">
            <a:xfrm>
              <a:off x="1133" y="3239"/>
              <a:ext cx="44" cy="0"/>
            </a:xfrm>
            <a:prstGeom prst="line">
              <a:avLst/>
            </a:prstGeom>
            <a:noFill/>
            <a:ln w="11113">
              <a:solidFill>
                <a:srgbClr val="000000"/>
              </a:solidFill>
              <a:round/>
              <a:headEnd/>
              <a:tailEnd/>
            </a:ln>
          </p:spPr>
          <p:txBody>
            <a:bodyPr/>
            <a:lstStyle/>
            <a:p>
              <a:endParaRPr lang="en-US"/>
            </a:p>
          </p:txBody>
        </p:sp>
        <p:sp>
          <p:nvSpPr>
            <p:cNvPr id="16419" name="Line 29"/>
            <p:cNvSpPr>
              <a:spLocks noChangeShapeType="1"/>
            </p:cNvSpPr>
            <p:nvPr/>
          </p:nvSpPr>
          <p:spPr bwMode="auto">
            <a:xfrm>
              <a:off x="1133" y="2898"/>
              <a:ext cx="44" cy="0"/>
            </a:xfrm>
            <a:prstGeom prst="line">
              <a:avLst/>
            </a:prstGeom>
            <a:noFill/>
            <a:ln w="11113">
              <a:solidFill>
                <a:srgbClr val="000000"/>
              </a:solidFill>
              <a:round/>
              <a:headEnd/>
              <a:tailEnd/>
            </a:ln>
          </p:spPr>
          <p:txBody>
            <a:bodyPr/>
            <a:lstStyle/>
            <a:p>
              <a:endParaRPr lang="en-US"/>
            </a:p>
          </p:txBody>
        </p:sp>
        <p:sp>
          <p:nvSpPr>
            <p:cNvPr id="16420" name="Line 30"/>
            <p:cNvSpPr>
              <a:spLocks noChangeShapeType="1"/>
            </p:cNvSpPr>
            <p:nvPr/>
          </p:nvSpPr>
          <p:spPr bwMode="auto">
            <a:xfrm>
              <a:off x="1133" y="2557"/>
              <a:ext cx="44" cy="0"/>
            </a:xfrm>
            <a:prstGeom prst="line">
              <a:avLst/>
            </a:prstGeom>
            <a:noFill/>
            <a:ln w="11113">
              <a:solidFill>
                <a:srgbClr val="000000"/>
              </a:solidFill>
              <a:round/>
              <a:headEnd/>
              <a:tailEnd/>
            </a:ln>
          </p:spPr>
          <p:txBody>
            <a:bodyPr/>
            <a:lstStyle/>
            <a:p>
              <a:endParaRPr lang="en-US"/>
            </a:p>
          </p:txBody>
        </p:sp>
        <p:sp>
          <p:nvSpPr>
            <p:cNvPr id="16421" name="Line 31"/>
            <p:cNvSpPr>
              <a:spLocks noChangeShapeType="1"/>
            </p:cNvSpPr>
            <p:nvPr/>
          </p:nvSpPr>
          <p:spPr bwMode="auto">
            <a:xfrm>
              <a:off x="1133" y="2216"/>
              <a:ext cx="44" cy="0"/>
            </a:xfrm>
            <a:prstGeom prst="line">
              <a:avLst/>
            </a:prstGeom>
            <a:noFill/>
            <a:ln w="11113">
              <a:solidFill>
                <a:srgbClr val="000000"/>
              </a:solidFill>
              <a:round/>
              <a:headEnd/>
              <a:tailEnd/>
            </a:ln>
          </p:spPr>
          <p:txBody>
            <a:bodyPr/>
            <a:lstStyle/>
            <a:p>
              <a:endParaRPr lang="en-US"/>
            </a:p>
          </p:txBody>
        </p:sp>
        <p:sp>
          <p:nvSpPr>
            <p:cNvPr id="16422" name="Line 32"/>
            <p:cNvSpPr>
              <a:spLocks noChangeShapeType="1"/>
            </p:cNvSpPr>
            <p:nvPr/>
          </p:nvSpPr>
          <p:spPr bwMode="auto">
            <a:xfrm>
              <a:off x="1133" y="1868"/>
              <a:ext cx="44" cy="0"/>
            </a:xfrm>
            <a:prstGeom prst="line">
              <a:avLst/>
            </a:prstGeom>
            <a:noFill/>
            <a:ln w="11113">
              <a:solidFill>
                <a:srgbClr val="000000"/>
              </a:solidFill>
              <a:round/>
              <a:headEnd/>
              <a:tailEnd/>
            </a:ln>
          </p:spPr>
          <p:txBody>
            <a:bodyPr/>
            <a:lstStyle/>
            <a:p>
              <a:endParaRPr lang="en-US"/>
            </a:p>
          </p:txBody>
        </p:sp>
        <p:sp>
          <p:nvSpPr>
            <p:cNvPr id="16423" name="Line 33"/>
            <p:cNvSpPr>
              <a:spLocks noChangeShapeType="1"/>
            </p:cNvSpPr>
            <p:nvPr/>
          </p:nvSpPr>
          <p:spPr bwMode="auto">
            <a:xfrm>
              <a:off x="1133" y="1527"/>
              <a:ext cx="44" cy="0"/>
            </a:xfrm>
            <a:prstGeom prst="line">
              <a:avLst/>
            </a:prstGeom>
            <a:noFill/>
            <a:ln w="11113">
              <a:solidFill>
                <a:srgbClr val="000000"/>
              </a:solidFill>
              <a:round/>
              <a:headEnd/>
              <a:tailEnd/>
            </a:ln>
          </p:spPr>
          <p:txBody>
            <a:bodyPr/>
            <a:lstStyle/>
            <a:p>
              <a:endParaRPr lang="en-US"/>
            </a:p>
          </p:txBody>
        </p:sp>
        <p:sp>
          <p:nvSpPr>
            <p:cNvPr id="16424" name="Line 34"/>
            <p:cNvSpPr>
              <a:spLocks noChangeShapeType="1"/>
            </p:cNvSpPr>
            <p:nvPr/>
          </p:nvSpPr>
          <p:spPr bwMode="auto">
            <a:xfrm>
              <a:off x="1133" y="1186"/>
              <a:ext cx="44" cy="0"/>
            </a:xfrm>
            <a:prstGeom prst="line">
              <a:avLst/>
            </a:prstGeom>
            <a:noFill/>
            <a:ln w="11113">
              <a:solidFill>
                <a:srgbClr val="000000"/>
              </a:solidFill>
              <a:round/>
              <a:headEnd/>
              <a:tailEnd/>
            </a:ln>
          </p:spPr>
          <p:txBody>
            <a:bodyPr/>
            <a:lstStyle/>
            <a:p>
              <a:endParaRPr lang="en-US"/>
            </a:p>
          </p:txBody>
        </p:sp>
        <p:sp>
          <p:nvSpPr>
            <p:cNvPr id="16425" name="Line 35"/>
            <p:cNvSpPr>
              <a:spLocks noChangeShapeType="1"/>
            </p:cNvSpPr>
            <p:nvPr/>
          </p:nvSpPr>
          <p:spPr bwMode="auto">
            <a:xfrm>
              <a:off x="1133" y="845"/>
              <a:ext cx="44" cy="0"/>
            </a:xfrm>
            <a:prstGeom prst="line">
              <a:avLst/>
            </a:prstGeom>
            <a:noFill/>
            <a:ln w="11113">
              <a:solidFill>
                <a:srgbClr val="000000"/>
              </a:solidFill>
              <a:round/>
              <a:headEnd/>
              <a:tailEnd/>
            </a:ln>
          </p:spPr>
          <p:txBody>
            <a:bodyPr/>
            <a:lstStyle/>
            <a:p>
              <a:endParaRPr lang="en-US"/>
            </a:p>
          </p:txBody>
        </p:sp>
        <p:sp>
          <p:nvSpPr>
            <p:cNvPr id="16426" name="Line 36"/>
            <p:cNvSpPr>
              <a:spLocks noChangeShapeType="1"/>
            </p:cNvSpPr>
            <p:nvPr/>
          </p:nvSpPr>
          <p:spPr bwMode="auto">
            <a:xfrm>
              <a:off x="1177" y="3239"/>
              <a:ext cx="4223" cy="0"/>
            </a:xfrm>
            <a:prstGeom prst="line">
              <a:avLst/>
            </a:prstGeom>
            <a:noFill/>
            <a:ln w="11113">
              <a:solidFill>
                <a:srgbClr val="000000"/>
              </a:solidFill>
              <a:round/>
              <a:headEnd/>
              <a:tailEnd/>
            </a:ln>
          </p:spPr>
          <p:txBody>
            <a:bodyPr/>
            <a:lstStyle/>
            <a:p>
              <a:endParaRPr lang="en-US"/>
            </a:p>
          </p:txBody>
        </p:sp>
        <p:sp>
          <p:nvSpPr>
            <p:cNvPr id="16427" name="Line 37"/>
            <p:cNvSpPr>
              <a:spLocks noChangeShapeType="1"/>
            </p:cNvSpPr>
            <p:nvPr/>
          </p:nvSpPr>
          <p:spPr bwMode="auto">
            <a:xfrm flipV="1">
              <a:off x="1177" y="3239"/>
              <a:ext cx="0" cy="22"/>
            </a:xfrm>
            <a:prstGeom prst="line">
              <a:avLst/>
            </a:prstGeom>
            <a:noFill/>
            <a:ln w="11113">
              <a:solidFill>
                <a:srgbClr val="000000"/>
              </a:solidFill>
              <a:round/>
              <a:headEnd/>
              <a:tailEnd/>
            </a:ln>
          </p:spPr>
          <p:txBody>
            <a:bodyPr/>
            <a:lstStyle/>
            <a:p>
              <a:endParaRPr lang="en-US"/>
            </a:p>
          </p:txBody>
        </p:sp>
        <p:sp>
          <p:nvSpPr>
            <p:cNvPr id="16428" name="Line 38"/>
            <p:cNvSpPr>
              <a:spLocks noChangeShapeType="1"/>
            </p:cNvSpPr>
            <p:nvPr/>
          </p:nvSpPr>
          <p:spPr bwMode="auto">
            <a:xfrm flipV="1">
              <a:off x="1411" y="3239"/>
              <a:ext cx="0" cy="22"/>
            </a:xfrm>
            <a:prstGeom prst="line">
              <a:avLst/>
            </a:prstGeom>
            <a:noFill/>
            <a:ln w="11113">
              <a:solidFill>
                <a:srgbClr val="000000"/>
              </a:solidFill>
              <a:round/>
              <a:headEnd/>
              <a:tailEnd/>
            </a:ln>
          </p:spPr>
          <p:txBody>
            <a:bodyPr/>
            <a:lstStyle/>
            <a:p>
              <a:endParaRPr lang="en-US"/>
            </a:p>
          </p:txBody>
        </p:sp>
        <p:sp>
          <p:nvSpPr>
            <p:cNvPr id="16429" name="Line 39"/>
            <p:cNvSpPr>
              <a:spLocks noChangeShapeType="1"/>
            </p:cNvSpPr>
            <p:nvPr/>
          </p:nvSpPr>
          <p:spPr bwMode="auto">
            <a:xfrm flipV="1">
              <a:off x="1646" y="3239"/>
              <a:ext cx="0" cy="22"/>
            </a:xfrm>
            <a:prstGeom prst="line">
              <a:avLst/>
            </a:prstGeom>
            <a:noFill/>
            <a:ln w="11113">
              <a:solidFill>
                <a:srgbClr val="000000"/>
              </a:solidFill>
              <a:round/>
              <a:headEnd/>
              <a:tailEnd/>
            </a:ln>
          </p:spPr>
          <p:txBody>
            <a:bodyPr/>
            <a:lstStyle/>
            <a:p>
              <a:endParaRPr lang="en-US"/>
            </a:p>
          </p:txBody>
        </p:sp>
        <p:sp>
          <p:nvSpPr>
            <p:cNvPr id="16430" name="Line 40"/>
            <p:cNvSpPr>
              <a:spLocks noChangeShapeType="1"/>
            </p:cNvSpPr>
            <p:nvPr/>
          </p:nvSpPr>
          <p:spPr bwMode="auto">
            <a:xfrm flipV="1">
              <a:off x="1881" y="3239"/>
              <a:ext cx="0" cy="22"/>
            </a:xfrm>
            <a:prstGeom prst="line">
              <a:avLst/>
            </a:prstGeom>
            <a:noFill/>
            <a:ln w="11113">
              <a:solidFill>
                <a:srgbClr val="000000"/>
              </a:solidFill>
              <a:round/>
              <a:headEnd/>
              <a:tailEnd/>
            </a:ln>
          </p:spPr>
          <p:txBody>
            <a:bodyPr/>
            <a:lstStyle/>
            <a:p>
              <a:endParaRPr lang="en-US"/>
            </a:p>
          </p:txBody>
        </p:sp>
        <p:sp>
          <p:nvSpPr>
            <p:cNvPr id="16431" name="Line 41"/>
            <p:cNvSpPr>
              <a:spLocks noChangeShapeType="1"/>
            </p:cNvSpPr>
            <p:nvPr/>
          </p:nvSpPr>
          <p:spPr bwMode="auto">
            <a:xfrm flipV="1">
              <a:off x="2115" y="3239"/>
              <a:ext cx="0" cy="22"/>
            </a:xfrm>
            <a:prstGeom prst="line">
              <a:avLst/>
            </a:prstGeom>
            <a:noFill/>
            <a:ln w="11113">
              <a:solidFill>
                <a:srgbClr val="000000"/>
              </a:solidFill>
              <a:round/>
              <a:headEnd/>
              <a:tailEnd/>
            </a:ln>
          </p:spPr>
          <p:txBody>
            <a:bodyPr/>
            <a:lstStyle/>
            <a:p>
              <a:endParaRPr lang="en-US"/>
            </a:p>
          </p:txBody>
        </p:sp>
        <p:sp>
          <p:nvSpPr>
            <p:cNvPr id="16432" name="Line 42"/>
            <p:cNvSpPr>
              <a:spLocks noChangeShapeType="1"/>
            </p:cNvSpPr>
            <p:nvPr/>
          </p:nvSpPr>
          <p:spPr bwMode="auto">
            <a:xfrm flipV="1">
              <a:off x="2350" y="3239"/>
              <a:ext cx="0" cy="22"/>
            </a:xfrm>
            <a:prstGeom prst="line">
              <a:avLst/>
            </a:prstGeom>
            <a:noFill/>
            <a:ln w="11113">
              <a:solidFill>
                <a:srgbClr val="000000"/>
              </a:solidFill>
              <a:round/>
              <a:headEnd/>
              <a:tailEnd/>
            </a:ln>
          </p:spPr>
          <p:txBody>
            <a:bodyPr/>
            <a:lstStyle/>
            <a:p>
              <a:endParaRPr lang="en-US"/>
            </a:p>
          </p:txBody>
        </p:sp>
        <p:sp>
          <p:nvSpPr>
            <p:cNvPr id="16433" name="Line 43"/>
            <p:cNvSpPr>
              <a:spLocks noChangeShapeType="1"/>
            </p:cNvSpPr>
            <p:nvPr/>
          </p:nvSpPr>
          <p:spPr bwMode="auto">
            <a:xfrm flipV="1">
              <a:off x="2585" y="3239"/>
              <a:ext cx="0" cy="22"/>
            </a:xfrm>
            <a:prstGeom prst="line">
              <a:avLst/>
            </a:prstGeom>
            <a:noFill/>
            <a:ln w="11113">
              <a:solidFill>
                <a:srgbClr val="000000"/>
              </a:solidFill>
              <a:round/>
              <a:headEnd/>
              <a:tailEnd/>
            </a:ln>
          </p:spPr>
          <p:txBody>
            <a:bodyPr/>
            <a:lstStyle/>
            <a:p>
              <a:endParaRPr lang="en-US"/>
            </a:p>
          </p:txBody>
        </p:sp>
        <p:sp>
          <p:nvSpPr>
            <p:cNvPr id="16434" name="Line 44"/>
            <p:cNvSpPr>
              <a:spLocks noChangeShapeType="1"/>
            </p:cNvSpPr>
            <p:nvPr/>
          </p:nvSpPr>
          <p:spPr bwMode="auto">
            <a:xfrm flipV="1">
              <a:off x="2819" y="3239"/>
              <a:ext cx="0" cy="22"/>
            </a:xfrm>
            <a:prstGeom prst="line">
              <a:avLst/>
            </a:prstGeom>
            <a:noFill/>
            <a:ln w="11113">
              <a:solidFill>
                <a:srgbClr val="000000"/>
              </a:solidFill>
              <a:round/>
              <a:headEnd/>
              <a:tailEnd/>
            </a:ln>
          </p:spPr>
          <p:txBody>
            <a:bodyPr/>
            <a:lstStyle/>
            <a:p>
              <a:endParaRPr lang="en-US"/>
            </a:p>
          </p:txBody>
        </p:sp>
        <p:sp>
          <p:nvSpPr>
            <p:cNvPr id="16435" name="Line 45"/>
            <p:cNvSpPr>
              <a:spLocks noChangeShapeType="1"/>
            </p:cNvSpPr>
            <p:nvPr/>
          </p:nvSpPr>
          <p:spPr bwMode="auto">
            <a:xfrm flipV="1">
              <a:off x="3054" y="3239"/>
              <a:ext cx="0" cy="22"/>
            </a:xfrm>
            <a:prstGeom prst="line">
              <a:avLst/>
            </a:prstGeom>
            <a:noFill/>
            <a:ln w="11113">
              <a:solidFill>
                <a:srgbClr val="000000"/>
              </a:solidFill>
              <a:round/>
              <a:headEnd/>
              <a:tailEnd/>
            </a:ln>
          </p:spPr>
          <p:txBody>
            <a:bodyPr/>
            <a:lstStyle/>
            <a:p>
              <a:endParaRPr lang="en-US"/>
            </a:p>
          </p:txBody>
        </p:sp>
        <p:sp>
          <p:nvSpPr>
            <p:cNvPr id="16436" name="Line 46"/>
            <p:cNvSpPr>
              <a:spLocks noChangeShapeType="1"/>
            </p:cNvSpPr>
            <p:nvPr/>
          </p:nvSpPr>
          <p:spPr bwMode="auto">
            <a:xfrm flipV="1">
              <a:off x="3288" y="3239"/>
              <a:ext cx="0" cy="22"/>
            </a:xfrm>
            <a:prstGeom prst="line">
              <a:avLst/>
            </a:prstGeom>
            <a:noFill/>
            <a:ln w="11113">
              <a:solidFill>
                <a:srgbClr val="000000"/>
              </a:solidFill>
              <a:round/>
              <a:headEnd/>
              <a:tailEnd/>
            </a:ln>
          </p:spPr>
          <p:txBody>
            <a:bodyPr/>
            <a:lstStyle/>
            <a:p>
              <a:endParaRPr lang="en-US"/>
            </a:p>
          </p:txBody>
        </p:sp>
        <p:sp>
          <p:nvSpPr>
            <p:cNvPr id="16437" name="Line 47"/>
            <p:cNvSpPr>
              <a:spLocks noChangeShapeType="1"/>
            </p:cNvSpPr>
            <p:nvPr/>
          </p:nvSpPr>
          <p:spPr bwMode="auto">
            <a:xfrm flipV="1">
              <a:off x="3523" y="3239"/>
              <a:ext cx="0" cy="22"/>
            </a:xfrm>
            <a:prstGeom prst="line">
              <a:avLst/>
            </a:prstGeom>
            <a:noFill/>
            <a:ln w="11113">
              <a:solidFill>
                <a:srgbClr val="000000"/>
              </a:solidFill>
              <a:round/>
              <a:headEnd/>
              <a:tailEnd/>
            </a:ln>
          </p:spPr>
          <p:txBody>
            <a:bodyPr/>
            <a:lstStyle/>
            <a:p>
              <a:endParaRPr lang="en-US"/>
            </a:p>
          </p:txBody>
        </p:sp>
        <p:sp>
          <p:nvSpPr>
            <p:cNvPr id="16438" name="Line 48"/>
            <p:cNvSpPr>
              <a:spLocks noChangeShapeType="1"/>
            </p:cNvSpPr>
            <p:nvPr/>
          </p:nvSpPr>
          <p:spPr bwMode="auto">
            <a:xfrm flipV="1">
              <a:off x="3758" y="3239"/>
              <a:ext cx="0" cy="22"/>
            </a:xfrm>
            <a:prstGeom prst="line">
              <a:avLst/>
            </a:prstGeom>
            <a:noFill/>
            <a:ln w="11113">
              <a:solidFill>
                <a:srgbClr val="000000"/>
              </a:solidFill>
              <a:round/>
              <a:headEnd/>
              <a:tailEnd/>
            </a:ln>
          </p:spPr>
          <p:txBody>
            <a:bodyPr/>
            <a:lstStyle/>
            <a:p>
              <a:endParaRPr lang="en-US"/>
            </a:p>
          </p:txBody>
        </p:sp>
        <p:sp>
          <p:nvSpPr>
            <p:cNvPr id="16439" name="Line 49"/>
            <p:cNvSpPr>
              <a:spLocks noChangeShapeType="1"/>
            </p:cNvSpPr>
            <p:nvPr/>
          </p:nvSpPr>
          <p:spPr bwMode="auto">
            <a:xfrm flipV="1">
              <a:off x="3992" y="3239"/>
              <a:ext cx="0" cy="22"/>
            </a:xfrm>
            <a:prstGeom prst="line">
              <a:avLst/>
            </a:prstGeom>
            <a:noFill/>
            <a:ln w="11113">
              <a:solidFill>
                <a:srgbClr val="000000"/>
              </a:solidFill>
              <a:round/>
              <a:headEnd/>
              <a:tailEnd/>
            </a:ln>
          </p:spPr>
          <p:txBody>
            <a:bodyPr/>
            <a:lstStyle/>
            <a:p>
              <a:endParaRPr lang="en-US"/>
            </a:p>
          </p:txBody>
        </p:sp>
        <p:sp>
          <p:nvSpPr>
            <p:cNvPr id="16440" name="Line 50"/>
            <p:cNvSpPr>
              <a:spLocks noChangeShapeType="1"/>
            </p:cNvSpPr>
            <p:nvPr/>
          </p:nvSpPr>
          <p:spPr bwMode="auto">
            <a:xfrm flipV="1">
              <a:off x="4227" y="3239"/>
              <a:ext cx="0" cy="22"/>
            </a:xfrm>
            <a:prstGeom prst="line">
              <a:avLst/>
            </a:prstGeom>
            <a:noFill/>
            <a:ln w="11113">
              <a:solidFill>
                <a:srgbClr val="000000"/>
              </a:solidFill>
              <a:round/>
              <a:headEnd/>
              <a:tailEnd/>
            </a:ln>
          </p:spPr>
          <p:txBody>
            <a:bodyPr/>
            <a:lstStyle/>
            <a:p>
              <a:endParaRPr lang="en-US"/>
            </a:p>
          </p:txBody>
        </p:sp>
        <p:sp>
          <p:nvSpPr>
            <p:cNvPr id="16441" name="Line 51"/>
            <p:cNvSpPr>
              <a:spLocks noChangeShapeType="1"/>
            </p:cNvSpPr>
            <p:nvPr/>
          </p:nvSpPr>
          <p:spPr bwMode="auto">
            <a:xfrm flipV="1">
              <a:off x="4462" y="3239"/>
              <a:ext cx="0" cy="22"/>
            </a:xfrm>
            <a:prstGeom prst="line">
              <a:avLst/>
            </a:prstGeom>
            <a:noFill/>
            <a:ln w="11113">
              <a:solidFill>
                <a:srgbClr val="000000"/>
              </a:solidFill>
              <a:round/>
              <a:headEnd/>
              <a:tailEnd/>
            </a:ln>
          </p:spPr>
          <p:txBody>
            <a:bodyPr/>
            <a:lstStyle/>
            <a:p>
              <a:endParaRPr lang="en-US"/>
            </a:p>
          </p:txBody>
        </p:sp>
        <p:sp>
          <p:nvSpPr>
            <p:cNvPr id="16442" name="Line 52"/>
            <p:cNvSpPr>
              <a:spLocks noChangeShapeType="1"/>
            </p:cNvSpPr>
            <p:nvPr/>
          </p:nvSpPr>
          <p:spPr bwMode="auto">
            <a:xfrm flipV="1">
              <a:off x="4696" y="3239"/>
              <a:ext cx="0" cy="22"/>
            </a:xfrm>
            <a:prstGeom prst="line">
              <a:avLst/>
            </a:prstGeom>
            <a:noFill/>
            <a:ln w="11113">
              <a:solidFill>
                <a:srgbClr val="000000"/>
              </a:solidFill>
              <a:round/>
              <a:headEnd/>
              <a:tailEnd/>
            </a:ln>
          </p:spPr>
          <p:txBody>
            <a:bodyPr/>
            <a:lstStyle/>
            <a:p>
              <a:endParaRPr lang="en-US"/>
            </a:p>
          </p:txBody>
        </p:sp>
        <p:sp>
          <p:nvSpPr>
            <p:cNvPr id="16443" name="Line 53"/>
            <p:cNvSpPr>
              <a:spLocks noChangeShapeType="1"/>
            </p:cNvSpPr>
            <p:nvPr/>
          </p:nvSpPr>
          <p:spPr bwMode="auto">
            <a:xfrm flipV="1">
              <a:off x="4931" y="3239"/>
              <a:ext cx="0" cy="22"/>
            </a:xfrm>
            <a:prstGeom prst="line">
              <a:avLst/>
            </a:prstGeom>
            <a:noFill/>
            <a:ln w="11113">
              <a:solidFill>
                <a:srgbClr val="000000"/>
              </a:solidFill>
              <a:round/>
              <a:headEnd/>
              <a:tailEnd/>
            </a:ln>
          </p:spPr>
          <p:txBody>
            <a:bodyPr/>
            <a:lstStyle/>
            <a:p>
              <a:endParaRPr lang="en-US"/>
            </a:p>
          </p:txBody>
        </p:sp>
        <p:sp>
          <p:nvSpPr>
            <p:cNvPr id="16444" name="Line 54"/>
            <p:cNvSpPr>
              <a:spLocks noChangeShapeType="1"/>
            </p:cNvSpPr>
            <p:nvPr/>
          </p:nvSpPr>
          <p:spPr bwMode="auto">
            <a:xfrm flipV="1">
              <a:off x="5165" y="3239"/>
              <a:ext cx="0" cy="22"/>
            </a:xfrm>
            <a:prstGeom prst="line">
              <a:avLst/>
            </a:prstGeom>
            <a:noFill/>
            <a:ln w="11113">
              <a:solidFill>
                <a:srgbClr val="000000"/>
              </a:solidFill>
              <a:round/>
              <a:headEnd/>
              <a:tailEnd/>
            </a:ln>
          </p:spPr>
          <p:txBody>
            <a:bodyPr/>
            <a:lstStyle/>
            <a:p>
              <a:endParaRPr lang="en-US"/>
            </a:p>
          </p:txBody>
        </p:sp>
        <p:sp>
          <p:nvSpPr>
            <p:cNvPr id="16445" name="Line 55"/>
            <p:cNvSpPr>
              <a:spLocks noChangeShapeType="1"/>
            </p:cNvSpPr>
            <p:nvPr/>
          </p:nvSpPr>
          <p:spPr bwMode="auto">
            <a:xfrm flipV="1">
              <a:off x="5400" y="3239"/>
              <a:ext cx="0" cy="22"/>
            </a:xfrm>
            <a:prstGeom prst="line">
              <a:avLst/>
            </a:prstGeom>
            <a:noFill/>
            <a:ln w="11113">
              <a:solidFill>
                <a:srgbClr val="000000"/>
              </a:solidFill>
              <a:round/>
              <a:headEnd/>
              <a:tailEnd/>
            </a:ln>
          </p:spPr>
          <p:txBody>
            <a:bodyPr/>
            <a:lstStyle/>
            <a:p>
              <a:endParaRPr lang="en-US"/>
            </a:p>
          </p:txBody>
        </p:sp>
        <p:sp>
          <p:nvSpPr>
            <p:cNvPr id="16446" name="Rectangle 56"/>
            <p:cNvSpPr>
              <a:spLocks noChangeArrowheads="1"/>
            </p:cNvSpPr>
            <p:nvPr/>
          </p:nvSpPr>
          <p:spPr bwMode="auto">
            <a:xfrm>
              <a:off x="1026" y="3152"/>
              <a:ext cx="80" cy="173"/>
            </a:xfrm>
            <a:prstGeom prst="rect">
              <a:avLst/>
            </a:prstGeom>
            <a:noFill/>
            <a:ln w="9525">
              <a:noFill/>
              <a:miter lim="800000"/>
              <a:headEnd/>
              <a:tailEnd/>
            </a:ln>
          </p:spPr>
          <p:txBody>
            <a:bodyPr wrap="none" lIns="0" tIns="0" rIns="0" bIns="0">
              <a:spAutoFit/>
            </a:bodyPr>
            <a:lstStyle/>
            <a:p>
              <a:r>
                <a:rPr lang="en-US" sz="1800" b="1">
                  <a:solidFill>
                    <a:srgbClr val="000000"/>
                  </a:solidFill>
                </a:rPr>
                <a:t>0</a:t>
              </a:r>
              <a:endParaRPr lang="en-US" sz="3200"/>
            </a:p>
          </p:txBody>
        </p:sp>
        <p:sp>
          <p:nvSpPr>
            <p:cNvPr id="16447" name="Rectangle 57"/>
            <p:cNvSpPr>
              <a:spLocks noChangeArrowheads="1"/>
            </p:cNvSpPr>
            <p:nvPr/>
          </p:nvSpPr>
          <p:spPr bwMode="auto">
            <a:xfrm>
              <a:off x="947" y="2811"/>
              <a:ext cx="160" cy="173"/>
            </a:xfrm>
            <a:prstGeom prst="rect">
              <a:avLst/>
            </a:prstGeom>
            <a:noFill/>
            <a:ln w="9525">
              <a:noFill/>
              <a:miter lim="800000"/>
              <a:headEnd/>
              <a:tailEnd/>
            </a:ln>
          </p:spPr>
          <p:txBody>
            <a:bodyPr wrap="none" lIns="0" tIns="0" rIns="0" bIns="0">
              <a:spAutoFit/>
            </a:bodyPr>
            <a:lstStyle/>
            <a:p>
              <a:r>
                <a:rPr lang="en-US" sz="1800" b="1">
                  <a:solidFill>
                    <a:srgbClr val="000000"/>
                  </a:solidFill>
                </a:rPr>
                <a:t>10</a:t>
              </a:r>
              <a:endParaRPr lang="en-US" sz="3200"/>
            </a:p>
          </p:txBody>
        </p:sp>
        <p:sp>
          <p:nvSpPr>
            <p:cNvPr id="16448" name="Rectangle 58"/>
            <p:cNvSpPr>
              <a:spLocks noChangeArrowheads="1"/>
            </p:cNvSpPr>
            <p:nvPr/>
          </p:nvSpPr>
          <p:spPr bwMode="auto">
            <a:xfrm>
              <a:off x="947" y="2470"/>
              <a:ext cx="160" cy="173"/>
            </a:xfrm>
            <a:prstGeom prst="rect">
              <a:avLst/>
            </a:prstGeom>
            <a:noFill/>
            <a:ln w="9525">
              <a:noFill/>
              <a:miter lim="800000"/>
              <a:headEnd/>
              <a:tailEnd/>
            </a:ln>
          </p:spPr>
          <p:txBody>
            <a:bodyPr wrap="none" lIns="0" tIns="0" rIns="0" bIns="0">
              <a:spAutoFit/>
            </a:bodyPr>
            <a:lstStyle/>
            <a:p>
              <a:r>
                <a:rPr lang="en-US" sz="1800" b="1">
                  <a:solidFill>
                    <a:srgbClr val="000000"/>
                  </a:solidFill>
                </a:rPr>
                <a:t>20</a:t>
              </a:r>
              <a:endParaRPr lang="en-US" sz="3200"/>
            </a:p>
          </p:txBody>
        </p:sp>
        <p:sp>
          <p:nvSpPr>
            <p:cNvPr id="16449" name="Rectangle 59"/>
            <p:cNvSpPr>
              <a:spLocks noChangeArrowheads="1"/>
            </p:cNvSpPr>
            <p:nvPr/>
          </p:nvSpPr>
          <p:spPr bwMode="auto">
            <a:xfrm>
              <a:off x="947" y="2129"/>
              <a:ext cx="160" cy="173"/>
            </a:xfrm>
            <a:prstGeom prst="rect">
              <a:avLst/>
            </a:prstGeom>
            <a:noFill/>
            <a:ln w="9525">
              <a:noFill/>
              <a:miter lim="800000"/>
              <a:headEnd/>
              <a:tailEnd/>
            </a:ln>
          </p:spPr>
          <p:txBody>
            <a:bodyPr wrap="none" lIns="0" tIns="0" rIns="0" bIns="0">
              <a:spAutoFit/>
            </a:bodyPr>
            <a:lstStyle/>
            <a:p>
              <a:r>
                <a:rPr lang="en-US" sz="1800" b="1">
                  <a:solidFill>
                    <a:srgbClr val="000000"/>
                  </a:solidFill>
                </a:rPr>
                <a:t>30</a:t>
              </a:r>
              <a:endParaRPr lang="en-US" sz="3200"/>
            </a:p>
          </p:txBody>
        </p:sp>
        <p:sp>
          <p:nvSpPr>
            <p:cNvPr id="16450" name="Rectangle 60"/>
            <p:cNvSpPr>
              <a:spLocks noChangeArrowheads="1"/>
            </p:cNvSpPr>
            <p:nvPr/>
          </p:nvSpPr>
          <p:spPr bwMode="auto">
            <a:xfrm>
              <a:off x="947" y="1781"/>
              <a:ext cx="160" cy="173"/>
            </a:xfrm>
            <a:prstGeom prst="rect">
              <a:avLst/>
            </a:prstGeom>
            <a:noFill/>
            <a:ln w="9525">
              <a:noFill/>
              <a:miter lim="800000"/>
              <a:headEnd/>
              <a:tailEnd/>
            </a:ln>
          </p:spPr>
          <p:txBody>
            <a:bodyPr wrap="none" lIns="0" tIns="0" rIns="0" bIns="0">
              <a:spAutoFit/>
            </a:bodyPr>
            <a:lstStyle/>
            <a:p>
              <a:r>
                <a:rPr lang="en-US" sz="1800" b="1">
                  <a:solidFill>
                    <a:srgbClr val="000000"/>
                  </a:solidFill>
                </a:rPr>
                <a:t>40</a:t>
              </a:r>
              <a:endParaRPr lang="en-US" sz="3200"/>
            </a:p>
          </p:txBody>
        </p:sp>
        <p:sp>
          <p:nvSpPr>
            <p:cNvPr id="16451" name="Rectangle 61"/>
            <p:cNvSpPr>
              <a:spLocks noChangeArrowheads="1"/>
            </p:cNvSpPr>
            <p:nvPr/>
          </p:nvSpPr>
          <p:spPr bwMode="auto">
            <a:xfrm>
              <a:off x="947" y="1440"/>
              <a:ext cx="160" cy="173"/>
            </a:xfrm>
            <a:prstGeom prst="rect">
              <a:avLst/>
            </a:prstGeom>
            <a:noFill/>
            <a:ln w="9525">
              <a:noFill/>
              <a:miter lim="800000"/>
              <a:headEnd/>
              <a:tailEnd/>
            </a:ln>
          </p:spPr>
          <p:txBody>
            <a:bodyPr wrap="none" lIns="0" tIns="0" rIns="0" bIns="0">
              <a:spAutoFit/>
            </a:bodyPr>
            <a:lstStyle/>
            <a:p>
              <a:r>
                <a:rPr lang="en-US" sz="1800" b="1">
                  <a:solidFill>
                    <a:srgbClr val="000000"/>
                  </a:solidFill>
                </a:rPr>
                <a:t>50</a:t>
              </a:r>
              <a:endParaRPr lang="en-US" sz="3200"/>
            </a:p>
          </p:txBody>
        </p:sp>
        <p:sp>
          <p:nvSpPr>
            <p:cNvPr id="16452" name="Rectangle 62"/>
            <p:cNvSpPr>
              <a:spLocks noChangeArrowheads="1"/>
            </p:cNvSpPr>
            <p:nvPr/>
          </p:nvSpPr>
          <p:spPr bwMode="auto">
            <a:xfrm>
              <a:off x="947" y="1099"/>
              <a:ext cx="160" cy="173"/>
            </a:xfrm>
            <a:prstGeom prst="rect">
              <a:avLst/>
            </a:prstGeom>
            <a:noFill/>
            <a:ln w="9525">
              <a:noFill/>
              <a:miter lim="800000"/>
              <a:headEnd/>
              <a:tailEnd/>
            </a:ln>
          </p:spPr>
          <p:txBody>
            <a:bodyPr wrap="none" lIns="0" tIns="0" rIns="0" bIns="0">
              <a:spAutoFit/>
            </a:bodyPr>
            <a:lstStyle/>
            <a:p>
              <a:r>
                <a:rPr lang="en-US" sz="1800" b="1">
                  <a:solidFill>
                    <a:srgbClr val="000000"/>
                  </a:solidFill>
                </a:rPr>
                <a:t>60</a:t>
              </a:r>
              <a:endParaRPr lang="en-US" sz="3200"/>
            </a:p>
          </p:txBody>
        </p:sp>
        <p:sp>
          <p:nvSpPr>
            <p:cNvPr id="16453" name="Rectangle 63"/>
            <p:cNvSpPr>
              <a:spLocks noChangeArrowheads="1"/>
            </p:cNvSpPr>
            <p:nvPr/>
          </p:nvSpPr>
          <p:spPr bwMode="auto">
            <a:xfrm>
              <a:off x="947" y="758"/>
              <a:ext cx="160" cy="173"/>
            </a:xfrm>
            <a:prstGeom prst="rect">
              <a:avLst/>
            </a:prstGeom>
            <a:noFill/>
            <a:ln w="9525">
              <a:noFill/>
              <a:miter lim="800000"/>
              <a:headEnd/>
              <a:tailEnd/>
            </a:ln>
          </p:spPr>
          <p:txBody>
            <a:bodyPr wrap="none" lIns="0" tIns="0" rIns="0" bIns="0">
              <a:spAutoFit/>
            </a:bodyPr>
            <a:lstStyle/>
            <a:p>
              <a:r>
                <a:rPr lang="en-US" sz="1800" b="1">
                  <a:solidFill>
                    <a:srgbClr val="000000"/>
                  </a:solidFill>
                </a:rPr>
                <a:t>70</a:t>
              </a:r>
              <a:endParaRPr lang="en-US" sz="3200"/>
            </a:p>
          </p:txBody>
        </p:sp>
        <p:sp>
          <p:nvSpPr>
            <p:cNvPr id="16454" name="Rectangle 64"/>
            <p:cNvSpPr>
              <a:spLocks noChangeArrowheads="1"/>
            </p:cNvSpPr>
            <p:nvPr/>
          </p:nvSpPr>
          <p:spPr bwMode="auto">
            <a:xfrm rot="-2880000">
              <a:off x="748" y="3514"/>
              <a:ext cx="576" cy="96"/>
            </a:xfrm>
            <a:prstGeom prst="rect">
              <a:avLst/>
            </a:prstGeom>
            <a:noFill/>
            <a:ln w="9525">
              <a:noFill/>
              <a:miter lim="800000"/>
              <a:headEnd/>
              <a:tailEnd/>
            </a:ln>
          </p:spPr>
          <p:txBody>
            <a:bodyPr wrap="none" lIns="0" tIns="0" rIns="0" bIns="0">
              <a:spAutoFit/>
            </a:bodyPr>
            <a:lstStyle/>
            <a:p>
              <a:r>
                <a:rPr lang="en-US" sz="1000" b="1">
                  <a:solidFill>
                    <a:srgbClr val="000000"/>
                  </a:solidFill>
                </a:rPr>
                <a:t>downhill skiing</a:t>
              </a:r>
              <a:endParaRPr lang="en-US" sz="3200"/>
            </a:p>
          </p:txBody>
        </p:sp>
        <p:sp>
          <p:nvSpPr>
            <p:cNvPr id="16455" name="Rectangle 65"/>
            <p:cNvSpPr>
              <a:spLocks noChangeArrowheads="1"/>
            </p:cNvSpPr>
            <p:nvPr/>
          </p:nvSpPr>
          <p:spPr bwMode="auto">
            <a:xfrm rot="-2880000">
              <a:off x="793" y="3612"/>
              <a:ext cx="784" cy="96"/>
            </a:xfrm>
            <a:prstGeom prst="rect">
              <a:avLst/>
            </a:prstGeom>
            <a:noFill/>
            <a:ln w="9525">
              <a:noFill/>
              <a:miter lim="800000"/>
              <a:headEnd/>
              <a:tailEnd/>
            </a:ln>
          </p:spPr>
          <p:txBody>
            <a:bodyPr wrap="none" lIns="0" tIns="0" rIns="0" bIns="0">
              <a:spAutoFit/>
            </a:bodyPr>
            <a:lstStyle/>
            <a:p>
              <a:r>
                <a:rPr lang="en-US" sz="1000" b="1">
                  <a:solidFill>
                    <a:srgbClr val="000000"/>
                  </a:solidFill>
                </a:rPr>
                <a:t>cross-country skiing</a:t>
              </a:r>
              <a:endParaRPr lang="en-US" sz="3200"/>
            </a:p>
          </p:txBody>
        </p:sp>
        <p:sp>
          <p:nvSpPr>
            <p:cNvPr id="16456" name="Rectangle 66"/>
            <p:cNvSpPr>
              <a:spLocks noChangeArrowheads="1"/>
            </p:cNvSpPr>
            <p:nvPr/>
          </p:nvSpPr>
          <p:spPr bwMode="auto">
            <a:xfrm rot="-2880000">
              <a:off x="1162" y="3537"/>
              <a:ext cx="638" cy="96"/>
            </a:xfrm>
            <a:prstGeom prst="rect">
              <a:avLst/>
            </a:prstGeom>
            <a:noFill/>
            <a:ln w="9525">
              <a:noFill/>
              <a:miter lim="800000"/>
              <a:headEnd/>
              <a:tailEnd/>
            </a:ln>
          </p:spPr>
          <p:txBody>
            <a:bodyPr wrap="none" lIns="0" tIns="0" rIns="0" bIns="0">
              <a:spAutoFit/>
            </a:bodyPr>
            <a:lstStyle/>
            <a:p>
              <a:r>
                <a:rPr lang="en-US" sz="1000" b="1">
                  <a:solidFill>
                    <a:srgbClr val="000000"/>
                  </a:solidFill>
                </a:rPr>
                <a:t>stationary biking</a:t>
              </a:r>
              <a:endParaRPr lang="en-US" sz="3200"/>
            </a:p>
          </p:txBody>
        </p:sp>
        <p:sp>
          <p:nvSpPr>
            <p:cNvPr id="16457" name="Rectangle 67"/>
            <p:cNvSpPr>
              <a:spLocks noChangeArrowheads="1"/>
            </p:cNvSpPr>
            <p:nvPr/>
          </p:nvSpPr>
          <p:spPr bwMode="auto">
            <a:xfrm rot="-2880000">
              <a:off x="1463" y="3517"/>
              <a:ext cx="554" cy="96"/>
            </a:xfrm>
            <a:prstGeom prst="rect">
              <a:avLst/>
            </a:prstGeom>
            <a:noFill/>
            <a:ln w="9525">
              <a:noFill/>
              <a:miter lim="800000"/>
              <a:headEnd/>
              <a:tailEnd/>
            </a:ln>
          </p:spPr>
          <p:txBody>
            <a:bodyPr wrap="none" lIns="0" tIns="0" rIns="0" bIns="0">
              <a:spAutoFit/>
            </a:bodyPr>
            <a:lstStyle/>
            <a:p>
              <a:r>
                <a:rPr lang="en-US" sz="1000" b="1">
                  <a:solidFill>
                    <a:srgbClr val="000000"/>
                  </a:solidFill>
                </a:rPr>
                <a:t>racquet sports</a:t>
              </a:r>
              <a:endParaRPr lang="en-US" sz="3200"/>
            </a:p>
          </p:txBody>
        </p:sp>
        <p:sp>
          <p:nvSpPr>
            <p:cNvPr id="16458" name="Rectangle 68"/>
            <p:cNvSpPr>
              <a:spLocks noChangeArrowheads="1"/>
            </p:cNvSpPr>
            <p:nvPr/>
          </p:nvSpPr>
          <p:spPr bwMode="auto">
            <a:xfrm rot="-2880000">
              <a:off x="1929" y="3398"/>
              <a:ext cx="306" cy="96"/>
            </a:xfrm>
            <a:prstGeom prst="rect">
              <a:avLst/>
            </a:prstGeom>
            <a:noFill/>
            <a:ln w="9525">
              <a:noFill/>
              <a:miter lim="800000"/>
              <a:headEnd/>
              <a:tailEnd/>
            </a:ln>
          </p:spPr>
          <p:txBody>
            <a:bodyPr wrap="none" lIns="0" tIns="0" rIns="0" bIns="0">
              <a:spAutoFit/>
            </a:bodyPr>
            <a:lstStyle/>
            <a:p>
              <a:r>
                <a:rPr lang="en-US" sz="1000" b="1">
                  <a:solidFill>
                    <a:srgbClr val="000000"/>
                  </a:solidFill>
                </a:rPr>
                <a:t>dancing</a:t>
              </a:r>
              <a:endParaRPr lang="en-US" sz="3200"/>
            </a:p>
          </p:txBody>
        </p:sp>
        <p:sp>
          <p:nvSpPr>
            <p:cNvPr id="16459" name="Rectangle 69"/>
            <p:cNvSpPr>
              <a:spLocks noChangeArrowheads="1"/>
            </p:cNvSpPr>
            <p:nvPr/>
          </p:nvSpPr>
          <p:spPr bwMode="auto">
            <a:xfrm rot="-2880000">
              <a:off x="1494" y="3720"/>
              <a:ext cx="1053" cy="96"/>
            </a:xfrm>
            <a:prstGeom prst="rect">
              <a:avLst/>
            </a:prstGeom>
            <a:noFill/>
            <a:ln w="9525">
              <a:noFill/>
              <a:miter lim="800000"/>
              <a:headEnd/>
              <a:tailEnd/>
            </a:ln>
          </p:spPr>
          <p:txBody>
            <a:bodyPr wrap="none" lIns="0" tIns="0" rIns="0" bIns="0">
              <a:spAutoFit/>
            </a:bodyPr>
            <a:lstStyle/>
            <a:p>
              <a:r>
                <a:rPr lang="en-US" sz="1000" b="1">
                  <a:solidFill>
                    <a:srgbClr val="000000"/>
                  </a:solidFill>
                </a:rPr>
                <a:t>leg strengthening exercises</a:t>
              </a:r>
              <a:endParaRPr lang="en-US" sz="3200"/>
            </a:p>
          </p:txBody>
        </p:sp>
        <p:sp>
          <p:nvSpPr>
            <p:cNvPr id="16460" name="Rectangle 70"/>
            <p:cNvSpPr>
              <a:spLocks noChangeArrowheads="1"/>
            </p:cNvSpPr>
            <p:nvPr/>
          </p:nvSpPr>
          <p:spPr bwMode="auto">
            <a:xfrm rot="-2880000">
              <a:off x="1908" y="3628"/>
              <a:ext cx="862" cy="96"/>
            </a:xfrm>
            <a:prstGeom prst="rect">
              <a:avLst/>
            </a:prstGeom>
            <a:noFill/>
            <a:ln w="9525">
              <a:noFill/>
              <a:miter lim="800000"/>
              <a:headEnd/>
              <a:tailEnd/>
            </a:ln>
          </p:spPr>
          <p:txBody>
            <a:bodyPr wrap="none" lIns="0" tIns="0" rIns="0" bIns="0">
              <a:spAutoFit/>
            </a:bodyPr>
            <a:lstStyle/>
            <a:p>
              <a:r>
                <a:rPr lang="en-US" sz="1000" b="1">
                  <a:solidFill>
                    <a:srgbClr val="000000"/>
                  </a:solidFill>
                </a:rPr>
                <a:t>carrying heavy objects</a:t>
              </a:r>
              <a:endParaRPr lang="en-US" sz="3200"/>
            </a:p>
          </p:txBody>
        </p:sp>
        <p:sp>
          <p:nvSpPr>
            <p:cNvPr id="16461" name="Rectangle 71"/>
            <p:cNvSpPr>
              <a:spLocks noChangeArrowheads="1"/>
            </p:cNvSpPr>
            <p:nvPr/>
          </p:nvSpPr>
          <p:spPr bwMode="auto">
            <a:xfrm rot="-2880000">
              <a:off x="2537" y="3455"/>
              <a:ext cx="390" cy="96"/>
            </a:xfrm>
            <a:prstGeom prst="rect">
              <a:avLst/>
            </a:prstGeom>
            <a:noFill/>
            <a:ln w="9525">
              <a:noFill/>
              <a:miter lim="800000"/>
              <a:headEnd/>
              <a:tailEnd/>
            </a:ln>
          </p:spPr>
          <p:txBody>
            <a:bodyPr wrap="none" lIns="0" tIns="0" rIns="0" bIns="0">
              <a:spAutoFit/>
            </a:bodyPr>
            <a:lstStyle/>
            <a:p>
              <a:r>
                <a:rPr lang="en-US" sz="1000" b="1">
                  <a:solidFill>
                    <a:srgbClr val="000000"/>
                  </a:solidFill>
                </a:rPr>
                <a:t>swimming</a:t>
              </a:r>
              <a:endParaRPr lang="en-US" sz="3200"/>
            </a:p>
          </p:txBody>
        </p:sp>
        <p:sp>
          <p:nvSpPr>
            <p:cNvPr id="16462" name="Rectangle 72"/>
            <p:cNvSpPr>
              <a:spLocks noChangeArrowheads="1"/>
            </p:cNvSpPr>
            <p:nvPr/>
          </p:nvSpPr>
          <p:spPr bwMode="auto">
            <a:xfrm rot="-2880000">
              <a:off x="2815" y="3429"/>
              <a:ext cx="360" cy="96"/>
            </a:xfrm>
            <a:prstGeom prst="rect">
              <a:avLst/>
            </a:prstGeom>
            <a:noFill/>
            <a:ln w="9525">
              <a:noFill/>
              <a:miter lim="800000"/>
              <a:headEnd/>
              <a:tailEnd/>
            </a:ln>
          </p:spPr>
          <p:txBody>
            <a:bodyPr wrap="none" lIns="0" tIns="0" rIns="0" bIns="0">
              <a:spAutoFit/>
            </a:bodyPr>
            <a:lstStyle/>
            <a:p>
              <a:r>
                <a:rPr lang="en-US" sz="1000" b="1">
                  <a:solidFill>
                    <a:srgbClr val="000000"/>
                  </a:solidFill>
                </a:rPr>
                <a:t>squatting</a:t>
              </a:r>
              <a:endParaRPr lang="en-US" sz="3200"/>
            </a:p>
          </p:txBody>
        </p:sp>
        <p:sp>
          <p:nvSpPr>
            <p:cNvPr id="16463" name="Rectangle 73"/>
            <p:cNvSpPr>
              <a:spLocks noChangeArrowheads="1"/>
            </p:cNvSpPr>
            <p:nvPr/>
          </p:nvSpPr>
          <p:spPr bwMode="auto">
            <a:xfrm rot="-2880000">
              <a:off x="3130" y="3385"/>
              <a:ext cx="267" cy="96"/>
            </a:xfrm>
            <a:prstGeom prst="rect">
              <a:avLst/>
            </a:prstGeom>
            <a:noFill/>
            <a:ln w="9525">
              <a:noFill/>
              <a:miter lim="800000"/>
              <a:headEnd/>
              <a:tailEnd/>
            </a:ln>
          </p:spPr>
          <p:txBody>
            <a:bodyPr wrap="none" lIns="0" tIns="0" rIns="0" bIns="0">
              <a:spAutoFit/>
            </a:bodyPr>
            <a:lstStyle/>
            <a:p>
              <a:r>
                <a:rPr lang="en-US" sz="1000" b="1">
                  <a:solidFill>
                    <a:srgbClr val="000000"/>
                  </a:solidFill>
                </a:rPr>
                <a:t>golfing</a:t>
              </a:r>
              <a:endParaRPr lang="en-US" sz="3200"/>
            </a:p>
          </p:txBody>
        </p:sp>
        <p:sp>
          <p:nvSpPr>
            <p:cNvPr id="16464" name="Rectangle 74"/>
            <p:cNvSpPr>
              <a:spLocks noChangeArrowheads="1"/>
            </p:cNvSpPr>
            <p:nvPr/>
          </p:nvSpPr>
          <p:spPr bwMode="auto">
            <a:xfrm rot="-2880000">
              <a:off x="3073" y="3528"/>
              <a:ext cx="606" cy="96"/>
            </a:xfrm>
            <a:prstGeom prst="rect">
              <a:avLst/>
            </a:prstGeom>
            <a:noFill/>
            <a:ln w="9525">
              <a:noFill/>
              <a:miter lim="800000"/>
              <a:headEnd/>
              <a:tailEnd/>
            </a:ln>
          </p:spPr>
          <p:txBody>
            <a:bodyPr wrap="none" lIns="0" tIns="0" rIns="0" bIns="0">
              <a:spAutoFit/>
            </a:bodyPr>
            <a:lstStyle/>
            <a:p>
              <a:r>
                <a:rPr lang="en-US" sz="1000" b="1">
                  <a:solidFill>
                    <a:srgbClr val="000000"/>
                  </a:solidFill>
                </a:rPr>
                <a:t>moving laterally</a:t>
              </a:r>
              <a:endParaRPr lang="en-US" sz="3200"/>
            </a:p>
          </p:txBody>
        </p:sp>
        <p:sp>
          <p:nvSpPr>
            <p:cNvPr id="16465" name="Rectangle 75"/>
            <p:cNvSpPr>
              <a:spLocks noChangeArrowheads="1"/>
            </p:cNvSpPr>
            <p:nvPr/>
          </p:nvSpPr>
          <p:spPr bwMode="auto">
            <a:xfrm rot="-2880000">
              <a:off x="3200" y="3568"/>
              <a:ext cx="729" cy="96"/>
            </a:xfrm>
            <a:prstGeom prst="rect">
              <a:avLst/>
            </a:prstGeom>
            <a:noFill/>
            <a:ln w="9525">
              <a:noFill/>
              <a:miter lim="800000"/>
              <a:headEnd/>
              <a:tailEnd/>
            </a:ln>
          </p:spPr>
          <p:txBody>
            <a:bodyPr wrap="none" lIns="0" tIns="0" rIns="0" bIns="0">
              <a:spAutoFit/>
            </a:bodyPr>
            <a:lstStyle/>
            <a:p>
              <a:r>
                <a:rPr lang="en-US" sz="1000" b="1">
                  <a:solidFill>
                    <a:srgbClr val="000000"/>
                  </a:solidFill>
                </a:rPr>
                <a:t>turning and cutting</a:t>
              </a:r>
              <a:endParaRPr lang="en-US" sz="3200"/>
            </a:p>
          </p:txBody>
        </p:sp>
        <p:sp>
          <p:nvSpPr>
            <p:cNvPr id="16466" name="Rectangle 76"/>
            <p:cNvSpPr>
              <a:spLocks noChangeArrowheads="1"/>
            </p:cNvSpPr>
            <p:nvPr/>
          </p:nvSpPr>
          <p:spPr bwMode="auto">
            <a:xfrm rot="-2880000">
              <a:off x="3727" y="3440"/>
              <a:ext cx="386" cy="96"/>
            </a:xfrm>
            <a:prstGeom prst="rect">
              <a:avLst/>
            </a:prstGeom>
            <a:noFill/>
            <a:ln w="9525">
              <a:noFill/>
              <a:miter lim="800000"/>
              <a:headEnd/>
              <a:tailEnd/>
            </a:ln>
          </p:spPr>
          <p:txBody>
            <a:bodyPr wrap="none" lIns="0" tIns="0" rIns="0" bIns="0">
              <a:spAutoFit/>
            </a:bodyPr>
            <a:lstStyle/>
            <a:p>
              <a:r>
                <a:rPr lang="en-US" sz="1000" b="1">
                  <a:solidFill>
                    <a:srgbClr val="000000"/>
                  </a:solidFill>
                </a:rPr>
                <a:t>gardening</a:t>
              </a:r>
              <a:endParaRPr lang="en-US" sz="3200"/>
            </a:p>
          </p:txBody>
        </p:sp>
        <p:sp>
          <p:nvSpPr>
            <p:cNvPr id="16467" name="Rectangle 77"/>
            <p:cNvSpPr>
              <a:spLocks noChangeArrowheads="1"/>
            </p:cNvSpPr>
            <p:nvPr/>
          </p:nvSpPr>
          <p:spPr bwMode="auto">
            <a:xfrm rot="-2880000">
              <a:off x="4011" y="3414"/>
              <a:ext cx="345" cy="96"/>
            </a:xfrm>
            <a:prstGeom prst="rect">
              <a:avLst/>
            </a:prstGeom>
            <a:noFill/>
            <a:ln w="9525">
              <a:noFill/>
              <a:miter lim="800000"/>
              <a:headEnd/>
              <a:tailEnd/>
            </a:ln>
          </p:spPr>
          <p:txBody>
            <a:bodyPr wrap="none" lIns="0" tIns="0" rIns="0" bIns="0">
              <a:spAutoFit/>
            </a:bodyPr>
            <a:lstStyle/>
            <a:p>
              <a:r>
                <a:rPr lang="en-US" sz="1000" b="1">
                  <a:solidFill>
                    <a:srgbClr val="000000"/>
                  </a:solidFill>
                </a:rPr>
                <a:t>kneeling </a:t>
              </a:r>
              <a:endParaRPr lang="en-US" sz="3200"/>
            </a:p>
          </p:txBody>
        </p:sp>
        <p:sp>
          <p:nvSpPr>
            <p:cNvPr id="16468" name="Rectangle 78"/>
            <p:cNvSpPr>
              <a:spLocks noChangeArrowheads="1"/>
            </p:cNvSpPr>
            <p:nvPr/>
          </p:nvSpPr>
          <p:spPr bwMode="auto">
            <a:xfrm rot="-2880000">
              <a:off x="4195" y="3441"/>
              <a:ext cx="386" cy="96"/>
            </a:xfrm>
            <a:prstGeom prst="rect">
              <a:avLst/>
            </a:prstGeom>
            <a:noFill/>
            <a:ln w="9525">
              <a:noFill/>
              <a:miter lim="800000"/>
              <a:headEnd/>
              <a:tailEnd/>
            </a:ln>
          </p:spPr>
          <p:txBody>
            <a:bodyPr wrap="none" lIns="0" tIns="0" rIns="0" bIns="0">
              <a:spAutoFit/>
            </a:bodyPr>
            <a:lstStyle/>
            <a:p>
              <a:r>
                <a:rPr lang="en-US" sz="1000" b="1">
                  <a:solidFill>
                    <a:srgbClr val="000000"/>
                  </a:solidFill>
                </a:rPr>
                <a:t>stretching</a:t>
              </a:r>
              <a:endParaRPr lang="en-US" sz="3200"/>
            </a:p>
          </p:txBody>
        </p:sp>
        <p:sp>
          <p:nvSpPr>
            <p:cNvPr id="16469" name="Rectangle 79"/>
            <p:cNvSpPr>
              <a:spLocks noChangeArrowheads="1"/>
            </p:cNvSpPr>
            <p:nvPr/>
          </p:nvSpPr>
          <p:spPr bwMode="auto">
            <a:xfrm rot="-2880000">
              <a:off x="4239" y="3526"/>
              <a:ext cx="609" cy="96"/>
            </a:xfrm>
            <a:prstGeom prst="rect">
              <a:avLst/>
            </a:prstGeom>
            <a:noFill/>
            <a:ln w="9525">
              <a:noFill/>
              <a:miter lim="800000"/>
              <a:headEnd/>
              <a:tailEnd/>
            </a:ln>
          </p:spPr>
          <p:txBody>
            <a:bodyPr wrap="none" lIns="0" tIns="0" rIns="0" bIns="0">
              <a:spAutoFit/>
            </a:bodyPr>
            <a:lstStyle/>
            <a:p>
              <a:r>
                <a:rPr lang="en-US" sz="1000" b="1">
                  <a:solidFill>
                    <a:srgbClr val="000000"/>
                  </a:solidFill>
                </a:rPr>
                <a:t>sexual activities</a:t>
              </a:r>
              <a:endParaRPr lang="en-US" sz="3200"/>
            </a:p>
          </p:txBody>
        </p:sp>
      </p:grpSp>
      <p:sp>
        <p:nvSpPr>
          <p:cNvPr id="16388" name="Oval 80"/>
          <p:cNvSpPr>
            <a:spLocks noChangeArrowheads="1"/>
          </p:cNvSpPr>
          <p:nvPr/>
        </p:nvSpPr>
        <p:spPr bwMode="auto">
          <a:xfrm rot="2700000">
            <a:off x="4935538" y="5121275"/>
            <a:ext cx="388938" cy="820737"/>
          </a:xfrm>
          <a:prstGeom prst="ellipse">
            <a:avLst/>
          </a:prstGeom>
          <a:noFill/>
          <a:ln w="28575">
            <a:solidFill>
              <a:srgbClr val="FF0000"/>
            </a:solidFill>
            <a:round/>
            <a:headEnd/>
            <a:tailEnd/>
          </a:ln>
        </p:spPr>
        <p:txBody>
          <a:bodyPr wrap="none" lIns="82296" rIns="82296" anchor="ctr">
            <a:spAutoFit/>
          </a:bodyPr>
          <a:lstStyle/>
          <a:p>
            <a:endParaRPr lang="en-US"/>
          </a:p>
        </p:txBody>
      </p:sp>
      <p:sp>
        <p:nvSpPr>
          <p:cNvPr id="16389" name="Oval 81"/>
          <p:cNvSpPr>
            <a:spLocks noChangeArrowheads="1"/>
          </p:cNvSpPr>
          <p:nvPr/>
        </p:nvSpPr>
        <p:spPr bwMode="auto">
          <a:xfrm rot="2700000">
            <a:off x="5313363" y="5121275"/>
            <a:ext cx="388938" cy="820737"/>
          </a:xfrm>
          <a:prstGeom prst="ellipse">
            <a:avLst/>
          </a:prstGeom>
          <a:noFill/>
          <a:ln w="28575">
            <a:solidFill>
              <a:srgbClr val="FF0000"/>
            </a:solidFill>
            <a:round/>
            <a:headEnd/>
            <a:tailEnd/>
          </a:ln>
        </p:spPr>
        <p:txBody>
          <a:bodyPr wrap="none" lIns="82296" rIns="82296" anchor="ctr">
            <a:spAutoFit/>
          </a:bodyPr>
          <a:lstStyle/>
          <a:p>
            <a:endParaRPr lang="en-US"/>
          </a:p>
        </p:txBody>
      </p:sp>
      <p:sp>
        <p:nvSpPr>
          <p:cNvPr id="16390" name="Oval 82"/>
          <p:cNvSpPr>
            <a:spLocks noChangeArrowheads="1"/>
          </p:cNvSpPr>
          <p:nvPr/>
        </p:nvSpPr>
        <p:spPr bwMode="auto">
          <a:xfrm rot="2700000">
            <a:off x="6424613" y="5121275"/>
            <a:ext cx="388938" cy="820737"/>
          </a:xfrm>
          <a:prstGeom prst="ellipse">
            <a:avLst/>
          </a:prstGeom>
          <a:noFill/>
          <a:ln w="28575">
            <a:solidFill>
              <a:srgbClr val="FF0000"/>
            </a:solidFill>
            <a:round/>
            <a:headEnd/>
            <a:tailEnd/>
          </a:ln>
        </p:spPr>
        <p:txBody>
          <a:bodyPr wrap="none" lIns="82296" rIns="82296" anchor="ctr">
            <a:spAutoFit/>
          </a:bodyPr>
          <a:lstStyle/>
          <a:p>
            <a:endParaRPr lang="en-US"/>
          </a:p>
        </p:txBody>
      </p:sp>
      <p:sp>
        <p:nvSpPr>
          <p:cNvPr id="16391" name="Oval 83"/>
          <p:cNvSpPr>
            <a:spLocks noChangeArrowheads="1"/>
          </p:cNvSpPr>
          <p:nvPr/>
        </p:nvSpPr>
        <p:spPr bwMode="auto">
          <a:xfrm rot="2700000">
            <a:off x="6769100" y="5121275"/>
            <a:ext cx="388938" cy="820738"/>
          </a:xfrm>
          <a:prstGeom prst="ellipse">
            <a:avLst/>
          </a:prstGeom>
          <a:noFill/>
          <a:ln w="28575">
            <a:solidFill>
              <a:srgbClr val="FF0000"/>
            </a:solidFill>
            <a:round/>
            <a:headEnd/>
            <a:tailEnd/>
          </a:ln>
        </p:spPr>
        <p:txBody>
          <a:bodyPr wrap="none" lIns="82296" rIns="82296" anchor="ctr">
            <a:spAutoFit/>
          </a:bodyPr>
          <a:lstStyle/>
          <a:p>
            <a:endParaRPr lang="en-US"/>
          </a:p>
        </p:txBody>
      </p:sp>
      <p:sp>
        <p:nvSpPr>
          <p:cNvPr id="16392" name="Text Box 84"/>
          <p:cNvSpPr txBox="1">
            <a:spLocks noChangeArrowheads="1"/>
          </p:cNvSpPr>
          <p:nvPr/>
        </p:nvSpPr>
        <p:spPr bwMode="auto">
          <a:xfrm>
            <a:off x="2387600" y="1328738"/>
            <a:ext cx="4176713" cy="457200"/>
          </a:xfrm>
          <a:prstGeom prst="rect">
            <a:avLst/>
          </a:prstGeom>
          <a:noFill/>
          <a:ln w="9525">
            <a:noFill/>
            <a:miter lim="800000"/>
            <a:headEnd/>
            <a:tailEnd/>
          </a:ln>
        </p:spPr>
        <p:txBody>
          <a:bodyPr lIns="82296" rIns="82296">
            <a:spAutoFit/>
          </a:bodyPr>
          <a:lstStyle/>
          <a:p>
            <a:r>
              <a:rPr lang="en-GB" sz="2400">
                <a:solidFill>
                  <a:srgbClr val="003366"/>
                </a:solidFill>
                <a:latin typeface="Arial Black" pitchFamily="34" charset="0"/>
              </a:rPr>
              <a:t>Changing Expectations</a:t>
            </a:r>
          </a:p>
        </p:txBody>
      </p:sp>
      <p:sp>
        <p:nvSpPr>
          <p:cNvPr id="85" name="Rectangle 2"/>
          <p:cNvSpPr txBox="1">
            <a:spLocks noChangeArrowheads="1"/>
          </p:cNvSpPr>
          <p:nvPr/>
        </p:nvSpPr>
        <p:spPr bwMode="auto">
          <a:xfrm>
            <a:off x="620713" y="550863"/>
            <a:ext cx="8058150" cy="620712"/>
          </a:xfrm>
          <a:prstGeom prst="rect">
            <a:avLst/>
          </a:prstGeom>
          <a:noFill/>
          <a:ln w="9525">
            <a:noFill/>
            <a:miter lim="800000"/>
            <a:headEnd/>
            <a:tailEnd/>
          </a:ln>
          <a:effectLst>
            <a:outerShdw dist="17961" dir="2700000" algn="ctr" rotWithShape="0">
              <a:schemeClr val="bg2"/>
            </a:outerShdw>
          </a:effectLst>
        </p:spPr>
        <p:txBody>
          <a:bodyPr lIns="0" tIns="0" rIns="0" bIns="0"/>
          <a:lstStyle/>
          <a:p>
            <a:pPr algn="ctr" defTabSz="914400" eaLnBrk="0" hangingPunct="0">
              <a:lnSpc>
                <a:spcPct val="90000"/>
              </a:lnSpc>
              <a:buClr>
                <a:srgbClr val="DADDFE"/>
              </a:buClr>
              <a:defRPr/>
            </a:pPr>
            <a:r>
              <a:rPr lang="en-US" sz="3000" kern="0" dirty="0">
                <a:solidFill>
                  <a:srgbClr val="0070C0"/>
                </a:solidFill>
                <a:latin typeface="+mj-lt"/>
                <a:ea typeface="+mj-ea"/>
                <a:cs typeface="+mj-cs"/>
              </a:rPr>
              <a:t>Patient Expectations following TKA</a:t>
            </a:r>
          </a:p>
        </p:txBody>
      </p:sp>
      <p:sp>
        <p:nvSpPr>
          <p:cNvPr id="86" name="Explosion 2 85"/>
          <p:cNvSpPr/>
          <p:nvPr/>
        </p:nvSpPr>
        <p:spPr>
          <a:xfrm>
            <a:off x="7315200" y="5181600"/>
            <a:ext cx="914400" cy="914400"/>
          </a:xfrm>
          <a:prstGeom prst="irregularSeal2">
            <a:avLst/>
          </a:prstGeom>
          <a:solidFill>
            <a:srgbClr val="FF00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3655822071"/>
              </p:ext>
            </p:extLst>
          </p:nvPr>
        </p:nvGraphicFramePr>
        <p:xfrm>
          <a:off x="654050" y="966788"/>
          <a:ext cx="7989888" cy="5602287"/>
        </p:xfrm>
        <a:graphic>
          <a:graphicData uri="http://schemas.openxmlformats.org/presentationml/2006/ole">
            <mc:AlternateContent xmlns:mc="http://schemas.openxmlformats.org/markup-compatibility/2006">
              <mc:Choice xmlns:v="urn:schemas-microsoft-com:vml" Requires="v">
                <p:oleObj spid="_x0000_s1034" name="Chart" r:id="rId3" imgW="7594600" imgH="4241800" progId="MSGraph.Chart.8">
                  <p:embed followColorScheme="full"/>
                </p:oleObj>
              </mc:Choice>
              <mc:Fallback>
                <p:oleObj name="Chart" r:id="rId3" imgW="7594600" imgH="4241800" progId="MSGraph.Chart.8">
                  <p:embed followColorScheme="full"/>
                  <p:pic>
                    <p:nvPicPr>
                      <p:cNvPr id="0" name=""/>
                      <p:cNvPicPr>
                        <a:picLocks noChangeAspect="1" noChangeArrowheads="1"/>
                      </p:cNvPicPr>
                      <p:nvPr/>
                    </p:nvPicPr>
                    <p:blipFill>
                      <a:blip r:embed="rId4"/>
                      <a:srcRect r="20949"/>
                      <a:stretch>
                        <a:fillRect/>
                      </a:stretch>
                    </p:blipFill>
                    <p:spPr bwMode="auto">
                      <a:xfrm>
                        <a:off x="654050" y="966788"/>
                        <a:ext cx="7989888" cy="560228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pic>
                </p:oleObj>
              </mc:Fallback>
            </mc:AlternateContent>
          </a:graphicData>
        </a:graphic>
      </p:graphicFrame>
      <p:sp>
        <p:nvSpPr>
          <p:cNvPr id="1027" name="Text Box 3"/>
          <p:cNvSpPr txBox="1">
            <a:spLocks noChangeArrowheads="1"/>
          </p:cNvSpPr>
          <p:nvPr/>
        </p:nvSpPr>
        <p:spPr bwMode="auto">
          <a:xfrm>
            <a:off x="3122613" y="6373813"/>
            <a:ext cx="3368675" cy="339725"/>
          </a:xfrm>
          <a:prstGeom prst="rect">
            <a:avLst/>
          </a:prstGeom>
          <a:noFill/>
          <a:ln w="9525">
            <a:noFill/>
            <a:miter lim="800000"/>
            <a:headEnd/>
            <a:tailEnd/>
          </a:ln>
        </p:spPr>
        <p:txBody>
          <a:bodyPr lIns="82296" rIns="82296">
            <a:spAutoFit/>
          </a:bodyPr>
          <a:lstStyle/>
          <a:p>
            <a:r>
              <a:rPr lang="en-GB" sz="1600" b="1"/>
              <a:t>Weiss J. et al. CORR 2002</a:t>
            </a:r>
            <a:endParaRPr lang="en-US" sz="1600" b="1"/>
          </a:p>
        </p:txBody>
      </p:sp>
      <p:sp>
        <p:nvSpPr>
          <p:cNvPr id="1028" name="Oval 4"/>
          <p:cNvSpPr>
            <a:spLocks noChangeArrowheads="1"/>
          </p:cNvSpPr>
          <p:nvPr/>
        </p:nvSpPr>
        <p:spPr bwMode="auto">
          <a:xfrm rot="2700000">
            <a:off x="2500313" y="5056188"/>
            <a:ext cx="388937" cy="820737"/>
          </a:xfrm>
          <a:prstGeom prst="ellipse">
            <a:avLst/>
          </a:prstGeom>
          <a:noFill/>
          <a:ln w="38100">
            <a:solidFill>
              <a:srgbClr val="FF0000"/>
            </a:solidFill>
            <a:round/>
            <a:headEnd/>
            <a:tailEnd/>
          </a:ln>
        </p:spPr>
        <p:txBody>
          <a:bodyPr wrap="none" lIns="82296" rIns="82296" anchor="ctr">
            <a:spAutoFit/>
          </a:bodyPr>
          <a:lstStyle/>
          <a:p>
            <a:endParaRPr lang="en-US"/>
          </a:p>
        </p:txBody>
      </p:sp>
      <p:sp>
        <p:nvSpPr>
          <p:cNvPr id="1029" name="Oval 5"/>
          <p:cNvSpPr>
            <a:spLocks noChangeArrowheads="1"/>
          </p:cNvSpPr>
          <p:nvPr/>
        </p:nvSpPr>
        <p:spPr bwMode="auto">
          <a:xfrm rot="2700000">
            <a:off x="6750050" y="5056188"/>
            <a:ext cx="388937" cy="820738"/>
          </a:xfrm>
          <a:prstGeom prst="ellipse">
            <a:avLst/>
          </a:prstGeom>
          <a:noFill/>
          <a:ln w="38100">
            <a:solidFill>
              <a:srgbClr val="FF0000"/>
            </a:solidFill>
            <a:round/>
            <a:headEnd/>
            <a:tailEnd/>
          </a:ln>
        </p:spPr>
        <p:txBody>
          <a:bodyPr wrap="none" lIns="82296" rIns="82296" anchor="ctr">
            <a:spAutoFit/>
          </a:bodyPr>
          <a:lstStyle/>
          <a:p>
            <a:endParaRPr lang="en-US"/>
          </a:p>
        </p:txBody>
      </p:sp>
      <p:sp>
        <p:nvSpPr>
          <p:cNvPr id="1030" name="Oval 6"/>
          <p:cNvSpPr>
            <a:spLocks noChangeArrowheads="1"/>
          </p:cNvSpPr>
          <p:nvPr/>
        </p:nvSpPr>
        <p:spPr bwMode="auto">
          <a:xfrm rot="2700000">
            <a:off x="7167563" y="5056188"/>
            <a:ext cx="388937" cy="820737"/>
          </a:xfrm>
          <a:prstGeom prst="ellipse">
            <a:avLst/>
          </a:prstGeom>
          <a:noFill/>
          <a:ln w="38100">
            <a:solidFill>
              <a:srgbClr val="FF0000"/>
            </a:solidFill>
            <a:round/>
            <a:headEnd/>
            <a:tailEnd/>
          </a:ln>
        </p:spPr>
        <p:txBody>
          <a:bodyPr wrap="none" lIns="82296" rIns="82296" anchor="ctr">
            <a:spAutoFit/>
          </a:bodyPr>
          <a:lstStyle/>
          <a:p>
            <a:endParaRPr lang="en-US"/>
          </a:p>
        </p:txBody>
      </p:sp>
      <p:sp>
        <p:nvSpPr>
          <p:cNvPr id="1031" name="Oval 7"/>
          <p:cNvSpPr>
            <a:spLocks noChangeArrowheads="1"/>
          </p:cNvSpPr>
          <p:nvPr/>
        </p:nvSpPr>
        <p:spPr bwMode="auto">
          <a:xfrm rot="2700000">
            <a:off x="7546975" y="5111750"/>
            <a:ext cx="388938" cy="820738"/>
          </a:xfrm>
          <a:prstGeom prst="ellipse">
            <a:avLst/>
          </a:prstGeom>
          <a:noFill/>
          <a:ln w="38100">
            <a:solidFill>
              <a:srgbClr val="FF0000"/>
            </a:solidFill>
            <a:round/>
            <a:headEnd/>
            <a:tailEnd/>
          </a:ln>
        </p:spPr>
        <p:txBody>
          <a:bodyPr wrap="none" lIns="82296" rIns="82296" anchor="ctr">
            <a:spAutoFit/>
          </a:bodyPr>
          <a:lstStyle/>
          <a:p>
            <a:endParaRPr lang="en-US"/>
          </a:p>
        </p:txBody>
      </p:sp>
      <p:grpSp>
        <p:nvGrpSpPr>
          <p:cNvPr id="2" name="Group 8"/>
          <p:cNvGrpSpPr>
            <a:grpSpLocks/>
          </p:cNvGrpSpPr>
          <p:nvPr/>
        </p:nvGrpSpPr>
        <p:grpSpPr bwMode="auto">
          <a:xfrm>
            <a:off x="2266950" y="1773238"/>
            <a:ext cx="5945188" cy="1439862"/>
            <a:chOff x="634" y="1211"/>
            <a:chExt cx="4574" cy="1262"/>
          </a:xfrm>
        </p:grpSpPr>
        <p:sp>
          <p:nvSpPr>
            <p:cNvPr id="1038" name="Oval 9"/>
            <p:cNvSpPr>
              <a:spLocks noChangeArrowheads="1"/>
            </p:cNvSpPr>
            <p:nvPr/>
          </p:nvSpPr>
          <p:spPr bwMode="auto">
            <a:xfrm>
              <a:off x="634" y="1211"/>
              <a:ext cx="2847" cy="1262"/>
            </a:xfrm>
            <a:prstGeom prst="ellipse">
              <a:avLst/>
            </a:prstGeom>
            <a:noFill/>
            <a:ln w="12700">
              <a:solidFill>
                <a:srgbClr val="FF0000"/>
              </a:solidFill>
              <a:round/>
              <a:headEnd/>
              <a:tailEnd/>
            </a:ln>
          </p:spPr>
          <p:txBody>
            <a:bodyPr lIns="82296" rIns="82296" anchor="ctr">
              <a:spAutoFit/>
            </a:bodyPr>
            <a:lstStyle/>
            <a:p>
              <a:endParaRPr lang="en-US"/>
            </a:p>
          </p:txBody>
        </p:sp>
        <p:sp>
          <p:nvSpPr>
            <p:cNvPr id="1039" name="Text Box 10"/>
            <p:cNvSpPr txBox="1">
              <a:spLocks noChangeArrowheads="1"/>
            </p:cNvSpPr>
            <p:nvPr/>
          </p:nvSpPr>
          <p:spPr bwMode="auto">
            <a:xfrm>
              <a:off x="1108" y="1400"/>
              <a:ext cx="4100" cy="938"/>
            </a:xfrm>
            <a:prstGeom prst="rect">
              <a:avLst/>
            </a:prstGeom>
            <a:noFill/>
            <a:ln w="9525">
              <a:noFill/>
              <a:miter lim="800000"/>
              <a:headEnd/>
              <a:tailEnd/>
            </a:ln>
          </p:spPr>
          <p:txBody>
            <a:bodyPr lIns="82296" rIns="82296">
              <a:spAutoFit/>
            </a:bodyPr>
            <a:lstStyle/>
            <a:p>
              <a:r>
                <a:rPr lang="en-GB" sz="1600" b="1"/>
                <a:t>Golf</a:t>
              </a:r>
            </a:p>
            <a:p>
              <a:r>
                <a:rPr lang="en-GB" sz="1600" b="1"/>
                <a:t>Expectation 39%</a:t>
              </a:r>
            </a:p>
            <a:p>
              <a:r>
                <a:rPr lang="en-GB" sz="1600" b="1"/>
                <a:t>Reality  36% could not</a:t>
              </a:r>
              <a:endParaRPr lang="en-US" sz="1600" b="1"/>
            </a:p>
          </p:txBody>
        </p:sp>
      </p:grpSp>
      <p:grpSp>
        <p:nvGrpSpPr>
          <p:cNvPr id="3" name="Group 11"/>
          <p:cNvGrpSpPr>
            <a:grpSpLocks/>
          </p:cNvGrpSpPr>
          <p:nvPr/>
        </p:nvGrpSpPr>
        <p:grpSpPr bwMode="auto">
          <a:xfrm>
            <a:off x="2266950" y="1773238"/>
            <a:ext cx="5802313" cy="1439862"/>
            <a:chOff x="634" y="1211"/>
            <a:chExt cx="4463" cy="1262"/>
          </a:xfrm>
        </p:grpSpPr>
        <p:sp>
          <p:nvSpPr>
            <p:cNvPr id="1036" name="Oval 12"/>
            <p:cNvSpPr>
              <a:spLocks noChangeArrowheads="1"/>
            </p:cNvSpPr>
            <p:nvPr/>
          </p:nvSpPr>
          <p:spPr bwMode="auto">
            <a:xfrm>
              <a:off x="634" y="1211"/>
              <a:ext cx="2847" cy="1262"/>
            </a:xfrm>
            <a:prstGeom prst="ellipse">
              <a:avLst/>
            </a:prstGeom>
            <a:noFill/>
            <a:ln w="12700">
              <a:solidFill>
                <a:srgbClr val="FF0000"/>
              </a:solidFill>
              <a:round/>
              <a:headEnd/>
              <a:tailEnd/>
            </a:ln>
          </p:spPr>
          <p:txBody>
            <a:bodyPr lIns="82296" rIns="82296" anchor="ctr">
              <a:spAutoFit/>
            </a:bodyPr>
            <a:lstStyle/>
            <a:p>
              <a:endParaRPr lang="en-US"/>
            </a:p>
          </p:txBody>
        </p:sp>
        <p:sp>
          <p:nvSpPr>
            <p:cNvPr id="1037" name="Text Box 13"/>
            <p:cNvSpPr txBox="1">
              <a:spLocks noChangeArrowheads="1"/>
            </p:cNvSpPr>
            <p:nvPr/>
          </p:nvSpPr>
          <p:spPr bwMode="auto">
            <a:xfrm>
              <a:off x="997" y="1400"/>
              <a:ext cx="4100" cy="938"/>
            </a:xfrm>
            <a:prstGeom prst="rect">
              <a:avLst/>
            </a:prstGeom>
            <a:noFill/>
            <a:ln w="9525">
              <a:noFill/>
              <a:miter lim="800000"/>
              <a:headEnd/>
              <a:tailEnd/>
            </a:ln>
          </p:spPr>
          <p:txBody>
            <a:bodyPr lIns="82296" rIns="82296">
              <a:spAutoFit/>
            </a:bodyPr>
            <a:lstStyle/>
            <a:p>
              <a:r>
                <a:rPr lang="en-GB" sz="1600" b="1"/>
                <a:t>Squatting</a:t>
              </a:r>
            </a:p>
            <a:p>
              <a:r>
                <a:rPr lang="en-GB" sz="1600" b="1"/>
                <a:t>Expectation 38 %</a:t>
              </a:r>
            </a:p>
            <a:p>
              <a:r>
                <a:rPr lang="en-GB" sz="1600" b="1"/>
                <a:t>Reality  74% could not</a:t>
              </a:r>
              <a:endParaRPr lang="en-US" sz="1600" b="1"/>
            </a:p>
          </p:txBody>
        </p:sp>
      </p:grpSp>
      <p:sp>
        <p:nvSpPr>
          <p:cNvPr id="1034" name="Text Box 14"/>
          <p:cNvSpPr txBox="1">
            <a:spLocks noChangeArrowheads="1"/>
          </p:cNvSpPr>
          <p:nvPr/>
        </p:nvSpPr>
        <p:spPr bwMode="auto">
          <a:xfrm>
            <a:off x="2482850" y="1100138"/>
            <a:ext cx="4176713" cy="457200"/>
          </a:xfrm>
          <a:prstGeom prst="rect">
            <a:avLst/>
          </a:prstGeom>
          <a:noFill/>
          <a:ln w="9525">
            <a:noFill/>
            <a:miter lim="800000"/>
            <a:headEnd/>
            <a:tailEnd/>
          </a:ln>
        </p:spPr>
        <p:txBody>
          <a:bodyPr lIns="82296" rIns="82296">
            <a:spAutoFit/>
          </a:bodyPr>
          <a:lstStyle/>
          <a:p>
            <a:r>
              <a:rPr lang="en-GB" sz="2400">
                <a:solidFill>
                  <a:srgbClr val="003366"/>
                </a:solidFill>
                <a:latin typeface="Arial Black" pitchFamily="34" charset="0"/>
              </a:rPr>
              <a:t>Reality</a:t>
            </a:r>
          </a:p>
        </p:txBody>
      </p:sp>
      <p:sp>
        <p:nvSpPr>
          <p:cNvPr id="15" name="Rectangle 2"/>
          <p:cNvSpPr txBox="1">
            <a:spLocks noChangeArrowheads="1"/>
          </p:cNvSpPr>
          <p:nvPr/>
        </p:nvSpPr>
        <p:spPr bwMode="auto">
          <a:xfrm>
            <a:off x="620713" y="550863"/>
            <a:ext cx="8058150" cy="620712"/>
          </a:xfrm>
          <a:prstGeom prst="rect">
            <a:avLst/>
          </a:prstGeom>
          <a:noFill/>
          <a:ln w="9525">
            <a:noFill/>
            <a:miter lim="800000"/>
            <a:headEnd/>
            <a:tailEnd/>
          </a:ln>
          <a:effectLst>
            <a:outerShdw dist="17961" dir="2700000" algn="ctr" rotWithShape="0">
              <a:schemeClr val="bg2"/>
            </a:outerShdw>
          </a:effectLst>
        </p:spPr>
        <p:txBody>
          <a:bodyPr lIns="0" tIns="0" rIns="0" bIns="0"/>
          <a:lstStyle/>
          <a:p>
            <a:pPr algn="ctr" defTabSz="914400" eaLnBrk="0" hangingPunct="0">
              <a:lnSpc>
                <a:spcPct val="90000"/>
              </a:lnSpc>
              <a:buClr>
                <a:srgbClr val="DADDFE"/>
              </a:buClr>
              <a:defRPr/>
            </a:pPr>
            <a:r>
              <a:rPr lang="en-US" sz="3000" kern="0" dirty="0">
                <a:solidFill>
                  <a:srgbClr val="0070C0"/>
                </a:solidFill>
                <a:latin typeface="+mj-lt"/>
                <a:ea typeface="+mj-ea"/>
                <a:cs typeface="+mj-cs"/>
              </a:rPr>
              <a:t>Patient Expectations following TKA</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655638" y="1371600"/>
            <a:ext cx="8039100" cy="2976563"/>
          </a:xfrm>
        </p:spPr>
        <p:txBody>
          <a:bodyPr/>
          <a:lstStyle/>
          <a:p>
            <a:pPr>
              <a:buFontTx/>
              <a:buNone/>
              <a:defRPr/>
            </a:pPr>
            <a:endParaRPr lang="en-US" sz="2000" dirty="0" smtClean="0"/>
          </a:p>
          <a:p>
            <a:pPr>
              <a:buFontTx/>
              <a:buNone/>
              <a:defRPr/>
            </a:pPr>
            <a:r>
              <a:rPr lang="en-US" sz="2000" dirty="0" smtClean="0">
                <a:solidFill>
                  <a:schemeClr val="tx1"/>
                </a:solidFill>
              </a:rPr>
              <a:t>	If </a:t>
            </a:r>
            <a:r>
              <a:rPr lang="en-US" sz="2000" dirty="0" smtClean="0">
                <a:solidFill>
                  <a:srgbClr val="FF0000"/>
                </a:solidFill>
              </a:rPr>
              <a:t>Safe Zone </a:t>
            </a:r>
            <a:r>
              <a:rPr lang="en-US" sz="2000" dirty="0" smtClean="0">
                <a:solidFill>
                  <a:schemeClr val="tx1"/>
                </a:solidFill>
              </a:rPr>
              <a:t>reached (around Mechanical Axis </a:t>
            </a:r>
            <a:r>
              <a:rPr lang="en-US" sz="2000" dirty="0" smtClean="0">
                <a:solidFill>
                  <a:schemeClr val="tx1"/>
                </a:solidFill>
                <a:cs typeface="Arial" charset="0"/>
              </a:rPr>
              <a:t>± 3°) are </a:t>
            </a:r>
            <a:r>
              <a:rPr lang="en-US" sz="2000" dirty="0" smtClean="0">
                <a:solidFill>
                  <a:schemeClr val="tx1"/>
                </a:solidFill>
              </a:rPr>
              <a:t>best results obtained? </a:t>
            </a:r>
          </a:p>
          <a:p>
            <a:pPr>
              <a:buFontTx/>
              <a:buNone/>
              <a:defRPr/>
            </a:pPr>
            <a:r>
              <a:rPr lang="en-US" sz="2000" dirty="0" smtClean="0">
                <a:solidFill>
                  <a:schemeClr val="tx1"/>
                </a:solidFill>
              </a:rPr>
              <a:t>		</a:t>
            </a:r>
          </a:p>
          <a:p>
            <a:pPr>
              <a:buFontTx/>
              <a:buNone/>
              <a:defRPr/>
            </a:pPr>
            <a:r>
              <a:rPr lang="en-US" sz="2000" dirty="0" smtClean="0">
                <a:solidFill>
                  <a:srgbClr val="008000"/>
                </a:solidFill>
              </a:rPr>
              <a:t>	Published alignment results using conventional and navigated instruments report the mechanical axis (</a:t>
            </a:r>
            <a:r>
              <a:rPr lang="en-US" sz="2000" dirty="0" smtClean="0">
                <a:solidFill>
                  <a:srgbClr val="008000"/>
                </a:solidFill>
                <a:cs typeface="Arial" charset="0"/>
              </a:rPr>
              <a:t>±</a:t>
            </a:r>
            <a:r>
              <a:rPr lang="en-US" sz="2000" dirty="0" smtClean="0">
                <a:solidFill>
                  <a:srgbClr val="008000"/>
                </a:solidFill>
              </a:rPr>
              <a:t> 3 degrees) is achieved from 61% - 84% of the time.</a:t>
            </a:r>
            <a:r>
              <a:rPr lang="en-US" sz="2000" baseline="30000" dirty="0" smtClean="0">
                <a:solidFill>
                  <a:srgbClr val="008000"/>
                </a:solidFill>
              </a:rPr>
              <a:t>1,2,3</a:t>
            </a:r>
            <a:r>
              <a:rPr lang="en-US" sz="2000" dirty="0" smtClean="0">
                <a:solidFill>
                  <a:srgbClr val="008000"/>
                </a:solidFill>
              </a:rPr>
              <a:t> </a:t>
            </a:r>
          </a:p>
          <a:p>
            <a:pPr>
              <a:buFontTx/>
              <a:buNone/>
              <a:defRPr/>
            </a:pPr>
            <a:endParaRPr lang="en-US" dirty="0" smtClean="0"/>
          </a:p>
        </p:txBody>
      </p:sp>
      <p:sp>
        <p:nvSpPr>
          <p:cNvPr id="20483" name="Text Box 4"/>
          <p:cNvSpPr txBox="1">
            <a:spLocks noChangeArrowheads="1"/>
          </p:cNvSpPr>
          <p:nvPr/>
        </p:nvSpPr>
        <p:spPr bwMode="auto">
          <a:xfrm>
            <a:off x="1676400" y="4495800"/>
            <a:ext cx="5562600" cy="1692275"/>
          </a:xfrm>
          <a:prstGeom prst="rect">
            <a:avLst/>
          </a:prstGeom>
          <a:noFill/>
          <a:ln w="9525">
            <a:noFill/>
            <a:miter lim="800000"/>
            <a:headEnd/>
            <a:tailEnd/>
          </a:ln>
        </p:spPr>
        <p:txBody>
          <a:bodyPr lIns="82296" rIns="82296">
            <a:spAutoFit/>
          </a:bodyPr>
          <a:lstStyle/>
          <a:p>
            <a:pPr marL="381000" indent="-381000" defTabSz="857250"/>
            <a:r>
              <a:rPr lang="en-US" sz="800" dirty="0"/>
              <a:t>Reference:</a:t>
            </a:r>
          </a:p>
          <a:p>
            <a:pPr marL="381000" indent="-381000" defTabSz="857250">
              <a:buFontTx/>
              <a:buChar char="•"/>
            </a:pPr>
            <a:r>
              <a:rPr lang="en-US" sz="800" dirty="0" err="1"/>
              <a:t>Sparmann</a:t>
            </a:r>
            <a:r>
              <a:rPr lang="en-US" sz="800" dirty="0"/>
              <a:t>, </a:t>
            </a:r>
            <a:r>
              <a:rPr lang="en-US" sz="800" dirty="0" err="1"/>
              <a:t>Wolke</a:t>
            </a:r>
            <a:r>
              <a:rPr lang="en-US" sz="800" dirty="0"/>
              <a:t>, </a:t>
            </a:r>
            <a:r>
              <a:rPr lang="en-US" sz="800" dirty="0" err="1"/>
              <a:t>Czupalla</a:t>
            </a:r>
            <a:r>
              <a:rPr lang="en-US" sz="800" dirty="0"/>
              <a:t> et al.</a:t>
            </a:r>
            <a:r>
              <a:rPr lang="en-US" sz="800" b="1" dirty="0"/>
              <a:t> </a:t>
            </a:r>
            <a:r>
              <a:rPr lang="en-US" sz="800" dirty="0"/>
              <a:t>Positioning of total knee </a:t>
            </a:r>
            <a:r>
              <a:rPr lang="en-US" sz="800" dirty="0" err="1"/>
              <a:t>arthroplasty</a:t>
            </a:r>
            <a:r>
              <a:rPr lang="en-US" sz="800" dirty="0"/>
              <a:t> with and without navigation support. A prospective, randomized study JBJSB. 2003 Aug;85(6):830-5.</a:t>
            </a:r>
          </a:p>
          <a:p>
            <a:pPr marL="381000" indent="-381000" defTabSz="857250">
              <a:buFontTx/>
              <a:buChar char="•"/>
            </a:pPr>
            <a:r>
              <a:rPr lang="en-US" sz="800" dirty="0" err="1"/>
              <a:t>Matziolis</a:t>
            </a:r>
            <a:r>
              <a:rPr lang="en-US" sz="800" dirty="0"/>
              <a:t>, </a:t>
            </a:r>
            <a:r>
              <a:rPr lang="en-US" sz="800" dirty="0" err="1"/>
              <a:t>Krocker</a:t>
            </a:r>
            <a:r>
              <a:rPr lang="en-US" sz="800" dirty="0"/>
              <a:t>, Weiss et al. </a:t>
            </a:r>
            <a:r>
              <a:rPr lang="en-US" sz="800" dirty="0">
                <a:hlinkClick r:id="rId2"/>
              </a:rPr>
              <a:t>A prospective, randomized study of computer-assisted and conventional total knee arthroplasty. Three-dimensional evaluation of implant alignment and rotation.</a:t>
            </a:r>
            <a:r>
              <a:rPr lang="en-US" sz="800" dirty="0"/>
              <a:t> JBJS A. 2007 Feb;89(2):236-43.</a:t>
            </a:r>
          </a:p>
          <a:p>
            <a:pPr marL="381000" indent="-381000" defTabSz="857250">
              <a:buFontTx/>
              <a:buChar char="•"/>
            </a:pPr>
            <a:r>
              <a:rPr lang="en-US" sz="800" dirty="0" err="1"/>
              <a:t>Choong</a:t>
            </a:r>
            <a:r>
              <a:rPr lang="en-US" sz="800" dirty="0"/>
              <a:t>, </a:t>
            </a:r>
            <a:r>
              <a:rPr lang="en-US" sz="800" dirty="0" err="1"/>
              <a:t>Dowsey</a:t>
            </a:r>
            <a:r>
              <a:rPr lang="en-US" sz="800" dirty="0"/>
              <a:t>, and </a:t>
            </a:r>
            <a:r>
              <a:rPr lang="en-US" sz="800" dirty="0" err="1"/>
              <a:t>Stoney</a:t>
            </a:r>
            <a:r>
              <a:rPr lang="en-US" sz="800" dirty="0"/>
              <a:t>. </a:t>
            </a:r>
            <a:r>
              <a:rPr lang="en-US" sz="800" dirty="0">
                <a:hlinkClick r:id="rId3"/>
              </a:rPr>
              <a:t>Does accurate anatomical alignment result in better function and quality of life? Comparing conventional and computer-assisted total knee arthroplasty.</a:t>
            </a:r>
            <a:r>
              <a:rPr lang="en-US" sz="800" dirty="0"/>
              <a:t> JOA 2009 Jun;24(4):560-9. </a:t>
            </a:r>
            <a:r>
              <a:rPr lang="en-US" sz="800" dirty="0" err="1"/>
              <a:t>Epub</a:t>
            </a:r>
            <a:r>
              <a:rPr lang="en-US" sz="800" dirty="0"/>
              <a:t> 2008 May 19.</a:t>
            </a:r>
          </a:p>
          <a:p>
            <a:pPr marL="381000" indent="-381000" defTabSz="857250">
              <a:buFontTx/>
              <a:buChar char="•"/>
            </a:pPr>
            <a:r>
              <a:rPr lang="en-US" altLang="ja-JP" sz="800" dirty="0" err="1"/>
              <a:t>Pagnano</a:t>
            </a:r>
            <a:r>
              <a:rPr lang="en-US" altLang="ja-JP" sz="800" dirty="0"/>
              <a:t> MW, Trousdale RT, Berry DJ, </a:t>
            </a:r>
            <a:r>
              <a:rPr lang="en-US" altLang="ja-JP" sz="800" dirty="0" err="1"/>
              <a:t>Parratte</a:t>
            </a:r>
            <a:r>
              <a:rPr lang="en-US" altLang="ja-JP" sz="800" dirty="0"/>
              <a:t> S. The mechanical axis may be the wrong target in computer-assisted TKA. #203. Presented at the American Academy of </a:t>
            </a:r>
            <a:r>
              <a:rPr lang="en-US" altLang="ja-JP" sz="800" dirty="0" err="1"/>
              <a:t>Orthopaedic</a:t>
            </a:r>
            <a:r>
              <a:rPr lang="en-US" altLang="ja-JP" sz="800" dirty="0"/>
              <a:t> Surgeons 75th Annual Meeting. March 5-9, 2008.</a:t>
            </a:r>
          </a:p>
          <a:p>
            <a:pPr marL="381000" indent="-381000" defTabSz="857250">
              <a:buFontTx/>
              <a:buChar char="•"/>
            </a:pPr>
            <a:endParaRPr lang="en-US" sz="800" dirty="0"/>
          </a:p>
        </p:txBody>
      </p:sp>
      <p:sp>
        <p:nvSpPr>
          <p:cNvPr id="5" name="Rectangle 2"/>
          <p:cNvSpPr txBox="1">
            <a:spLocks noChangeArrowheads="1"/>
          </p:cNvSpPr>
          <p:nvPr/>
        </p:nvSpPr>
        <p:spPr bwMode="auto">
          <a:xfrm>
            <a:off x="636588" y="533400"/>
            <a:ext cx="8058150" cy="620713"/>
          </a:xfrm>
          <a:prstGeom prst="rect">
            <a:avLst/>
          </a:prstGeom>
          <a:noFill/>
          <a:ln w="9525">
            <a:noFill/>
            <a:miter lim="800000"/>
            <a:headEnd/>
            <a:tailEnd/>
          </a:ln>
          <a:effectLst>
            <a:outerShdw dist="17961" dir="2700000" algn="ctr" rotWithShape="0">
              <a:schemeClr val="bg2"/>
            </a:outerShdw>
          </a:effectLst>
        </p:spPr>
        <p:txBody>
          <a:bodyPr lIns="0" tIns="0" rIns="0" bIns="0"/>
          <a:lstStyle/>
          <a:p>
            <a:pPr defTabSz="914400" eaLnBrk="0" hangingPunct="0">
              <a:lnSpc>
                <a:spcPct val="90000"/>
              </a:lnSpc>
              <a:buClr>
                <a:srgbClr val="DADDFE"/>
              </a:buClr>
              <a:defRPr/>
            </a:pPr>
            <a:r>
              <a:rPr lang="en-US" sz="3000" kern="0" dirty="0">
                <a:solidFill>
                  <a:srgbClr val="0070C0"/>
                </a:solidFill>
                <a:latin typeface="+mj-lt"/>
                <a:ea typeface="+mj-ea"/>
                <a:cs typeface="+mj-cs"/>
              </a:rPr>
              <a:t>In TKA is Neutral Alignment Best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655638" y="1143000"/>
            <a:ext cx="8039100" cy="3967163"/>
          </a:xfrm>
        </p:spPr>
        <p:txBody>
          <a:bodyPr/>
          <a:lstStyle/>
          <a:p>
            <a:pPr>
              <a:buFontTx/>
              <a:buNone/>
              <a:defRPr/>
            </a:pPr>
            <a:r>
              <a:rPr lang="en-US" sz="2000" dirty="0" smtClean="0"/>
              <a:t>	</a:t>
            </a:r>
            <a:r>
              <a:rPr lang="en-US" sz="2000" dirty="0" smtClean="0">
                <a:solidFill>
                  <a:schemeClr val="tx1"/>
                </a:solidFill>
              </a:rPr>
              <a:t>If </a:t>
            </a:r>
            <a:r>
              <a:rPr lang="en-US" sz="2000" dirty="0" smtClean="0">
                <a:solidFill>
                  <a:srgbClr val="FF0000"/>
                </a:solidFill>
              </a:rPr>
              <a:t>Safe Zone </a:t>
            </a:r>
            <a:r>
              <a:rPr lang="en-US" sz="2000" dirty="0" smtClean="0">
                <a:solidFill>
                  <a:schemeClr val="tx1"/>
                </a:solidFill>
              </a:rPr>
              <a:t>reached (around Mechanical Axis </a:t>
            </a:r>
            <a:r>
              <a:rPr lang="en-US" sz="2000" dirty="0" smtClean="0">
                <a:solidFill>
                  <a:schemeClr val="tx1"/>
                </a:solidFill>
                <a:cs typeface="Arial" charset="0"/>
              </a:rPr>
              <a:t>± 3°) are </a:t>
            </a:r>
            <a:r>
              <a:rPr lang="en-US" sz="2000" dirty="0" smtClean="0">
                <a:solidFill>
                  <a:schemeClr val="tx1"/>
                </a:solidFill>
              </a:rPr>
              <a:t>best results obtained?</a:t>
            </a:r>
          </a:p>
          <a:p>
            <a:pPr>
              <a:buFontTx/>
              <a:buNone/>
              <a:defRPr/>
            </a:pPr>
            <a:endParaRPr lang="en-US" sz="2000" dirty="0" smtClean="0"/>
          </a:p>
          <a:p>
            <a:pPr>
              <a:buFontTx/>
              <a:buNone/>
              <a:defRPr/>
            </a:pPr>
            <a:r>
              <a:rPr lang="en-US" sz="2000" dirty="0" smtClean="0">
                <a:solidFill>
                  <a:schemeClr val="tx1"/>
                </a:solidFill>
              </a:rPr>
              <a:t>	</a:t>
            </a:r>
            <a:r>
              <a:rPr lang="en-US" sz="1600" dirty="0" err="1" smtClean="0">
                <a:solidFill>
                  <a:srgbClr val="FF6600"/>
                </a:solidFill>
              </a:rPr>
              <a:t>Parratte</a:t>
            </a:r>
            <a:r>
              <a:rPr lang="en-US" sz="1600" dirty="0" smtClean="0">
                <a:solidFill>
                  <a:srgbClr val="FF6600"/>
                </a:solidFill>
              </a:rPr>
              <a:t>, </a:t>
            </a:r>
            <a:r>
              <a:rPr lang="en-US" sz="1600" dirty="0" err="1" smtClean="0">
                <a:solidFill>
                  <a:srgbClr val="FF6600"/>
                </a:solidFill>
              </a:rPr>
              <a:t>Pagnano</a:t>
            </a:r>
            <a:r>
              <a:rPr lang="en-US" sz="1600" dirty="0" smtClean="0">
                <a:solidFill>
                  <a:srgbClr val="FF6600"/>
                </a:solidFill>
              </a:rPr>
              <a:t>, </a:t>
            </a:r>
            <a:r>
              <a:rPr lang="en-US" sz="1600" dirty="0" err="1" smtClean="0">
                <a:solidFill>
                  <a:srgbClr val="FF6600"/>
                </a:solidFill>
              </a:rPr>
              <a:t>Troudsdale</a:t>
            </a:r>
            <a:r>
              <a:rPr lang="en-US" sz="1600" dirty="0" smtClean="0">
                <a:solidFill>
                  <a:srgbClr val="FF6600"/>
                </a:solidFill>
              </a:rPr>
              <a:t>, et al. AAOS (2007): Dallas, TX</a:t>
            </a:r>
          </a:p>
          <a:p>
            <a:pPr>
              <a:buFontTx/>
              <a:buNone/>
              <a:defRPr/>
            </a:pPr>
            <a:r>
              <a:rPr lang="en-US" sz="1600" dirty="0" smtClean="0">
                <a:solidFill>
                  <a:srgbClr val="FF6600"/>
                </a:solidFill>
              </a:rPr>
              <a:t>	Review of 399 TKA’s @ 14</a:t>
            </a:r>
            <a:r>
              <a:rPr lang="en-US" sz="1600" dirty="0" smtClean="0">
                <a:solidFill>
                  <a:srgbClr val="FF6600"/>
                </a:solidFill>
                <a:cs typeface="Arial" charset="0"/>
              </a:rPr>
              <a:t>± 4.7 year follow up</a:t>
            </a:r>
          </a:p>
          <a:p>
            <a:pPr>
              <a:buFontTx/>
              <a:buNone/>
              <a:defRPr/>
            </a:pPr>
            <a:r>
              <a:rPr lang="en-US" sz="1600" dirty="0" smtClean="0">
                <a:solidFill>
                  <a:srgbClr val="FF6600"/>
                </a:solidFill>
                <a:cs typeface="Arial" charset="0"/>
              </a:rPr>
              <a:t>	Inside ±3° window (n=293) : 85% survivorship</a:t>
            </a:r>
          </a:p>
          <a:p>
            <a:pPr>
              <a:buFontTx/>
              <a:buNone/>
              <a:defRPr/>
            </a:pPr>
            <a:r>
              <a:rPr lang="en-US" sz="1600" dirty="0" smtClean="0">
                <a:solidFill>
                  <a:srgbClr val="FF6600"/>
                </a:solidFill>
                <a:cs typeface="Arial" charset="0"/>
              </a:rPr>
              <a:t>	Outside ±3° window</a:t>
            </a:r>
            <a:r>
              <a:rPr lang="en-US" sz="1600" dirty="0" smtClean="0">
                <a:solidFill>
                  <a:srgbClr val="FF6600"/>
                </a:solidFill>
              </a:rPr>
              <a:t> </a:t>
            </a:r>
            <a:r>
              <a:rPr lang="en-US" sz="1600" dirty="0" smtClean="0">
                <a:solidFill>
                  <a:srgbClr val="FF6600"/>
                </a:solidFill>
                <a:cs typeface="Arial" charset="0"/>
              </a:rPr>
              <a:t>(n=106): 87% survivorship</a:t>
            </a:r>
          </a:p>
          <a:p>
            <a:pPr>
              <a:buFontTx/>
              <a:buNone/>
              <a:defRPr/>
            </a:pPr>
            <a:r>
              <a:rPr lang="en-US" sz="2000" dirty="0" smtClean="0">
                <a:cs typeface="Arial" charset="0"/>
              </a:rPr>
              <a:t>	</a:t>
            </a:r>
          </a:p>
          <a:p>
            <a:pPr>
              <a:buFontTx/>
              <a:buNone/>
              <a:defRPr/>
            </a:pPr>
            <a:r>
              <a:rPr lang="en-US" sz="2000" dirty="0" smtClean="0">
                <a:solidFill>
                  <a:srgbClr val="008000"/>
                </a:solidFill>
                <a:cs typeface="Arial" charset="0"/>
              </a:rPr>
              <a:t>	? other factors besides coronal alignment influence performance </a:t>
            </a:r>
            <a:r>
              <a:rPr lang="en-US" sz="2000" u="sng" dirty="0" smtClean="0">
                <a:solidFill>
                  <a:srgbClr val="008000"/>
                </a:solidFill>
                <a:cs typeface="Arial" charset="0"/>
              </a:rPr>
              <a:t>and</a:t>
            </a:r>
            <a:r>
              <a:rPr lang="en-US" sz="2000" dirty="0" smtClean="0">
                <a:solidFill>
                  <a:srgbClr val="008000"/>
                </a:solidFill>
                <a:cs typeface="Arial" charset="0"/>
              </a:rPr>
              <a:t> longevity</a:t>
            </a:r>
            <a:endParaRPr lang="en-US" dirty="0" smtClean="0">
              <a:solidFill>
                <a:srgbClr val="008000"/>
              </a:solidFill>
            </a:endParaRPr>
          </a:p>
          <a:p>
            <a:pPr>
              <a:buFontTx/>
              <a:buNone/>
              <a:defRPr/>
            </a:pPr>
            <a:endParaRPr lang="en-US" dirty="0" smtClean="0"/>
          </a:p>
        </p:txBody>
      </p:sp>
      <p:sp>
        <p:nvSpPr>
          <p:cNvPr id="21507" name="Text Box 4"/>
          <p:cNvSpPr txBox="1">
            <a:spLocks noChangeArrowheads="1"/>
          </p:cNvSpPr>
          <p:nvPr/>
        </p:nvSpPr>
        <p:spPr bwMode="auto">
          <a:xfrm>
            <a:off x="1676400" y="4800600"/>
            <a:ext cx="5562600" cy="1570038"/>
          </a:xfrm>
          <a:prstGeom prst="rect">
            <a:avLst/>
          </a:prstGeom>
          <a:noFill/>
          <a:ln w="9525">
            <a:noFill/>
            <a:miter lim="800000"/>
            <a:headEnd/>
            <a:tailEnd/>
          </a:ln>
        </p:spPr>
        <p:txBody>
          <a:bodyPr lIns="82296" rIns="82296">
            <a:spAutoFit/>
          </a:bodyPr>
          <a:lstStyle/>
          <a:p>
            <a:pPr marL="381000" indent="-381000" defTabSz="857250">
              <a:buFontTx/>
              <a:buChar char="•"/>
            </a:pPr>
            <a:r>
              <a:rPr lang="en-US" sz="800" dirty="0" err="1"/>
              <a:t>Sparmann</a:t>
            </a:r>
            <a:r>
              <a:rPr lang="en-US" sz="800" dirty="0"/>
              <a:t>, </a:t>
            </a:r>
            <a:r>
              <a:rPr lang="en-US" sz="800" dirty="0" err="1"/>
              <a:t>Wolke</a:t>
            </a:r>
            <a:r>
              <a:rPr lang="en-US" sz="800" dirty="0"/>
              <a:t>, </a:t>
            </a:r>
            <a:r>
              <a:rPr lang="en-US" sz="800" dirty="0" err="1"/>
              <a:t>Czupalla</a:t>
            </a:r>
            <a:r>
              <a:rPr lang="en-US" sz="800" dirty="0"/>
              <a:t> et al.</a:t>
            </a:r>
            <a:r>
              <a:rPr lang="en-US" sz="800" b="1" dirty="0"/>
              <a:t> </a:t>
            </a:r>
            <a:r>
              <a:rPr lang="en-US" sz="800" dirty="0"/>
              <a:t>Positioning of total knee </a:t>
            </a:r>
            <a:r>
              <a:rPr lang="en-US" sz="800" dirty="0" err="1"/>
              <a:t>arthroplasty</a:t>
            </a:r>
            <a:r>
              <a:rPr lang="en-US" sz="800" dirty="0"/>
              <a:t> with and without navigation support. A prospective, randomized study JBJSB. 2003 Aug;85(6):830-5.</a:t>
            </a:r>
          </a:p>
          <a:p>
            <a:pPr marL="381000" indent="-381000" defTabSz="857250">
              <a:buFontTx/>
              <a:buChar char="•"/>
            </a:pPr>
            <a:r>
              <a:rPr lang="en-US" sz="800" dirty="0" err="1"/>
              <a:t>Matziolis</a:t>
            </a:r>
            <a:r>
              <a:rPr lang="en-US" sz="800" dirty="0"/>
              <a:t>, </a:t>
            </a:r>
            <a:r>
              <a:rPr lang="en-US" sz="800" dirty="0" err="1"/>
              <a:t>Krocker</a:t>
            </a:r>
            <a:r>
              <a:rPr lang="en-US" sz="800" dirty="0"/>
              <a:t>, Weiss et al. </a:t>
            </a:r>
            <a:r>
              <a:rPr lang="en-US" sz="800" dirty="0">
                <a:hlinkClick r:id="rId2"/>
              </a:rPr>
              <a:t>A prospective, randomized study of computer-assisted and conventional total knee arthroplasty. Three-dimensional evaluation of implant alignment and rotation.</a:t>
            </a:r>
            <a:r>
              <a:rPr lang="en-US" sz="800" dirty="0"/>
              <a:t> JBJS A. 2007 Feb;89(2):236-43.</a:t>
            </a:r>
          </a:p>
          <a:p>
            <a:pPr marL="381000" indent="-381000" defTabSz="857250">
              <a:buFontTx/>
              <a:buChar char="•"/>
            </a:pPr>
            <a:r>
              <a:rPr lang="en-US" sz="800" dirty="0" err="1"/>
              <a:t>Choong</a:t>
            </a:r>
            <a:r>
              <a:rPr lang="en-US" sz="800" dirty="0"/>
              <a:t>, </a:t>
            </a:r>
            <a:r>
              <a:rPr lang="en-US" sz="800" dirty="0" err="1"/>
              <a:t>Dowsey</a:t>
            </a:r>
            <a:r>
              <a:rPr lang="en-US" sz="800" dirty="0"/>
              <a:t>, and </a:t>
            </a:r>
            <a:r>
              <a:rPr lang="en-US" sz="800" dirty="0" err="1"/>
              <a:t>Stoney</a:t>
            </a:r>
            <a:r>
              <a:rPr lang="en-US" sz="800" dirty="0"/>
              <a:t>. </a:t>
            </a:r>
            <a:r>
              <a:rPr lang="en-US" sz="800" dirty="0">
                <a:hlinkClick r:id="rId3"/>
              </a:rPr>
              <a:t>Does accurate anatomical alignment result in better function and quality of life? Comparing conventional and computer-assisted total knee arthroplasty.</a:t>
            </a:r>
            <a:r>
              <a:rPr lang="en-US" sz="800" dirty="0"/>
              <a:t> JOA 2009 Jun;24(4):560-9. </a:t>
            </a:r>
            <a:r>
              <a:rPr lang="en-US" sz="800" dirty="0" err="1"/>
              <a:t>Epub</a:t>
            </a:r>
            <a:r>
              <a:rPr lang="en-US" sz="800" dirty="0"/>
              <a:t> 2008 May 19.</a:t>
            </a:r>
          </a:p>
          <a:p>
            <a:pPr marL="381000" indent="-381000" defTabSz="857250">
              <a:buFontTx/>
              <a:buChar char="•"/>
            </a:pPr>
            <a:r>
              <a:rPr lang="en-US" altLang="ja-JP" sz="800" dirty="0" err="1"/>
              <a:t>Pagnano</a:t>
            </a:r>
            <a:r>
              <a:rPr lang="en-US" altLang="ja-JP" sz="800" dirty="0"/>
              <a:t> MW, Trousdale RT, Berry DJ, </a:t>
            </a:r>
            <a:r>
              <a:rPr lang="en-US" altLang="ja-JP" sz="800" dirty="0" err="1"/>
              <a:t>Parratte</a:t>
            </a:r>
            <a:r>
              <a:rPr lang="en-US" altLang="ja-JP" sz="800" dirty="0"/>
              <a:t> S. The mechanical axis may be the wrong target in computer-assisted TKA. #203. Presented at the American Academy of </a:t>
            </a:r>
            <a:r>
              <a:rPr lang="en-US" altLang="ja-JP" sz="800" dirty="0" err="1"/>
              <a:t>Orthopaedic</a:t>
            </a:r>
            <a:r>
              <a:rPr lang="en-US" altLang="ja-JP" sz="800" dirty="0"/>
              <a:t> Surgeons 75th Annual Meeting. March 5-9, 2008.</a:t>
            </a:r>
          </a:p>
          <a:p>
            <a:pPr marL="381000" indent="-381000" defTabSz="857250">
              <a:buFontTx/>
              <a:buChar char="•"/>
            </a:pPr>
            <a:endParaRPr lang="en-US" sz="800" dirty="0"/>
          </a:p>
        </p:txBody>
      </p:sp>
      <p:sp>
        <p:nvSpPr>
          <p:cNvPr id="6" name="Rectangle 2"/>
          <p:cNvSpPr txBox="1">
            <a:spLocks noChangeArrowheads="1"/>
          </p:cNvSpPr>
          <p:nvPr/>
        </p:nvSpPr>
        <p:spPr bwMode="auto">
          <a:xfrm>
            <a:off x="636588" y="533400"/>
            <a:ext cx="8058150" cy="620713"/>
          </a:xfrm>
          <a:prstGeom prst="rect">
            <a:avLst/>
          </a:prstGeom>
          <a:noFill/>
          <a:ln w="9525">
            <a:noFill/>
            <a:miter lim="800000"/>
            <a:headEnd/>
            <a:tailEnd/>
          </a:ln>
          <a:effectLst>
            <a:outerShdw dist="17961" dir="2700000" algn="ctr" rotWithShape="0">
              <a:schemeClr val="bg2"/>
            </a:outerShdw>
          </a:effectLst>
        </p:spPr>
        <p:txBody>
          <a:bodyPr lIns="0" tIns="0" rIns="0" bIns="0"/>
          <a:lstStyle/>
          <a:p>
            <a:pPr defTabSz="914400" eaLnBrk="0" hangingPunct="0">
              <a:lnSpc>
                <a:spcPct val="90000"/>
              </a:lnSpc>
              <a:buClr>
                <a:srgbClr val="DADDFE"/>
              </a:buClr>
              <a:defRPr/>
            </a:pPr>
            <a:r>
              <a:rPr lang="en-US" sz="3000" kern="0" dirty="0">
                <a:solidFill>
                  <a:srgbClr val="0070C0"/>
                </a:solidFill>
                <a:latin typeface="+mj-lt"/>
                <a:ea typeface="+mj-ea"/>
                <a:cs typeface="+mj-cs"/>
              </a:rPr>
              <a:t>In TKA is Neutral Alignment Best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Mechanical Alignment</a:t>
            </a:r>
            <a:endParaRPr lang="en-GB" dirty="0"/>
          </a:p>
        </p:txBody>
      </p:sp>
      <p:sp>
        <p:nvSpPr>
          <p:cNvPr id="3" name="Content Placeholder 2"/>
          <p:cNvSpPr>
            <a:spLocks noGrp="1"/>
          </p:cNvSpPr>
          <p:nvPr>
            <p:ph sz="quarter" idx="1"/>
          </p:nvPr>
        </p:nvSpPr>
        <p:spPr>
          <a:xfrm>
            <a:off x="633413" y="2089150"/>
            <a:ext cx="8039100" cy="4197370"/>
          </a:xfrm>
        </p:spPr>
        <p:txBody>
          <a:bodyPr/>
          <a:lstStyle/>
          <a:p>
            <a:r>
              <a:rPr lang="en-GB" dirty="0" smtClean="0"/>
              <a:t>Factors Affecting Poly Wear</a:t>
            </a:r>
            <a:r>
              <a:rPr lang="en-GB" baseline="30000" dirty="0" smtClean="0"/>
              <a:t>1</a:t>
            </a: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p>
        </p:txBody>
      </p:sp>
      <p:sp>
        <p:nvSpPr>
          <p:cNvPr id="23" name="Rectangle 22"/>
          <p:cNvSpPr/>
          <p:nvPr/>
        </p:nvSpPr>
        <p:spPr>
          <a:xfrm>
            <a:off x="214314" y="6357958"/>
            <a:ext cx="6858016" cy="646331"/>
          </a:xfrm>
          <a:prstGeom prst="rect">
            <a:avLst/>
          </a:prstGeom>
        </p:spPr>
        <p:txBody>
          <a:bodyPr wrap="square">
            <a:spAutoFit/>
          </a:bodyPr>
          <a:lstStyle/>
          <a:p>
            <a:pPr marL="342900" indent="-342900"/>
            <a:r>
              <a:rPr lang="en-GB" sz="1200" dirty="0" smtClean="0">
                <a:solidFill>
                  <a:srgbClr val="000000"/>
                </a:solidFill>
                <a:latin typeface="Times New Roman" pitchFamily="18" charset="0"/>
                <a:cs typeface="Times New Roman" pitchFamily="18" charset="0"/>
              </a:rPr>
              <a:t>12 </a:t>
            </a:r>
            <a:r>
              <a:rPr lang="en-GB" sz="1200" dirty="0" smtClean="0">
                <a:latin typeface="Times New Roman" pitchFamily="18" charset="0"/>
                <a:cs typeface="Times New Roman" pitchFamily="18" charset="0"/>
              </a:rPr>
              <a:t>Collier et al: </a:t>
            </a:r>
            <a:r>
              <a:rPr lang="en-GB" sz="1200" b="1" dirty="0" smtClean="0">
                <a:latin typeface="Times New Roman" pitchFamily="18" charset="0"/>
                <a:cs typeface="Times New Roman" pitchFamily="18" charset="0"/>
              </a:rPr>
              <a:t>Factors Associated with the Loss of Thickness of Polyethylene Tibial Bearings After Knee Arthroplasty</a:t>
            </a:r>
            <a:r>
              <a:rPr lang="en-GB" sz="1200" dirty="0" smtClean="0">
                <a:latin typeface="Times New Roman" pitchFamily="18" charset="0"/>
                <a:cs typeface="Times New Roman" pitchFamily="18" charset="0"/>
              </a:rPr>
              <a:t>. JBJS [Am] 2007: 89;1306-1314</a:t>
            </a:r>
          </a:p>
          <a:p>
            <a:pPr marL="342900" indent="-342900"/>
            <a:endParaRPr lang="en-GB" sz="1200" dirty="0" smtClean="0">
              <a:solidFill>
                <a:srgbClr val="000000"/>
              </a:solidFill>
              <a:latin typeface="Times New Roman" pitchFamily="18" charset="0"/>
              <a:cs typeface="Times New Roman" pitchFamily="18" charset="0"/>
            </a:endParaRPr>
          </a:p>
        </p:txBody>
      </p:sp>
      <p:sp>
        <p:nvSpPr>
          <p:cNvPr id="5" name="Rounded Rectangle 4"/>
          <p:cNvSpPr/>
          <p:nvPr/>
        </p:nvSpPr>
        <p:spPr>
          <a:xfrm>
            <a:off x="142812" y="4857760"/>
            <a:ext cx="1857388" cy="91321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latin typeface="Arial Black" pitchFamily="34" charset="0"/>
              </a:rPr>
              <a:t>Patient :</a:t>
            </a:r>
            <a:endParaRPr lang="en-GB" sz="2400" dirty="0">
              <a:latin typeface="Arial Black" pitchFamily="34" charset="0"/>
            </a:endParaRPr>
          </a:p>
        </p:txBody>
      </p:sp>
      <p:sp>
        <p:nvSpPr>
          <p:cNvPr id="6" name="Rounded Rectangle 5"/>
          <p:cNvSpPr/>
          <p:nvPr/>
        </p:nvSpPr>
        <p:spPr>
          <a:xfrm>
            <a:off x="142812" y="3821909"/>
            <a:ext cx="1857388" cy="928694"/>
          </a:xfrm>
          <a:prstGeom prst="roundRect">
            <a:avLst/>
          </a:prstGeom>
          <a:solidFill>
            <a:srgbClr val="C0504D">
              <a:alpha val="57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latin typeface="Arial Black" pitchFamily="34" charset="0"/>
              </a:rPr>
              <a:t>Surgeon:</a:t>
            </a:r>
            <a:endParaRPr lang="en-GB" sz="2400" dirty="0">
              <a:latin typeface="Arial Black" pitchFamily="34" charset="0"/>
            </a:endParaRPr>
          </a:p>
        </p:txBody>
      </p:sp>
      <p:sp>
        <p:nvSpPr>
          <p:cNvPr id="7" name="Rounded Rectangle 6"/>
          <p:cNvSpPr/>
          <p:nvPr/>
        </p:nvSpPr>
        <p:spPr>
          <a:xfrm>
            <a:off x="142812" y="2786058"/>
            <a:ext cx="1857388" cy="92869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latin typeface="Arial Black" pitchFamily="34" charset="0"/>
              </a:rPr>
              <a:t>Implant:</a:t>
            </a:r>
            <a:endParaRPr lang="en-GB" sz="2400" dirty="0">
              <a:latin typeface="Arial Black" pitchFamily="34" charset="0"/>
            </a:endParaRPr>
          </a:p>
        </p:txBody>
      </p:sp>
      <p:sp>
        <p:nvSpPr>
          <p:cNvPr id="12" name="Rounded Rectangle 11"/>
          <p:cNvSpPr/>
          <p:nvPr/>
        </p:nvSpPr>
        <p:spPr>
          <a:xfrm>
            <a:off x="2285952" y="4873236"/>
            <a:ext cx="4357750" cy="913218"/>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latin typeface="Times New Roman" pitchFamily="18" charset="0"/>
                <a:cs typeface="Times New Roman" pitchFamily="18" charset="0"/>
              </a:rPr>
              <a:t>Age; Activity; Weight; Sex</a:t>
            </a:r>
            <a:endParaRPr lang="en-GB" sz="2000" dirty="0">
              <a:latin typeface="Arial Black" pitchFamily="34" charset="0"/>
            </a:endParaRPr>
          </a:p>
        </p:txBody>
      </p:sp>
      <p:sp>
        <p:nvSpPr>
          <p:cNvPr id="17" name="Rounded Rectangle 16"/>
          <p:cNvSpPr/>
          <p:nvPr/>
        </p:nvSpPr>
        <p:spPr>
          <a:xfrm>
            <a:off x="2285952" y="3837385"/>
            <a:ext cx="4357750" cy="928694"/>
          </a:xfrm>
          <a:prstGeom prst="roundRect">
            <a:avLst/>
          </a:prstGeom>
          <a:solidFill>
            <a:srgbClr val="C0504D">
              <a:alpha val="4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rgbClr val="FF0000"/>
                </a:solidFill>
                <a:latin typeface="Times New Roman" pitchFamily="18" charset="0"/>
                <a:cs typeface="Times New Roman" pitchFamily="18" charset="0"/>
              </a:rPr>
              <a:t>Post op’ Alignment; </a:t>
            </a:r>
            <a:r>
              <a:rPr lang="en-GB" sz="2000" dirty="0" smtClean="0">
                <a:latin typeface="Times New Roman" pitchFamily="18" charset="0"/>
                <a:cs typeface="Times New Roman" pitchFamily="18" charset="0"/>
              </a:rPr>
              <a:t>Ligament Balance</a:t>
            </a:r>
            <a:endParaRPr lang="en-GB" sz="2000" dirty="0">
              <a:latin typeface="Arial Black" pitchFamily="34" charset="0"/>
            </a:endParaRPr>
          </a:p>
        </p:txBody>
      </p:sp>
      <p:sp>
        <p:nvSpPr>
          <p:cNvPr id="18" name="Rounded Rectangle 17"/>
          <p:cNvSpPr/>
          <p:nvPr/>
        </p:nvSpPr>
        <p:spPr>
          <a:xfrm>
            <a:off x="2285952" y="2801534"/>
            <a:ext cx="4357750" cy="928694"/>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smtClean="0">
                <a:latin typeface="Times New Roman" pitchFamily="18" charset="0"/>
                <a:cs typeface="Times New Roman" pitchFamily="18" charset="0"/>
              </a:rPr>
              <a:t>Poly Fabrication; Poly Sterilisation; Shelf age; Implant geometry </a:t>
            </a:r>
          </a:p>
          <a:p>
            <a:endParaRPr lang="en-GB" sz="2000" dirty="0">
              <a:latin typeface="Arial Black" pitchFamily="34" charset="0"/>
            </a:endParaRPr>
          </a:p>
        </p:txBody>
      </p:sp>
      <p:sp>
        <p:nvSpPr>
          <p:cNvPr id="11" name="Rounded Rectangle 10"/>
          <p:cNvSpPr/>
          <p:nvPr/>
        </p:nvSpPr>
        <p:spPr>
          <a:xfrm>
            <a:off x="6858016" y="2786058"/>
            <a:ext cx="1857388" cy="3071834"/>
          </a:xfrm>
          <a:prstGeom prst="roundRect">
            <a:avLst/>
          </a:prstGeom>
          <a:solidFill>
            <a:srgbClr val="FF0000">
              <a:alpha val="54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Black" pitchFamily="34" charset="0"/>
              </a:rPr>
              <a:t>10 Factors </a:t>
            </a:r>
            <a:r>
              <a:rPr lang="en-GB" sz="2400" dirty="0" smtClean="0">
                <a:latin typeface="Times New Roman" pitchFamily="18" charset="0"/>
                <a:cs typeface="Times New Roman" pitchFamily="18" charset="0"/>
              </a:rPr>
              <a:t> </a:t>
            </a:r>
          </a:p>
          <a:p>
            <a:r>
              <a:rPr lang="en-GB" sz="2400" dirty="0" smtClean="0">
                <a:solidFill>
                  <a:srgbClr val="3366FF"/>
                </a:solidFill>
                <a:latin typeface="Times New Roman" pitchFamily="18" charset="0"/>
                <a:cs typeface="Times New Roman" pitchFamily="18" charset="0"/>
              </a:rPr>
              <a:t>Alignment</a:t>
            </a:r>
            <a:endParaRPr lang="en-GB" sz="2400" dirty="0">
              <a:solidFill>
                <a:srgbClr val="3366FF"/>
              </a:solidFill>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accel="50000" decel="5000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0"/>
                                  </p:iterate>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6" presetClass="emph" presetSubtype="0" fill="hold" grpId="1" nodeType="clickEffect">
                                  <p:stCondLst>
                                    <p:cond delay="0"/>
                                  </p:stCondLst>
                                  <p:iterate type="lt">
                                    <p:tmPct val="10000"/>
                                  </p:iterate>
                                  <p:childTnLst>
                                    <p:animScale>
                                      <p:cBhvr>
                                        <p:cTn id="46" dur="250" autoRev="1" fill="hold">
                                          <p:stCondLst>
                                            <p:cond delay="0"/>
                                          </p:stCondLst>
                                        </p:cTn>
                                        <p:tgtEl>
                                          <p:spTgt spid="11"/>
                                        </p:tgtEl>
                                      </p:cBhvr>
                                      <p:to x="80000" y="100000"/>
                                    </p:animScale>
                                    <p:anim by="(#ppt_w*0.10)" calcmode="lin" valueType="num">
                                      <p:cBhvr>
                                        <p:cTn id="47" dur="250" autoRev="1" fill="hold">
                                          <p:stCondLst>
                                            <p:cond delay="0"/>
                                          </p:stCondLst>
                                        </p:cTn>
                                        <p:tgtEl>
                                          <p:spTgt spid="11"/>
                                        </p:tgtEl>
                                        <p:attrNameLst>
                                          <p:attrName>ppt_x</p:attrName>
                                        </p:attrNameLst>
                                      </p:cBhvr>
                                    </p:anim>
                                    <p:anim by="(-#ppt_w*0.10)" calcmode="lin" valueType="num">
                                      <p:cBhvr>
                                        <p:cTn id="48" dur="250" autoRev="1" fill="hold">
                                          <p:stCondLst>
                                            <p:cond delay="0"/>
                                          </p:stCondLst>
                                        </p:cTn>
                                        <p:tgtEl>
                                          <p:spTgt spid="11"/>
                                        </p:tgtEl>
                                        <p:attrNameLst>
                                          <p:attrName>ppt_y</p:attrName>
                                        </p:attrNameLst>
                                      </p:cBhvr>
                                    </p:anim>
                                    <p:animRot by="-480000">
                                      <p:cBhvr>
                                        <p:cTn id="49" dur="2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7" grpId="0" animBg="1"/>
      <p:bldP spid="18" grpId="0"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idx="4294967295"/>
          </p:nvPr>
        </p:nvSpPr>
        <p:spPr>
          <a:xfrm>
            <a:off x="685800" y="911225"/>
            <a:ext cx="7924800" cy="2670175"/>
          </a:xfrm>
        </p:spPr>
        <p:txBody>
          <a:bodyPr>
            <a:noAutofit/>
          </a:bodyPr>
          <a:lstStyle/>
          <a:p>
            <a:pPr algn="ctr"/>
            <a:r>
              <a:rPr lang="en-US" sz="3200" dirty="0" smtClean="0"/>
              <a:t>What is the mechanical axis? </a:t>
            </a:r>
            <a:br>
              <a:rPr lang="en-US" sz="3200" dirty="0" smtClean="0"/>
            </a:br>
            <a:r>
              <a:rPr lang="en-US" sz="3200" dirty="0" smtClean="0"/>
              <a:t/>
            </a:r>
            <a:br>
              <a:rPr lang="en-US" sz="3200" dirty="0" smtClean="0"/>
            </a:br>
            <a:r>
              <a:rPr lang="en-US" sz="3200" dirty="0" smtClean="0"/>
              <a:t>and </a:t>
            </a:r>
            <a:br>
              <a:rPr lang="en-US" sz="3200" dirty="0" smtClean="0"/>
            </a:br>
            <a:r>
              <a:rPr lang="en-US" sz="3200" dirty="0" smtClean="0"/>
              <a:t/>
            </a:r>
            <a:br>
              <a:rPr lang="en-US" sz="3200" dirty="0" smtClean="0"/>
            </a:br>
            <a:r>
              <a:rPr lang="en-US" sz="3200" dirty="0" smtClean="0"/>
              <a:t>Why has it been historically referenced?</a:t>
            </a:r>
            <a:br>
              <a:rPr lang="en-US" sz="3200" dirty="0" smtClean="0"/>
            </a:br>
            <a:endParaRPr lang="en-US" sz="3200" dirty="0" smtClean="0"/>
          </a:p>
        </p:txBody>
      </p:sp>
      <p:pic>
        <p:nvPicPr>
          <p:cNvPr id="191490" name="Picture 2" descr="http://matcmatters.matcmadison.edu/wp-content/uploads/2009/03/questions.jpg"/>
          <p:cNvPicPr>
            <a:picLocks noChangeAspect="1" noChangeArrowheads="1"/>
          </p:cNvPicPr>
          <p:nvPr/>
        </p:nvPicPr>
        <p:blipFill>
          <a:blip r:embed="rId2" cstate="print"/>
          <a:srcRect/>
          <a:stretch>
            <a:fillRect/>
          </a:stretch>
        </p:blipFill>
        <p:spPr bwMode="auto">
          <a:xfrm>
            <a:off x="2667000" y="3472317"/>
            <a:ext cx="3581400" cy="2471283"/>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US" smtClean="0"/>
              <a:t>Mechanical Axis</a:t>
            </a:r>
          </a:p>
        </p:txBody>
      </p:sp>
      <p:sp>
        <p:nvSpPr>
          <p:cNvPr id="8195" name="Rectangle 3"/>
          <p:cNvSpPr>
            <a:spLocks noGrp="1" noChangeArrowheads="1"/>
          </p:cNvSpPr>
          <p:nvPr>
            <p:ph type="body" idx="4294967295"/>
          </p:nvPr>
        </p:nvSpPr>
        <p:spPr>
          <a:xfrm>
            <a:off x="633413" y="2014538"/>
            <a:ext cx="5157787" cy="4292600"/>
          </a:xfrm>
        </p:spPr>
        <p:txBody>
          <a:bodyPr/>
          <a:lstStyle/>
          <a:p>
            <a:pPr>
              <a:lnSpc>
                <a:spcPct val="80000"/>
              </a:lnSpc>
              <a:buFontTx/>
              <a:buNone/>
            </a:pPr>
            <a:r>
              <a:rPr lang="en-US" sz="2000" dirty="0" smtClean="0">
                <a:solidFill>
                  <a:srgbClr val="FF0000"/>
                </a:solidFill>
              </a:rPr>
              <a:t>Definition</a:t>
            </a:r>
            <a:r>
              <a:rPr lang="en-US" sz="2000" dirty="0" smtClean="0"/>
              <a:t>;</a:t>
            </a:r>
          </a:p>
          <a:p>
            <a:pPr>
              <a:lnSpc>
                <a:spcPct val="80000"/>
              </a:lnSpc>
            </a:pPr>
            <a:r>
              <a:rPr lang="en-US" sz="2000" dirty="0" smtClean="0"/>
              <a:t>The mechanical axis of the femur (MAF) = the center of the femoral head to the center of the knee.</a:t>
            </a:r>
          </a:p>
          <a:p>
            <a:pPr>
              <a:lnSpc>
                <a:spcPct val="80000"/>
              </a:lnSpc>
            </a:pPr>
            <a:r>
              <a:rPr lang="en-US" sz="2000" dirty="0" smtClean="0"/>
              <a:t>The mechanical axis of the tibia (MAT) = the center of the tibia to the center of the ankle.</a:t>
            </a:r>
          </a:p>
          <a:p>
            <a:pPr>
              <a:lnSpc>
                <a:spcPct val="80000"/>
              </a:lnSpc>
            </a:pPr>
            <a:endParaRPr lang="en-US" sz="2000" b="1" dirty="0" smtClean="0"/>
          </a:p>
          <a:p>
            <a:pPr>
              <a:lnSpc>
                <a:spcPct val="80000"/>
              </a:lnSpc>
            </a:pPr>
            <a:r>
              <a:rPr lang="en-US" sz="2000" b="1" dirty="0" smtClean="0"/>
              <a:t>Neutral mechanical axis (MA) of a limb = 0</a:t>
            </a:r>
            <a:r>
              <a:rPr lang="en-US" sz="2000" b="1" dirty="0" smtClean="0">
                <a:cs typeface="Arial" charset="0"/>
              </a:rPr>
              <a:t>° between MAF &amp; MAT.  </a:t>
            </a:r>
          </a:p>
          <a:p>
            <a:pPr>
              <a:lnSpc>
                <a:spcPct val="80000"/>
              </a:lnSpc>
            </a:pPr>
            <a:endParaRPr lang="en-US" sz="2000" dirty="0" smtClean="0"/>
          </a:p>
          <a:p>
            <a:pPr>
              <a:lnSpc>
                <a:spcPct val="80000"/>
              </a:lnSpc>
            </a:pPr>
            <a:r>
              <a:rPr lang="en-US" sz="2000" dirty="0" smtClean="0"/>
              <a:t>This limb alignment is used in both </a:t>
            </a:r>
            <a:r>
              <a:rPr lang="en-US" sz="2000" dirty="0" smtClean="0">
                <a:solidFill>
                  <a:srgbClr val="0000FF"/>
                </a:solidFill>
              </a:rPr>
              <a:t>classical </a:t>
            </a:r>
            <a:r>
              <a:rPr lang="en-US" sz="2000" dirty="0" smtClean="0"/>
              <a:t>and </a:t>
            </a:r>
            <a:r>
              <a:rPr lang="en-US" sz="2000" dirty="0" smtClean="0">
                <a:solidFill>
                  <a:srgbClr val="009900"/>
                </a:solidFill>
              </a:rPr>
              <a:t>anatomic</a:t>
            </a:r>
            <a:r>
              <a:rPr lang="en-US" sz="2000" dirty="0" smtClean="0"/>
              <a:t> alignment methods.</a:t>
            </a:r>
          </a:p>
          <a:p>
            <a:pPr marL="0" indent="0">
              <a:lnSpc>
                <a:spcPct val="80000"/>
              </a:lnSpc>
              <a:buNone/>
            </a:pPr>
            <a:r>
              <a:rPr lang="en-US" sz="2000" dirty="0" smtClean="0"/>
              <a:t> </a:t>
            </a:r>
          </a:p>
        </p:txBody>
      </p:sp>
      <p:sp>
        <p:nvSpPr>
          <p:cNvPr id="8196" name="Text Box 5"/>
          <p:cNvSpPr txBox="1">
            <a:spLocks noChangeArrowheads="1"/>
          </p:cNvSpPr>
          <p:nvPr/>
        </p:nvSpPr>
        <p:spPr bwMode="auto">
          <a:xfrm>
            <a:off x="228600" y="5699125"/>
            <a:ext cx="4191000" cy="1082675"/>
          </a:xfrm>
          <a:prstGeom prst="rect">
            <a:avLst/>
          </a:prstGeom>
          <a:noFill/>
          <a:ln w="9525">
            <a:noFill/>
            <a:miter lim="800000"/>
            <a:headEnd/>
            <a:tailEnd/>
          </a:ln>
        </p:spPr>
        <p:txBody>
          <a:bodyPr lIns="82296" rIns="82296">
            <a:spAutoFit/>
          </a:bodyPr>
          <a:lstStyle/>
          <a:p>
            <a:pPr algn="l" defTabSz="857250"/>
            <a:r>
              <a:rPr lang="en-US" sz="1000" dirty="0"/>
              <a:t>Reference:</a:t>
            </a:r>
          </a:p>
          <a:p>
            <a:pPr algn="l" defTabSz="857250">
              <a:buClr>
                <a:srgbClr val="003A20"/>
              </a:buClr>
              <a:buSzPct val="25000"/>
            </a:pPr>
            <a:r>
              <a:rPr lang="en-US" sz="1000" dirty="0" err="1">
                <a:solidFill>
                  <a:schemeClr val="tx1"/>
                </a:solidFill>
              </a:rPr>
              <a:t>Krackow</a:t>
            </a:r>
            <a:r>
              <a:rPr lang="en-US" sz="1000" dirty="0">
                <a:solidFill>
                  <a:schemeClr val="tx1"/>
                </a:solidFill>
              </a:rPr>
              <a:t> KA. The Technique of Total Knee </a:t>
            </a:r>
            <a:r>
              <a:rPr lang="en-US" sz="1000" dirty="0" err="1">
                <a:solidFill>
                  <a:schemeClr val="tx1"/>
                </a:solidFill>
              </a:rPr>
              <a:t>Arthroplasty</a:t>
            </a:r>
            <a:r>
              <a:rPr lang="en-US" sz="1000" dirty="0">
                <a:solidFill>
                  <a:schemeClr val="tx1"/>
                </a:solidFill>
              </a:rPr>
              <a:t>.  C.V. Mosby Company. Philadelphia, PA. 1990</a:t>
            </a:r>
          </a:p>
          <a:p>
            <a:pPr algn="l" defTabSz="857250"/>
            <a:r>
              <a:rPr lang="en-US" dirty="0"/>
              <a:t> </a:t>
            </a:r>
          </a:p>
        </p:txBody>
      </p:sp>
      <p:sp>
        <p:nvSpPr>
          <p:cNvPr id="193543" name="Line 7"/>
          <p:cNvSpPr>
            <a:spLocks noChangeShapeType="1"/>
          </p:cNvSpPr>
          <p:nvPr/>
        </p:nvSpPr>
        <p:spPr bwMode="auto">
          <a:xfrm>
            <a:off x="3286230" y="2971800"/>
            <a:ext cx="2057400" cy="0"/>
          </a:xfrm>
          <a:prstGeom prst="line">
            <a:avLst/>
          </a:prstGeom>
          <a:noFill/>
          <a:ln w="38100">
            <a:solidFill>
              <a:srgbClr val="009900"/>
            </a:solidFill>
            <a:round/>
            <a:headEnd/>
            <a:tailEnd/>
          </a:ln>
        </p:spPr>
        <p:txBody>
          <a:bodyPr wrap="square" lIns="82296" rIns="82296">
            <a:spAutoFit/>
          </a:bodyPr>
          <a:lstStyle/>
          <a:p>
            <a:endParaRPr lang="en-US"/>
          </a:p>
        </p:txBody>
      </p:sp>
      <p:sp>
        <p:nvSpPr>
          <p:cNvPr id="193545" name="Line 9"/>
          <p:cNvSpPr>
            <a:spLocks noChangeShapeType="1"/>
          </p:cNvSpPr>
          <p:nvPr/>
        </p:nvSpPr>
        <p:spPr bwMode="auto">
          <a:xfrm>
            <a:off x="1905000" y="3810000"/>
            <a:ext cx="2824844" cy="0"/>
          </a:xfrm>
          <a:prstGeom prst="line">
            <a:avLst/>
          </a:prstGeom>
          <a:noFill/>
          <a:ln w="38100">
            <a:solidFill>
              <a:schemeClr val="folHlink"/>
            </a:solidFill>
            <a:round/>
            <a:headEnd/>
            <a:tailEnd/>
          </a:ln>
        </p:spPr>
        <p:txBody>
          <a:bodyPr wrap="square" lIns="82296" rIns="82296">
            <a:spAutoFit/>
          </a:bodyPr>
          <a:lstStyle/>
          <a:p>
            <a:endParaRPr lang="en-US"/>
          </a:p>
        </p:txBody>
      </p:sp>
      <p:sp>
        <p:nvSpPr>
          <p:cNvPr id="193547" name="Line 11"/>
          <p:cNvSpPr>
            <a:spLocks noChangeShapeType="1"/>
          </p:cNvSpPr>
          <p:nvPr/>
        </p:nvSpPr>
        <p:spPr bwMode="auto">
          <a:xfrm>
            <a:off x="3897742" y="4400017"/>
            <a:ext cx="1664858" cy="0"/>
          </a:xfrm>
          <a:prstGeom prst="line">
            <a:avLst/>
          </a:prstGeom>
          <a:noFill/>
          <a:ln w="38100">
            <a:solidFill>
              <a:srgbClr val="00FFFF"/>
            </a:solidFill>
            <a:round/>
            <a:headEnd/>
            <a:tailEnd/>
          </a:ln>
        </p:spPr>
        <p:txBody>
          <a:bodyPr wrap="square" lIns="82296" rIns="82296">
            <a:spAutoFit/>
          </a:bodyPr>
          <a:lstStyle/>
          <a:p>
            <a:endParaRPr lang="en-US"/>
          </a:p>
        </p:txBody>
      </p:sp>
      <p:sp>
        <p:nvSpPr>
          <p:cNvPr id="193548" name="Rectangle 12"/>
          <p:cNvSpPr>
            <a:spLocks noChangeArrowheads="1"/>
          </p:cNvSpPr>
          <p:nvPr/>
        </p:nvSpPr>
        <p:spPr bwMode="auto">
          <a:xfrm>
            <a:off x="762000" y="3954711"/>
            <a:ext cx="5029200" cy="800661"/>
          </a:xfrm>
          <a:prstGeom prst="rect">
            <a:avLst/>
          </a:prstGeom>
          <a:noFill/>
          <a:ln w="28575">
            <a:solidFill>
              <a:srgbClr val="FF0000"/>
            </a:solidFill>
            <a:miter lim="800000"/>
            <a:headEnd/>
            <a:tailEnd/>
          </a:ln>
        </p:spPr>
        <p:txBody>
          <a:bodyPr wrap="square" lIns="82296" rIns="82296" anchor="ctr">
            <a:spAutoFit/>
          </a:bodyPr>
          <a:lstStyle/>
          <a:p>
            <a:endParaRPr lang="en-US"/>
          </a:p>
        </p:txBody>
      </p:sp>
      <p:pic>
        <p:nvPicPr>
          <p:cNvPr id="8201" name="Picture 14" descr="Mechanical Alignment"/>
          <p:cNvPicPr>
            <a:picLocks noChangeAspect="1" noChangeArrowheads="1"/>
          </p:cNvPicPr>
          <p:nvPr/>
        </p:nvPicPr>
        <p:blipFill>
          <a:blip r:embed="rId3" cstate="print"/>
          <a:srcRect/>
          <a:stretch>
            <a:fillRect/>
          </a:stretch>
        </p:blipFill>
        <p:spPr bwMode="auto">
          <a:xfrm>
            <a:off x="6553200" y="1371600"/>
            <a:ext cx="1643063" cy="5257800"/>
          </a:xfrm>
          <a:prstGeom prst="rect">
            <a:avLst/>
          </a:prstGeom>
          <a:noFill/>
          <a:ln w="9525">
            <a:noFill/>
            <a:miter lim="800000"/>
            <a:headEnd/>
            <a:tailEnd/>
          </a:ln>
        </p:spPr>
      </p:pic>
      <p:sp>
        <p:nvSpPr>
          <p:cNvPr id="193551" name="Line 15"/>
          <p:cNvSpPr>
            <a:spLocks noChangeShapeType="1"/>
          </p:cNvSpPr>
          <p:nvPr/>
        </p:nvSpPr>
        <p:spPr bwMode="auto">
          <a:xfrm flipH="1">
            <a:off x="7239000" y="1676400"/>
            <a:ext cx="76200" cy="2438400"/>
          </a:xfrm>
          <a:prstGeom prst="line">
            <a:avLst/>
          </a:prstGeom>
          <a:noFill/>
          <a:ln w="38100">
            <a:solidFill>
              <a:srgbClr val="339966"/>
            </a:solidFill>
            <a:round/>
            <a:headEnd/>
            <a:tailEnd/>
          </a:ln>
        </p:spPr>
        <p:txBody>
          <a:bodyPr lIns="82296" rIns="82296">
            <a:spAutoFit/>
          </a:bodyPr>
          <a:lstStyle/>
          <a:p>
            <a:endParaRPr lang="en-US"/>
          </a:p>
        </p:txBody>
      </p:sp>
      <p:sp>
        <p:nvSpPr>
          <p:cNvPr id="193552" name="Line 16"/>
          <p:cNvSpPr>
            <a:spLocks noChangeShapeType="1"/>
          </p:cNvSpPr>
          <p:nvPr/>
        </p:nvSpPr>
        <p:spPr bwMode="auto">
          <a:xfrm flipH="1">
            <a:off x="7162800" y="4114800"/>
            <a:ext cx="76200" cy="2209800"/>
          </a:xfrm>
          <a:prstGeom prst="line">
            <a:avLst/>
          </a:prstGeom>
          <a:ln w="28575" cmpd="sng">
            <a:headEnd/>
            <a:tailEnd/>
          </a:ln>
        </p:spPr>
        <p:style>
          <a:lnRef idx="1">
            <a:schemeClr val="accent4"/>
          </a:lnRef>
          <a:fillRef idx="3">
            <a:schemeClr val="accent4"/>
          </a:fillRef>
          <a:effectRef idx="2">
            <a:schemeClr val="accent4"/>
          </a:effectRef>
          <a:fontRef idx="minor">
            <a:schemeClr val="lt1"/>
          </a:fontRef>
        </p:style>
        <p:txBody>
          <a:bodyPr wrap="none" lIns="82296" rIns="82296">
            <a:spAutoFit/>
          </a:bodyPr>
          <a:lstStyle/>
          <a:p>
            <a:endParaRPr lang="en-US"/>
          </a:p>
        </p:txBody>
      </p:sp>
      <p:sp>
        <p:nvSpPr>
          <p:cNvPr id="193553" name="Line 17"/>
          <p:cNvSpPr>
            <a:spLocks noChangeShapeType="1"/>
          </p:cNvSpPr>
          <p:nvPr/>
        </p:nvSpPr>
        <p:spPr bwMode="auto">
          <a:xfrm flipH="1">
            <a:off x="7162800" y="1676400"/>
            <a:ext cx="152400" cy="4648200"/>
          </a:xfrm>
          <a:prstGeom prst="line">
            <a:avLst/>
          </a:prstGeom>
          <a:noFill/>
          <a:ln w="38100">
            <a:solidFill>
              <a:srgbClr val="00FFFF"/>
            </a:solidFill>
            <a:round/>
            <a:headEnd/>
            <a:tailEnd/>
          </a:ln>
        </p:spPr>
        <p:txBody>
          <a:bodyPr wrap="none" lIns="82296" rIns="82296">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35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5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35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35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35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3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3" grpId="0" animBg="1"/>
      <p:bldP spid="193545" grpId="0" animBg="1"/>
      <p:bldP spid="193547" grpId="0" animBg="1"/>
      <p:bldP spid="193548" grpId="0" animBg="1"/>
      <p:bldP spid="193551" grpId="0" animBg="1"/>
      <p:bldP spid="193552" grpId="0" animBg="1"/>
      <p:bldP spid="19355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US" smtClean="0"/>
              <a:t>Mechanical Axis</a:t>
            </a:r>
          </a:p>
        </p:txBody>
      </p:sp>
      <p:sp>
        <p:nvSpPr>
          <p:cNvPr id="9219" name="Rectangle 3"/>
          <p:cNvSpPr>
            <a:spLocks noGrp="1" noChangeArrowheads="1"/>
          </p:cNvSpPr>
          <p:nvPr>
            <p:ph type="body" idx="4294967295"/>
          </p:nvPr>
        </p:nvSpPr>
        <p:spPr>
          <a:xfrm>
            <a:off x="609600" y="1447800"/>
            <a:ext cx="8039100" cy="4292600"/>
          </a:xfrm>
        </p:spPr>
        <p:txBody>
          <a:bodyPr>
            <a:normAutofit/>
          </a:bodyPr>
          <a:lstStyle/>
          <a:p>
            <a:pPr marL="0" indent="0">
              <a:buNone/>
            </a:pPr>
            <a:endParaRPr lang="en-US" sz="2400" dirty="0" smtClean="0"/>
          </a:p>
          <a:p>
            <a:r>
              <a:rPr lang="en-US" sz="2400" dirty="0" smtClean="0">
                <a:solidFill>
                  <a:srgbClr val="FF0000"/>
                </a:solidFill>
              </a:rPr>
              <a:t>	Most patients do not reside on a neutral mechanical axis. (2.2% of population)</a:t>
            </a:r>
          </a:p>
          <a:p>
            <a:pPr marL="0" indent="0">
              <a:buNone/>
            </a:pPr>
            <a:endParaRPr lang="en-US" sz="2400" dirty="0" smtClean="0"/>
          </a:p>
          <a:p>
            <a:r>
              <a:rPr lang="en-US" sz="2400" dirty="0" smtClean="0"/>
              <a:t>	Patients with knee arthritis generally have knees that deteriorate into greater degrees of </a:t>
            </a:r>
            <a:r>
              <a:rPr lang="en-US" sz="2400" dirty="0" err="1" smtClean="0"/>
              <a:t>varus</a:t>
            </a:r>
            <a:r>
              <a:rPr lang="en-US" sz="2400" dirty="0" smtClean="0"/>
              <a:t> or </a:t>
            </a:r>
            <a:r>
              <a:rPr lang="en-US" sz="2400" dirty="0" err="1" smtClean="0"/>
              <a:t>valgus</a:t>
            </a:r>
            <a:r>
              <a:rPr lang="en-US" sz="2400" dirty="0" smtClean="0"/>
              <a:t> as the disease progresses</a:t>
            </a:r>
            <a:r>
              <a:rPr lang="en-US" dirty="0" smtClean="0"/>
              <a:t>.</a:t>
            </a:r>
          </a:p>
        </p:txBody>
      </p:sp>
      <p:sp>
        <p:nvSpPr>
          <p:cNvPr id="9220" name="Text Box 4"/>
          <p:cNvSpPr txBox="1">
            <a:spLocks noChangeArrowheads="1"/>
          </p:cNvSpPr>
          <p:nvPr/>
        </p:nvSpPr>
        <p:spPr bwMode="auto">
          <a:xfrm>
            <a:off x="228600" y="5791200"/>
            <a:ext cx="8915400" cy="701675"/>
          </a:xfrm>
          <a:prstGeom prst="rect">
            <a:avLst/>
          </a:prstGeom>
          <a:noFill/>
          <a:ln w="9525">
            <a:noFill/>
            <a:miter lim="800000"/>
            <a:headEnd/>
            <a:tailEnd/>
          </a:ln>
        </p:spPr>
        <p:txBody>
          <a:bodyPr lIns="82296" rIns="82296">
            <a:spAutoFit/>
          </a:bodyPr>
          <a:lstStyle/>
          <a:p>
            <a:pPr algn="l" defTabSz="857250"/>
            <a:r>
              <a:rPr lang="en-US" sz="1000" dirty="0"/>
              <a:t>Reference:</a:t>
            </a:r>
          </a:p>
          <a:p>
            <a:pPr algn="l" defTabSz="857250"/>
            <a:r>
              <a:rPr lang="en-US" sz="1000" dirty="0">
                <a:solidFill>
                  <a:schemeClr val="tx1"/>
                </a:solidFill>
              </a:rPr>
              <a:t>1. </a:t>
            </a:r>
            <a:r>
              <a:rPr lang="en-US" sz="1000" dirty="0" err="1">
                <a:solidFill>
                  <a:schemeClr val="tx1"/>
                </a:solidFill>
              </a:rPr>
              <a:t>Eckhoff</a:t>
            </a:r>
            <a:r>
              <a:rPr lang="en-US" sz="1000" dirty="0">
                <a:solidFill>
                  <a:schemeClr val="tx1"/>
                </a:solidFill>
              </a:rPr>
              <a:t> et al. Three dimensional mechanics, kinematics and morphology of the knee viewed in virtual reality. J Bone Joint </a:t>
            </a:r>
            <a:r>
              <a:rPr lang="en-US" sz="1000" dirty="0" err="1">
                <a:solidFill>
                  <a:schemeClr val="tx1"/>
                </a:solidFill>
              </a:rPr>
              <a:t>Surg</a:t>
            </a:r>
            <a:r>
              <a:rPr lang="en-US" sz="1000" dirty="0">
                <a:solidFill>
                  <a:schemeClr val="tx1"/>
                </a:solidFill>
              </a:rPr>
              <a:t> Am. 2005; 87;71-80.</a:t>
            </a:r>
            <a:r>
              <a:rPr lang="en-US" dirty="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a:xfrm>
            <a:off x="685800" y="49854"/>
            <a:ext cx="7772400" cy="2060575"/>
          </a:xfrm>
        </p:spPr>
        <p:txBody>
          <a:bodyPr>
            <a:normAutofit/>
          </a:bodyPr>
          <a:lstStyle/>
          <a:p>
            <a:pPr algn="ctr"/>
            <a:r>
              <a:rPr lang="en-US" sz="2800" dirty="0" smtClean="0"/>
              <a:t>Balancing the Joint to Achieve Limb Alignment</a:t>
            </a:r>
          </a:p>
        </p:txBody>
      </p:sp>
      <p:pic>
        <p:nvPicPr>
          <p:cNvPr id="145410" name="Picture 2" descr="http://www.popartuk.com/g/l/lgpp31157+balance-is-the-key-to-life-balancing-elephant-poster.jpg"/>
          <p:cNvPicPr>
            <a:picLocks noChangeAspect="1" noChangeArrowheads="1"/>
          </p:cNvPicPr>
          <p:nvPr/>
        </p:nvPicPr>
        <p:blipFill>
          <a:blip r:embed="rId2" cstate="print"/>
          <a:srcRect/>
          <a:stretch>
            <a:fillRect/>
          </a:stretch>
        </p:blipFill>
        <p:spPr bwMode="auto">
          <a:xfrm>
            <a:off x="1776125" y="2569469"/>
            <a:ext cx="5591750" cy="3736081"/>
          </a:xfrm>
          <a:prstGeom prst="rect">
            <a:avLst/>
          </a:prstGeom>
          <a:noFill/>
        </p:spPr>
      </p:pic>
      <p:sp>
        <p:nvSpPr>
          <p:cNvPr id="4" name="Rectangle 3"/>
          <p:cNvSpPr/>
          <p:nvPr/>
        </p:nvSpPr>
        <p:spPr>
          <a:xfrm>
            <a:off x="1485900" y="1761846"/>
            <a:ext cx="6172200" cy="584776"/>
          </a:xfrm>
          <a:prstGeom prst="rect">
            <a:avLst/>
          </a:prstGeom>
        </p:spPr>
        <p:txBody>
          <a:bodyPr wrap="square">
            <a:spAutoFit/>
          </a:bodyPr>
          <a:lstStyle/>
          <a:p>
            <a:pPr algn="ctr"/>
            <a:r>
              <a:rPr lang="en-US" sz="3200" dirty="0" smtClean="0">
                <a:solidFill>
                  <a:srgbClr val="FF6600"/>
                </a:solidFill>
              </a:rPr>
              <a:t>TKR is a “soft tissue procedure.”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en-US" smtClean="0"/>
              <a:t>Mechanical Axis - Varus</a:t>
            </a:r>
          </a:p>
        </p:txBody>
      </p:sp>
      <p:sp>
        <p:nvSpPr>
          <p:cNvPr id="10244" name="Rectangle 6"/>
          <p:cNvSpPr>
            <a:spLocks noChangeArrowheads="1"/>
          </p:cNvSpPr>
          <p:nvPr/>
        </p:nvSpPr>
        <p:spPr bwMode="auto">
          <a:xfrm>
            <a:off x="3733800" y="2133600"/>
            <a:ext cx="381000" cy="1752600"/>
          </a:xfrm>
          <a:prstGeom prst="rect">
            <a:avLst/>
          </a:prstGeom>
          <a:noFill/>
          <a:ln w="9525">
            <a:noFill/>
            <a:miter lim="800000"/>
            <a:headEnd/>
            <a:tailEnd/>
          </a:ln>
        </p:spPr>
        <p:txBody>
          <a:bodyPr wrap="none" lIns="82296" rIns="82296" anchor="ctr">
            <a:spAutoFit/>
          </a:bodyPr>
          <a:lstStyle/>
          <a:p>
            <a:endParaRPr lang="en-US"/>
          </a:p>
        </p:txBody>
      </p:sp>
      <p:sp>
        <p:nvSpPr>
          <p:cNvPr id="10245" name="Rectangle 7"/>
          <p:cNvSpPr>
            <a:spLocks noChangeArrowheads="1"/>
          </p:cNvSpPr>
          <p:nvPr/>
        </p:nvSpPr>
        <p:spPr bwMode="auto">
          <a:xfrm>
            <a:off x="5791200" y="2057400"/>
            <a:ext cx="152400" cy="4495800"/>
          </a:xfrm>
          <a:prstGeom prst="rect">
            <a:avLst/>
          </a:prstGeom>
          <a:noFill/>
          <a:ln w="9525">
            <a:noFill/>
            <a:miter lim="800000"/>
            <a:headEnd/>
            <a:tailEnd/>
          </a:ln>
        </p:spPr>
        <p:txBody>
          <a:bodyPr lIns="82296" rIns="82296" anchor="ctr">
            <a:spAutoFit/>
          </a:bodyPr>
          <a:lstStyle/>
          <a:p>
            <a:endParaRPr lang="en-US"/>
          </a:p>
        </p:txBody>
      </p:sp>
      <p:sp>
        <p:nvSpPr>
          <p:cNvPr id="10246" name="Rectangle 8"/>
          <p:cNvSpPr>
            <a:spLocks noChangeArrowheads="1"/>
          </p:cNvSpPr>
          <p:nvPr/>
        </p:nvSpPr>
        <p:spPr bwMode="auto">
          <a:xfrm>
            <a:off x="5943600" y="1295400"/>
            <a:ext cx="2133600" cy="4953000"/>
          </a:xfrm>
          <a:prstGeom prst="rect">
            <a:avLst/>
          </a:prstGeom>
          <a:solidFill>
            <a:schemeClr val="tx2"/>
          </a:solidFill>
          <a:ln w="9525">
            <a:noFill/>
            <a:miter lim="800000"/>
            <a:headEnd/>
            <a:tailEnd/>
          </a:ln>
        </p:spPr>
        <p:txBody>
          <a:bodyPr lIns="82296" rIns="82296" anchor="ctr">
            <a:spAutoFit/>
          </a:bodyPr>
          <a:lstStyle/>
          <a:p>
            <a:endParaRPr lang="en-US"/>
          </a:p>
        </p:txBody>
      </p:sp>
      <p:pic>
        <p:nvPicPr>
          <p:cNvPr id="10247" name="Picture 9" descr="Femur"/>
          <p:cNvPicPr>
            <a:picLocks noChangeAspect="1" noChangeArrowheads="1"/>
          </p:cNvPicPr>
          <p:nvPr/>
        </p:nvPicPr>
        <p:blipFill>
          <a:blip r:embed="rId2" cstate="print"/>
          <a:srcRect/>
          <a:stretch>
            <a:fillRect/>
          </a:stretch>
        </p:blipFill>
        <p:spPr bwMode="auto">
          <a:xfrm rot="-229984">
            <a:off x="6477000" y="1475711"/>
            <a:ext cx="919163" cy="2514600"/>
          </a:xfrm>
          <a:prstGeom prst="rect">
            <a:avLst/>
          </a:prstGeom>
          <a:noFill/>
          <a:ln w="9525">
            <a:noFill/>
            <a:miter lim="800000"/>
            <a:headEnd/>
            <a:tailEnd/>
          </a:ln>
        </p:spPr>
      </p:pic>
      <p:pic>
        <p:nvPicPr>
          <p:cNvPr id="10248" name="Picture 10" descr="Tibia"/>
          <p:cNvPicPr>
            <a:picLocks noChangeAspect="1" noChangeArrowheads="1"/>
          </p:cNvPicPr>
          <p:nvPr/>
        </p:nvPicPr>
        <p:blipFill>
          <a:blip r:embed="rId3" cstate="print"/>
          <a:srcRect/>
          <a:stretch>
            <a:fillRect/>
          </a:stretch>
        </p:blipFill>
        <p:spPr bwMode="auto">
          <a:xfrm rot="342177">
            <a:off x="6477000" y="3989682"/>
            <a:ext cx="666750" cy="2362200"/>
          </a:xfrm>
          <a:prstGeom prst="rect">
            <a:avLst/>
          </a:prstGeom>
          <a:noFill/>
          <a:ln w="9525">
            <a:noFill/>
            <a:miter lim="800000"/>
            <a:headEnd/>
            <a:tailEnd/>
          </a:ln>
        </p:spPr>
      </p:pic>
      <p:sp>
        <p:nvSpPr>
          <p:cNvPr id="254987" name="Line 11"/>
          <p:cNvSpPr>
            <a:spLocks noChangeShapeType="1"/>
          </p:cNvSpPr>
          <p:nvPr/>
        </p:nvSpPr>
        <p:spPr bwMode="auto">
          <a:xfrm flipH="1">
            <a:off x="6629400" y="1676400"/>
            <a:ext cx="228600" cy="4495800"/>
          </a:xfrm>
          <a:prstGeom prst="line">
            <a:avLst/>
          </a:prstGeom>
          <a:noFill/>
          <a:ln w="38100">
            <a:solidFill>
              <a:srgbClr val="00FFFF"/>
            </a:solidFill>
            <a:round/>
            <a:headEnd/>
            <a:tailEnd/>
          </a:ln>
        </p:spPr>
        <p:txBody>
          <a:bodyPr lIns="82296" rIns="82296">
            <a:spAutoFit/>
          </a:bodyPr>
          <a:lstStyle/>
          <a:p>
            <a:endParaRPr lang="en-US"/>
          </a:p>
        </p:txBody>
      </p:sp>
      <p:sp>
        <p:nvSpPr>
          <p:cNvPr id="254988" name="Line 12"/>
          <p:cNvSpPr>
            <a:spLocks noChangeShapeType="1"/>
          </p:cNvSpPr>
          <p:nvPr/>
        </p:nvSpPr>
        <p:spPr bwMode="auto">
          <a:xfrm>
            <a:off x="6858000" y="1676400"/>
            <a:ext cx="76200" cy="2286000"/>
          </a:xfrm>
          <a:prstGeom prst="line">
            <a:avLst/>
          </a:prstGeom>
          <a:noFill/>
          <a:ln w="38100">
            <a:solidFill>
              <a:srgbClr val="008000"/>
            </a:solidFill>
            <a:round/>
            <a:headEnd/>
            <a:tailEnd/>
          </a:ln>
        </p:spPr>
        <p:txBody>
          <a:bodyPr lIns="82296" rIns="82296">
            <a:spAutoFit/>
          </a:bodyPr>
          <a:lstStyle/>
          <a:p>
            <a:endParaRPr lang="en-US"/>
          </a:p>
        </p:txBody>
      </p:sp>
      <p:sp>
        <p:nvSpPr>
          <p:cNvPr id="254989" name="Line 13"/>
          <p:cNvSpPr>
            <a:spLocks noChangeShapeType="1"/>
          </p:cNvSpPr>
          <p:nvPr/>
        </p:nvSpPr>
        <p:spPr bwMode="auto">
          <a:xfrm flipH="1">
            <a:off x="6629400" y="3962400"/>
            <a:ext cx="304800" cy="2133600"/>
          </a:xfrm>
          <a:prstGeom prst="line">
            <a:avLst/>
          </a:prstGeom>
          <a:noFill/>
          <a:ln w="38100">
            <a:solidFill>
              <a:srgbClr val="FFCC00"/>
            </a:solidFill>
            <a:round/>
            <a:headEnd/>
            <a:tailEnd/>
          </a:ln>
        </p:spPr>
        <p:txBody>
          <a:bodyPr wrap="none" lIns="82296" rIns="82296">
            <a:spAutoFit/>
          </a:bodyPr>
          <a:lstStyle/>
          <a:p>
            <a:endParaRPr lang="en-US"/>
          </a:p>
        </p:txBody>
      </p:sp>
      <p:sp>
        <p:nvSpPr>
          <p:cNvPr id="254990" name="Text Box 14"/>
          <p:cNvSpPr txBox="1">
            <a:spLocks noChangeArrowheads="1"/>
          </p:cNvSpPr>
          <p:nvPr/>
        </p:nvSpPr>
        <p:spPr bwMode="auto">
          <a:xfrm>
            <a:off x="6280150" y="3973513"/>
            <a:ext cx="513976" cy="400110"/>
          </a:xfrm>
          <a:prstGeom prst="rect">
            <a:avLst/>
          </a:prstGeom>
          <a:noFill/>
          <a:ln w="9525">
            <a:noFill/>
            <a:miter lim="800000"/>
            <a:headEnd/>
            <a:tailEnd/>
          </a:ln>
        </p:spPr>
        <p:txBody>
          <a:bodyPr wrap="none" lIns="82296" rIns="82296">
            <a:spAutoFit/>
          </a:bodyPr>
          <a:lstStyle/>
          <a:p>
            <a:pPr defTabSz="857250"/>
            <a:r>
              <a:rPr lang="en-US" sz="2000" b="1" dirty="0">
                <a:solidFill>
                  <a:srgbClr val="FF0000"/>
                </a:solidFill>
              </a:rPr>
              <a:t>10°</a:t>
            </a:r>
          </a:p>
        </p:txBody>
      </p:sp>
      <p:pic>
        <p:nvPicPr>
          <p:cNvPr id="14" name="Picture 2" descr="http://www.fortheloveoffit.com/articles_files/page12_blog_entry3_3.jpg"/>
          <p:cNvPicPr>
            <a:picLocks noChangeAspect="1" noChangeArrowheads="1"/>
          </p:cNvPicPr>
          <p:nvPr/>
        </p:nvPicPr>
        <p:blipFill>
          <a:blip r:embed="rId4" cstate="print"/>
          <a:srcRect/>
          <a:stretch>
            <a:fillRect/>
          </a:stretch>
        </p:blipFill>
        <p:spPr bwMode="auto">
          <a:xfrm>
            <a:off x="25797" y="1706562"/>
            <a:ext cx="5840411" cy="4388881"/>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54987"/>
                                        </p:tgtEl>
                                      </p:cBhvr>
                                    </p:animEffect>
                                    <p:set>
                                      <p:cBhvr>
                                        <p:cTn id="11" dur="1" fill="hold">
                                          <p:stCondLst>
                                            <p:cond delay="499"/>
                                          </p:stCondLst>
                                        </p:cTn>
                                        <p:tgtEl>
                                          <p:spTgt spid="25498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498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5498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4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7" grpId="0" animBg="1"/>
      <p:bldP spid="254987" grpId="1" animBg="1"/>
      <p:bldP spid="254988" grpId="0" animBg="1"/>
      <p:bldP spid="254989" grpId="0" animBg="1"/>
      <p:bldP spid="2549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r>
              <a:rPr lang="en-US" smtClean="0"/>
              <a:t>Mechanical Axis - Valgus</a:t>
            </a:r>
          </a:p>
        </p:txBody>
      </p:sp>
      <p:sp>
        <p:nvSpPr>
          <p:cNvPr id="11268" name="Rectangle 4"/>
          <p:cNvSpPr>
            <a:spLocks noChangeArrowheads="1"/>
          </p:cNvSpPr>
          <p:nvPr/>
        </p:nvSpPr>
        <p:spPr bwMode="auto">
          <a:xfrm>
            <a:off x="3733800" y="2133600"/>
            <a:ext cx="381000" cy="1752600"/>
          </a:xfrm>
          <a:prstGeom prst="rect">
            <a:avLst/>
          </a:prstGeom>
          <a:noFill/>
          <a:ln w="9525">
            <a:noFill/>
            <a:miter lim="800000"/>
            <a:headEnd/>
            <a:tailEnd/>
          </a:ln>
        </p:spPr>
        <p:txBody>
          <a:bodyPr wrap="none" lIns="82296" rIns="82296" anchor="ctr">
            <a:spAutoFit/>
          </a:bodyPr>
          <a:lstStyle/>
          <a:p>
            <a:endParaRPr lang="en-US"/>
          </a:p>
        </p:txBody>
      </p:sp>
      <p:sp>
        <p:nvSpPr>
          <p:cNvPr id="11269" name="Rectangle 5"/>
          <p:cNvSpPr>
            <a:spLocks noChangeArrowheads="1"/>
          </p:cNvSpPr>
          <p:nvPr/>
        </p:nvSpPr>
        <p:spPr bwMode="auto">
          <a:xfrm>
            <a:off x="5791200" y="2057400"/>
            <a:ext cx="152400" cy="4495800"/>
          </a:xfrm>
          <a:prstGeom prst="rect">
            <a:avLst/>
          </a:prstGeom>
          <a:noFill/>
          <a:ln w="9525">
            <a:noFill/>
            <a:miter lim="800000"/>
            <a:headEnd/>
            <a:tailEnd/>
          </a:ln>
        </p:spPr>
        <p:txBody>
          <a:bodyPr lIns="82296" rIns="82296" anchor="ctr">
            <a:spAutoFit/>
          </a:bodyPr>
          <a:lstStyle/>
          <a:p>
            <a:endParaRPr lang="en-US"/>
          </a:p>
        </p:txBody>
      </p:sp>
      <p:sp>
        <p:nvSpPr>
          <p:cNvPr id="11270" name="Rectangle 6"/>
          <p:cNvSpPr>
            <a:spLocks noChangeArrowheads="1"/>
          </p:cNvSpPr>
          <p:nvPr/>
        </p:nvSpPr>
        <p:spPr bwMode="auto">
          <a:xfrm>
            <a:off x="5943600" y="1295400"/>
            <a:ext cx="2133600" cy="4953000"/>
          </a:xfrm>
          <a:prstGeom prst="rect">
            <a:avLst/>
          </a:prstGeom>
          <a:solidFill>
            <a:schemeClr val="tx2"/>
          </a:solidFill>
          <a:ln w="9525">
            <a:noFill/>
            <a:miter lim="800000"/>
            <a:headEnd/>
            <a:tailEnd/>
          </a:ln>
        </p:spPr>
        <p:txBody>
          <a:bodyPr lIns="82296" rIns="82296" anchor="ctr">
            <a:spAutoFit/>
          </a:bodyPr>
          <a:lstStyle/>
          <a:p>
            <a:endParaRPr lang="en-US"/>
          </a:p>
        </p:txBody>
      </p:sp>
      <p:pic>
        <p:nvPicPr>
          <p:cNvPr id="11271" name="Picture 7" descr="Femur"/>
          <p:cNvPicPr>
            <a:picLocks noChangeAspect="1" noChangeArrowheads="1"/>
          </p:cNvPicPr>
          <p:nvPr/>
        </p:nvPicPr>
        <p:blipFill>
          <a:blip r:embed="rId2" cstate="print"/>
          <a:srcRect/>
          <a:stretch>
            <a:fillRect/>
          </a:stretch>
        </p:blipFill>
        <p:spPr bwMode="auto">
          <a:xfrm rot="226597">
            <a:off x="6477000" y="1371600"/>
            <a:ext cx="919163" cy="2514600"/>
          </a:xfrm>
          <a:prstGeom prst="rect">
            <a:avLst/>
          </a:prstGeom>
          <a:noFill/>
          <a:ln w="9525">
            <a:noFill/>
            <a:miter lim="800000"/>
            <a:headEnd/>
            <a:tailEnd/>
          </a:ln>
        </p:spPr>
      </p:pic>
      <p:pic>
        <p:nvPicPr>
          <p:cNvPr id="11272" name="Picture 8" descr="Tibia"/>
          <p:cNvPicPr>
            <a:picLocks noChangeAspect="1" noChangeArrowheads="1"/>
          </p:cNvPicPr>
          <p:nvPr/>
        </p:nvPicPr>
        <p:blipFill>
          <a:blip r:embed="rId3" cstate="print"/>
          <a:srcRect/>
          <a:stretch>
            <a:fillRect/>
          </a:stretch>
        </p:blipFill>
        <p:spPr bwMode="auto">
          <a:xfrm rot="-240204">
            <a:off x="6477000" y="3886200"/>
            <a:ext cx="666750" cy="2362200"/>
          </a:xfrm>
          <a:prstGeom prst="rect">
            <a:avLst/>
          </a:prstGeom>
          <a:noFill/>
          <a:ln w="9525">
            <a:noFill/>
            <a:miter lim="800000"/>
            <a:headEnd/>
            <a:tailEnd/>
          </a:ln>
        </p:spPr>
      </p:pic>
      <p:sp>
        <p:nvSpPr>
          <p:cNvPr id="257033" name="Line 9"/>
          <p:cNvSpPr>
            <a:spLocks noChangeShapeType="1"/>
          </p:cNvSpPr>
          <p:nvPr/>
        </p:nvSpPr>
        <p:spPr bwMode="auto">
          <a:xfrm flipH="1">
            <a:off x="6781800" y="1524000"/>
            <a:ext cx="228600" cy="4495800"/>
          </a:xfrm>
          <a:prstGeom prst="line">
            <a:avLst/>
          </a:prstGeom>
          <a:noFill/>
          <a:ln w="38100">
            <a:solidFill>
              <a:srgbClr val="00FFFF"/>
            </a:solidFill>
            <a:round/>
            <a:headEnd/>
            <a:tailEnd/>
          </a:ln>
        </p:spPr>
        <p:txBody>
          <a:bodyPr lIns="82296" rIns="82296">
            <a:spAutoFit/>
          </a:bodyPr>
          <a:lstStyle/>
          <a:p>
            <a:endParaRPr lang="en-US"/>
          </a:p>
        </p:txBody>
      </p:sp>
      <p:sp>
        <p:nvSpPr>
          <p:cNvPr id="257034" name="Line 10"/>
          <p:cNvSpPr>
            <a:spLocks noChangeShapeType="1"/>
          </p:cNvSpPr>
          <p:nvPr/>
        </p:nvSpPr>
        <p:spPr bwMode="auto">
          <a:xfrm flipH="1">
            <a:off x="6705600" y="1524000"/>
            <a:ext cx="304800" cy="2362200"/>
          </a:xfrm>
          <a:prstGeom prst="line">
            <a:avLst/>
          </a:prstGeom>
          <a:noFill/>
          <a:ln w="38100">
            <a:solidFill>
              <a:srgbClr val="008000"/>
            </a:solidFill>
            <a:round/>
            <a:headEnd/>
            <a:tailEnd/>
          </a:ln>
        </p:spPr>
        <p:txBody>
          <a:bodyPr lIns="82296" rIns="82296">
            <a:spAutoFit/>
          </a:bodyPr>
          <a:lstStyle/>
          <a:p>
            <a:endParaRPr lang="en-US"/>
          </a:p>
        </p:txBody>
      </p:sp>
      <p:sp>
        <p:nvSpPr>
          <p:cNvPr id="257035" name="Line 11"/>
          <p:cNvSpPr>
            <a:spLocks noChangeShapeType="1"/>
          </p:cNvSpPr>
          <p:nvPr/>
        </p:nvSpPr>
        <p:spPr bwMode="auto">
          <a:xfrm>
            <a:off x="6705600" y="3886200"/>
            <a:ext cx="76200" cy="2133600"/>
          </a:xfrm>
          <a:prstGeom prst="line">
            <a:avLst/>
          </a:prstGeom>
          <a:noFill/>
          <a:ln w="38100">
            <a:solidFill>
              <a:srgbClr val="FFCC00"/>
            </a:solidFill>
            <a:round/>
            <a:headEnd/>
            <a:tailEnd/>
          </a:ln>
        </p:spPr>
        <p:txBody>
          <a:bodyPr lIns="82296" rIns="82296">
            <a:spAutoFit/>
          </a:bodyPr>
          <a:lstStyle/>
          <a:p>
            <a:endParaRPr lang="en-US"/>
          </a:p>
        </p:txBody>
      </p:sp>
      <p:sp>
        <p:nvSpPr>
          <p:cNvPr id="257036" name="Text Box 12"/>
          <p:cNvSpPr txBox="1">
            <a:spLocks noChangeArrowheads="1"/>
          </p:cNvSpPr>
          <p:nvPr/>
        </p:nvSpPr>
        <p:spPr bwMode="auto">
          <a:xfrm rot="10800000" flipV="1">
            <a:off x="6705600" y="3448020"/>
            <a:ext cx="914400" cy="400110"/>
          </a:xfrm>
          <a:prstGeom prst="rect">
            <a:avLst/>
          </a:prstGeom>
          <a:noFill/>
          <a:ln w="9525">
            <a:noFill/>
            <a:miter lim="800000"/>
            <a:headEnd/>
            <a:tailEnd/>
          </a:ln>
        </p:spPr>
        <p:txBody>
          <a:bodyPr lIns="82296" rIns="82296">
            <a:spAutoFit/>
          </a:bodyPr>
          <a:lstStyle/>
          <a:p>
            <a:pPr algn="ctr" defTabSz="857250"/>
            <a:r>
              <a:rPr lang="en-US" sz="2000" dirty="0">
                <a:solidFill>
                  <a:srgbClr val="FF0000"/>
                </a:solidFill>
              </a:rPr>
              <a:t>10</a:t>
            </a:r>
            <a:r>
              <a:rPr lang="en-US" sz="2000" b="1" dirty="0">
                <a:solidFill>
                  <a:srgbClr val="FF0000"/>
                </a:solidFill>
              </a:rPr>
              <a:t>°</a:t>
            </a:r>
          </a:p>
        </p:txBody>
      </p:sp>
      <p:pic>
        <p:nvPicPr>
          <p:cNvPr id="13" name="Picture 2" descr="http://www.fortheloveoffit.com/articles_files/page12_blog_entry3_2.jpg"/>
          <p:cNvPicPr>
            <a:picLocks noChangeAspect="1" noChangeArrowheads="1"/>
          </p:cNvPicPr>
          <p:nvPr/>
        </p:nvPicPr>
        <p:blipFill>
          <a:blip r:embed="rId4" cstate="print"/>
          <a:srcRect/>
          <a:stretch>
            <a:fillRect/>
          </a:stretch>
        </p:blipFill>
        <p:spPr bwMode="auto">
          <a:xfrm>
            <a:off x="152400" y="1600200"/>
            <a:ext cx="5678488" cy="42672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57033"/>
                                        </p:tgtEl>
                                      </p:cBhvr>
                                    </p:animEffect>
                                    <p:set>
                                      <p:cBhvr>
                                        <p:cTn id="11" dur="1" fill="hold">
                                          <p:stCondLst>
                                            <p:cond delay="499"/>
                                          </p:stCondLst>
                                        </p:cTn>
                                        <p:tgtEl>
                                          <p:spTgt spid="25703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70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70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7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3" grpId="0" animBg="1"/>
      <p:bldP spid="257033" grpId="1" animBg="1"/>
      <p:bldP spid="257034" grpId="0" animBg="1"/>
      <p:bldP spid="257035" grpId="0" animBg="1"/>
      <p:bldP spid="2570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idx="4294967295"/>
          </p:nvPr>
        </p:nvSpPr>
        <p:spPr>
          <a:xfrm>
            <a:off x="685800" y="609600"/>
            <a:ext cx="7772400" cy="1470025"/>
          </a:xfrm>
        </p:spPr>
        <p:txBody>
          <a:bodyPr>
            <a:normAutofit/>
          </a:bodyPr>
          <a:lstStyle/>
          <a:p>
            <a:pPr algn="ctr"/>
            <a:r>
              <a:rPr lang="en-US" dirty="0" smtClean="0"/>
              <a:t>What are Classical and Anatomic </a:t>
            </a:r>
            <a:br>
              <a:rPr lang="en-US" dirty="0" smtClean="0"/>
            </a:br>
            <a:r>
              <a:rPr lang="en-US" dirty="0" smtClean="0"/>
              <a:t>Alignment?</a:t>
            </a:r>
          </a:p>
        </p:txBody>
      </p:sp>
      <p:pic>
        <p:nvPicPr>
          <p:cNvPr id="186370" name="Picture 2" descr="http://matcmatters.matcmadison.edu/wp-content/uploads/2009/03/questions.jpg"/>
          <p:cNvPicPr>
            <a:picLocks noChangeAspect="1" noChangeArrowheads="1"/>
          </p:cNvPicPr>
          <p:nvPr/>
        </p:nvPicPr>
        <p:blipFill>
          <a:blip r:embed="rId2" cstate="print"/>
          <a:srcRect/>
          <a:stretch>
            <a:fillRect/>
          </a:stretch>
        </p:blipFill>
        <p:spPr bwMode="auto">
          <a:xfrm>
            <a:off x="2667000" y="2313196"/>
            <a:ext cx="3657600" cy="3554204"/>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p:txBody>
          <a:bodyPr/>
          <a:lstStyle/>
          <a:p>
            <a:r>
              <a:rPr lang="en-US" smtClean="0"/>
              <a:t>Classical and Anatomic</a:t>
            </a:r>
          </a:p>
        </p:txBody>
      </p:sp>
      <p:sp>
        <p:nvSpPr>
          <p:cNvPr id="18435" name="Rectangle 5"/>
          <p:cNvSpPr>
            <a:spLocks noGrp="1" noChangeArrowheads="1"/>
          </p:cNvSpPr>
          <p:nvPr>
            <p:ph type="body" sz="half" idx="4294967295"/>
          </p:nvPr>
        </p:nvSpPr>
        <p:spPr>
          <a:xfrm>
            <a:off x="633413" y="1346200"/>
            <a:ext cx="3943350" cy="4292600"/>
          </a:xfrm>
        </p:spPr>
        <p:txBody>
          <a:bodyPr>
            <a:normAutofit/>
          </a:bodyPr>
          <a:lstStyle/>
          <a:p>
            <a:pPr marL="0" indent="0" algn="ctr">
              <a:buFont typeface="Wingdings" pitchFamily="2" charset="2"/>
              <a:buNone/>
            </a:pPr>
            <a:endParaRPr lang="en-US" sz="2800" b="1" dirty="0" smtClean="0"/>
          </a:p>
          <a:p>
            <a:pPr marL="0" indent="0" algn="ctr">
              <a:buFont typeface="Wingdings" pitchFamily="2" charset="2"/>
              <a:buNone/>
            </a:pPr>
            <a:endParaRPr lang="en-US" sz="2800" b="1" dirty="0" smtClean="0"/>
          </a:p>
          <a:p>
            <a:pPr marL="0" indent="0" algn="ctr">
              <a:buFont typeface="Wingdings" pitchFamily="2" charset="2"/>
              <a:buNone/>
            </a:pPr>
            <a:r>
              <a:rPr lang="en-US" sz="2800" b="1" dirty="0" smtClean="0"/>
              <a:t>Two</a:t>
            </a:r>
            <a:r>
              <a:rPr lang="en-US" sz="2800" dirty="0" smtClean="0"/>
              <a:t> ways to achieve neutral limb alignment (straight hip, knee, ankle line.)</a:t>
            </a:r>
          </a:p>
          <a:p>
            <a:pPr marL="0" indent="0">
              <a:buFontTx/>
              <a:buNone/>
            </a:pPr>
            <a:endParaRPr lang="en-US" sz="2800" dirty="0" smtClean="0"/>
          </a:p>
        </p:txBody>
      </p:sp>
      <p:sp>
        <p:nvSpPr>
          <p:cNvPr id="18436" name="Rectangle 7"/>
          <p:cNvSpPr>
            <a:spLocks noChangeArrowheads="1"/>
          </p:cNvSpPr>
          <p:nvPr/>
        </p:nvSpPr>
        <p:spPr bwMode="auto">
          <a:xfrm>
            <a:off x="5029200" y="2209800"/>
            <a:ext cx="2286000" cy="990600"/>
          </a:xfrm>
          <a:prstGeom prst="rect">
            <a:avLst/>
          </a:prstGeom>
          <a:noFill/>
          <a:ln w="9525">
            <a:noFill/>
            <a:miter lim="800000"/>
            <a:headEnd/>
            <a:tailEnd/>
          </a:ln>
        </p:spPr>
        <p:txBody>
          <a:bodyPr wrap="none" lIns="82296" rIns="82296" anchor="ctr">
            <a:spAutoFit/>
          </a:bodyPr>
          <a:lstStyle/>
          <a:p>
            <a:endParaRPr lang="en-US"/>
          </a:p>
        </p:txBody>
      </p:sp>
      <p:sp>
        <p:nvSpPr>
          <p:cNvPr id="18437" name="Text Box 8"/>
          <p:cNvSpPr txBox="1">
            <a:spLocks noChangeArrowheads="1"/>
          </p:cNvSpPr>
          <p:nvPr/>
        </p:nvSpPr>
        <p:spPr bwMode="auto">
          <a:xfrm>
            <a:off x="5867400" y="1828800"/>
            <a:ext cx="2133600" cy="1006475"/>
          </a:xfrm>
          <a:prstGeom prst="rect">
            <a:avLst/>
          </a:prstGeom>
          <a:solidFill>
            <a:srgbClr val="292929"/>
          </a:solidFill>
          <a:ln w="9525">
            <a:noFill/>
            <a:miter lim="800000"/>
            <a:headEnd/>
            <a:tailEnd/>
          </a:ln>
        </p:spPr>
        <p:txBody>
          <a:bodyPr lIns="82296" rIns="82296">
            <a:spAutoFit/>
          </a:bodyPr>
          <a:lstStyle/>
          <a:p>
            <a:pPr defTabSz="857250"/>
            <a:r>
              <a:rPr lang="en-US" b="1">
                <a:solidFill>
                  <a:schemeClr val="bg1"/>
                </a:solidFill>
              </a:rPr>
              <a:t>Neutral Mechanical Limb Alignment</a:t>
            </a:r>
          </a:p>
        </p:txBody>
      </p:sp>
      <p:sp>
        <p:nvSpPr>
          <p:cNvPr id="18438" name="Line 10"/>
          <p:cNvSpPr>
            <a:spLocks noChangeShapeType="1"/>
          </p:cNvSpPr>
          <p:nvPr/>
        </p:nvSpPr>
        <p:spPr bwMode="auto">
          <a:xfrm flipH="1">
            <a:off x="6096000" y="2819400"/>
            <a:ext cx="609600" cy="762000"/>
          </a:xfrm>
          <a:prstGeom prst="line">
            <a:avLst/>
          </a:prstGeom>
          <a:noFill/>
          <a:ln w="9525">
            <a:solidFill>
              <a:schemeClr val="tx1"/>
            </a:solidFill>
            <a:round/>
            <a:headEnd/>
            <a:tailEnd type="triangle" w="med" len="med"/>
          </a:ln>
        </p:spPr>
        <p:txBody>
          <a:bodyPr lIns="82296" rIns="82296">
            <a:spAutoFit/>
          </a:bodyPr>
          <a:lstStyle/>
          <a:p>
            <a:endParaRPr lang="en-US"/>
          </a:p>
        </p:txBody>
      </p:sp>
      <p:sp>
        <p:nvSpPr>
          <p:cNvPr id="18439" name="Line 11"/>
          <p:cNvSpPr>
            <a:spLocks noChangeShapeType="1"/>
          </p:cNvSpPr>
          <p:nvPr/>
        </p:nvSpPr>
        <p:spPr bwMode="auto">
          <a:xfrm>
            <a:off x="7010400" y="2819400"/>
            <a:ext cx="609600" cy="762000"/>
          </a:xfrm>
          <a:prstGeom prst="line">
            <a:avLst/>
          </a:prstGeom>
          <a:noFill/>
          <a:ln w="9525">
            <a:solidFill>
              <a:schemeClr val="tx1"/>
            </a:solidFill>
            <a:round/>
            <a:headEnd/>
            <a:tailEnd type="triangle" w="med" len="med"/>
          </a:ln>
        </p:spPr>
        <p:txBody>
          <a:bodyPr lIns="82296" rIns="82296">
            <a:spAutoFit/>
          </a:bodyPr>
          <a:lstStyle/>
          <a:p>
            <a:endParaRPr lang="en-US"/>
          </a:p>
        </p:txBody>
      </p:sp>
      <p:sp>
        <p:nvSpPr>
          <p:cNvPr id="18440" name="Text Box 12"/>
          <p:cNvSpPr txBox="1">
            <a:spLocks noChangeArrowheads="1"/>
          </p:cNvSpPr>
          <p:nvPr/>
        </p:nvSpPr>
        <p:spPr bwMode="auto">
          <a:xfrm>
            <a:off x="4876800" y="3657600"/>
            <a:ext cx="1676400" cy="701675"/>
          </a:xfrm>
          <a:prstGeom prst="rect">
            <a:avLst/>
          </a:prstGeom>
          <a:solidFill>
            <a:srgbClr val="0000FF"/>
          </a:solidFill>
          <a:ln w="9525">
            <a:noFill/>
            <a:miter lim="800000"/>
            <a:headEnd/>
            <a:tailEnd/>
          </a:ln>
        </p:spPr>
        <p:txBody>
          <a:bodyPr lIns="82296" rIns="82296">
            <a:spAutoFit/>
          </a:bodyPr>
          <a:lstStyle/>
          <a:p>
            <a:pPr defTabSz="857250"/>
            <a:r>
              <a:rPr lang="en-US" b="1">
                <a:solidFill>
                  <a:schemeClr val="bg1"/>
                </a:solidFill>
              </a:rPr>
              <a:t>Classical Alignment</a:t>
            </a:r>
          </a:p>
        </p:txBody>
      </p:sp>
      <p:sp>
        <p:nvSpPr>
          <p:cNvPr id="18441" name="Text Box 14"/>
          <p:cNvSpPr txBox="1">
            <a:spLocks noChangeArrowheads="1"/>
          </p:cNvSpPr>
          <p:nvPr/>
        </p:nvSpPr>
        <p:spPr bwMode="auto">
          <a:xfrm>
            <a:off x="7086600" y="3717925"/>
            <a:ext cx="1676400" cy="701675"/>
          </a:xfrm>
          <a:prstGeom prst="rect">
            <a:avLst/>
          </a:prstGeom>
          <a:solidFill>
            <a:srgbClr val="008000"/>
          </a:solidFill>
          <a:ln w="9525">
            <a:noFill/>
            <a:miter lim="800000"/>
            <a:headEnd/>
            <a:tailEnd/>
          </a:ln>
        </p:spPr>
        <p:txBody>
          <a:bodyPr lIns="82296" rIns="82296">
            <a:spAutoFit/>
          </a:bodyPr>
          <a:lstStyle/>
          <a:p>
            <a:pPr defTabSz="857250"/>
            <a:r>
              <a:rPr lang="en-US" b="1">
                <a:solidFill>
                  <a:schemeClr val="bg1"/>
                </a:solidFill>
              </a:rPr>
              <a:t>Anatomic Alignment</a:t>
            </a:r>
          </a:p>
        </p:txBody>
      </p:sp>
      <p:sp>
        <p:nvSpPr>
          <p:cNvPr id="18442" name="Text Box 15"/>
          <p:cNvSpPr txBox="1">
            <a:spLocks noChangeArrowheads="1"/>
          </p:cNvSpPr>
          <p:nvPr/>
        </p:nvSpPr>
        <p:spPr bwMode="auto">
          <a:xfrm>
            <a:off x="228600" y="5699125"/>
            <a:ext cx="4191000" cy="1082675"/>
          </a:xfrm>
          <a:prstGeom prst="rect">
            <a:avLst/>
          </a:prstGeom>
          <a:noFill/>
          <a:ln w="9525">
            <a:noFill/>
            <a:miter lim="800000"/>
            <a:headEnd/>
            <a:tailEnd/>
          </a:ln>
        </p:spPr>
        <p:txBody>
          <a:bodyPr lIns="82296" rIns="82296">
            <a:spAutoFit/>
          </a:bodyPr>
          <a:lstStyle/>
          <a:p>
            <a:pPr algn="l" defTabSz="857250"/>
            <a:r>
              <a:rPr lang="en-US" sz="1000" dirty="0"/>
              <a:t>Reference:</a:t>
            </a:r>
          </a:p>
          <a:p>
            <a:pPr algn="l" defTabSz="857250">
              <a:buClr>
                <a:srgbClr val="003A20"/>
              </a:buClr>
              <a:buSzPct val="25000"/>
            </a:pPr>
            <a:r>
              <a:rPr lang="en-US" sz="1000" dirty="0" err="1">
                <a:solidFill>
                  <a:schemeClr val="tx1"/>
                </a:solidFill>
              </a:rPr>
              <a:t>Krackow</a:t>
            </a:r>
            <a:r>
              <a:rPr lang="en-US" sz="1000" dirty="0">
                <a:solidFill>
                  <a:schemeClr val="tx1"/>
                </a:solidFill>
              </a:rPr>
              <a:t> KA. The Technique of Total Knee </a:t>
            </a:r>
            <a:r>
              <a:rPr lang="en-US" sz="1000" dirty="0" err="1">
                <a:solidFill>
                  <a:schemeClr val="tx1"/>
                </a:solidFill>
              </a:rPr>
              <a:t>Arthroplasty</a:t>
            </a:r>
            <a:r>
              <a:rPr lang="en-US" sz="1000" dirty="0">
                <a:solidFill>
                  <a:schemeClr val="tx1"/>
                </a:solidFill>
              </a:rPr>
              <a:t>.  C.V. Mosby Company. Philadelphia, PA. 1990</a:t>
            </a:r>
          </a:p>
          <a:p>
            <a:pPr algn="l" defTabSz="857250"/>
            <a:r>
              <a:rPr lang="en-US" dirty="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ctr"/>
            <a:r>
              <a:rPr lang="en-US" smtClean="0"/>
              <a:t>Classical  Alignment </a:t>
            </a:r>
            <a:r>
              <a:rPr lang="en-US" sz="2600" smtClean="0">
                <a:solidFill>
                  <a:srgbClr val="5781AE"/>
                </a:solidFill>
              </a:rPr>
              <a:t>		 </a:t>
            </a:r>
            <a:br>
              <a:rPr lang="en-US" sz="2600" smtClean="0">
                <a:solidFill>
                  <a:srgbClr val="5781AE"/>
                </a:solidFill>
              </a:rPr>
            </a:br>
            <a:r>
              <a:rPr lang="en-US" sz="2600" smtClean="0">
                <a:solidFill>
                  <a:srgbClr val="5781AE"/>
                </a:solidFill>
              </a:rPr>
              <a:t>       	      </a:t>
            </a:r>
            <a:br>
              <a:rPr lang="en-US" sz="2600" smtClean="0">
                <a:solidFill>
                  <a:srgbClr val="5781AE"/>
                </a:solidFill>
              </a:rPr>
            </a:br>
            <a:endParaRPr lang="en-US" sz="2600" smtClean="0">
              <a:solidFill>
                <a:srgbClr val="5781AE"/>
              </a:solidFill>
            </a:endParaRPr>
          </a:p>
        </p:txBody>
      </p:sp>
      <p:cxnSp>
        <p:nvCxnSpPr>
          <p:cNvPr id="19459" name="Straight Connector 13"/>
          <p:cNvCxnSpPr>
            <a:cxnSpLocks noChangeShapeType="1"/>
          </p:cNvCxnSpPr>
          <p:nvPr/>
        </p:nvCxnSpPr>
        <p:spPr bwMode="auto">
          <a:xfrm>
            <a:off x="685800" y="4572000"/>
            <a:ext cx="1676400" cy="0"/>
          </a:xfrm>
          <a:prstGeom prst="line">
            <a:avLst/>
          </a:prstGeom>
          <a:noFill/>
          <a:ln w="9525" algn="ctr">
            <a:noFill/>
            <a:round/>
            <a:headEnd/>
            <a:tailEnd/>
          </a:ln>
        </p:spPr>
      </p:cxnSp>
      <p:sp>
        <p:nvSpPr>
          <p:cNvPr id="19460" name="Rectangle 28"/>
          <p:cNvSpPr>
            <a:spLocks noChangeArrowheads="1"/>
          </p:cNvSpPr>
          <p:nvPr/>
        </p:nvSpPr>
        <p:spPr bwMode="auto">
          <a:xfrm>
            <a:off x="7772400" y="2133600"/>
            <a:ext cx="2514600" cy="4267200"/>
          </a:xfrm>
          <a:prstGeom prst="rect">
            <a:avLst/>
          </a:prstGeom>
          <a:noFill/>
          <a:ln w="9525">
            <a:noFill/>
            <a:miter lim="800000"/>
            <a:headEnd/>
            <a:tailEnd/>
          </a:ln>
        </p:spPr>
        <p:txBody>
          <a:bodyPr wrap="none" lIns="82296" rIns="82296" anchor="ctr">
            <a:spAutoFit/>
          </a:bodyPr>
          <a:lstStyle/>
          <a:p>
            <a:endParaRPr lang="en-US"/>
          </a:p>
        </p:txBody>
      </p:sp>
      <p:sp>
        <p:nvSpPr>
          <p:cNvPr id="19461" name="Text Box 29"/>
          <p:cNvSpPr>
            <a:spLocks noGrp="1" noChangeArrowheads="1"/>
          </p:cNvSpPr>
          <p:nvPr>
            <p:ph type="body" sz="half" idx="4294967295"/>
          </p:nvPr>
        </p:nvSpPr>
        <p:spPr>
          <a:xfrm>
            <a:off x="633413" y="1371600"/>
            <a:ext cx="3943350" cy="4292600"/>
          </a:xfrm>
          <a:noFill/>
        </p:spPr>
        <p:txBody>
          <a:bodyPr/>
          <a:lstStyle/>
          <a:p>
            <a:pPr marL="0" indent="0" defTabSz="857250">
              <a:buFontTx/>
              <a:buNone/>
            </a:pPr>
            <a:r>
              <a:rPr lang="en-US" sz="2000" b="1" dirty="0" smtClean="0">
                <a:solidFill>
                  <a:srgbClr val="0000FF"/>
                </a:solidFill>
                <a:sym typeface="Symbol" pitchFamily="18" charset="2"/>
              </a:rPr>
              <a:t>Classical Alignment:</a:t>
            </a:r>
          </a:p>
          <a:p>
            <a:pPr marL="0" indent="0" defTabSz="857250">
              <a:buFontTx/>
              <a:buNone/>
            </a:pPr>
            <a:r>
              <a:rPr lang="en-US" sz="2000" dirty="0" smtClean="0"/>
              <a:t>- is a perpendicular, 0 degree resection of the proximal tibia with respect to the mechanical axis of the tibia (MAT) and subsequent compensatory femoral resections based off the </a:t>
            </a:r>
            <a:r>
              <a:rPr lang="en-US" sz="2000" dirty="0" err="1" smtClean="0">
                <a:solidFill>
                  <a:srgbClr val="FF0000"/>
                </a:solidFill>
              </a:rPr>
              <a:t>resected</a:t>
            </a:r>
            <a:r>
              <a:rPr lang="en-US" sz="2000" dirty="0" smtClean="0">
                <a:solidFill>
                  <a:srgbClr val="FF0000"/>
                </a:solidFill>
              </a:rPr>
              <a:t> </a:t>
            </a:r>
            <a:r>
              <a:rPr lang="en-US" sz="2000" dirty="0" smtClean="0"/>
              <a:t>tibia</a:t>
            </a:r>
            <a:endParaRPr lang="en-US" sz="2000" dirty="0" smtClean="0">
              <a:sym typeface="Symbol" pitchFamily="18" charset="2"/>
            </a:endParaRPr>
          </a:p>
          <a:p>
            <a:pPr marL="0" indent="0" defTabSz="857250">
              <a:buFontTx/>
              <a:buNone/>
            </a:pPr>
            <a:r>
              <a:rPr lang="en-US" sz="2000" dirty="0" smtClean="0">
                <a:sym typeface="Symbol" pitchFamily="18" charset="2"/>
              </a:rPr>
              <a:t>-90° to mechanical axis of the tibia (bone cut on the tibia)</a:t>
            </a:r>
          </a:p>
        </p:txBody>
      </p:sp>
      <p:sp>
        <p:nvSpPr>
          <p:cNvPr id="19462" name="Text Box 30"/>
          <p:cNvSpPr txBox="1">
            <a:spLocks noChangeArrowheads="1"/>
          </p:cNvSpPr>
          <p:nvPr/>
        </p:nvSpPr>
        <p:spPr bwMode="auto">
          <a:xfrm>
            <a:off x="228600" y="5410200"/>
            <a:ext cx="4191000" cy="1082675"/>
          </a:xfrm>
          <a:prstGeom prst="rect">
            <a:avLst/>
          </a:prstGeom>
          <a:noFill/>
          <a:ln w="9525">
            <a:noFill/>
            <a:miter lim="800000"/>
            <a:headEnd/>
            <a:tailEnd/>
          </a:ln>
        </p:spPr>
        <p:txBody>
          <a:bodyPr lIns="82296" rIns="82296">
            <a:spAutoFit/>
          </a:bodyPr>
          <a:lstStyle/>
          <a:p>
            <a:pPr algn="l" defTabSz="857250"/>
            <a:r>
              <a:rPr lang="en-US" sz="1000" dirty="0"/>
              <a:t>Reference:</a:t>
            </a:r>
          </a:p>
          <a:p>
            <a:pPr algn="l" defTabSz="857250">
              <a:buClr>
                <a:srgbClr val="003A20"/>
              </a:buClr>
              <a:buSzPct val="25000"/>
            </a:pPr>
            <a:r>
              <a:rPr lang="en-US" sz="1000" dirty="0" err="1">
                <a:solidFill>
                  <a:schemeClr val="tx1"/>
                </a:solidFill>
              </a:rPr>
              <a:t>Krackow</a:t>
            </a:r>
            <a:r>
              <a:rPr lang="en-US" sz="1000" dirty="0">
                <a:solidFill>
                  <a:schemeClr val="tx1"/>
                </a:solidFill>
              </a:rPr>
              <a:t> KA. The Technique of Total Knee </a:t>
            </a:r>
            <a:r>
              <a:rPr lang="en-US" sz="1000" dirty="0" err="1">
                <a:solidFill>
                  <a:schemeClr val="tx1"/>
                </a:solidFill>
              </a:rPr>
              <a:t>Arthroplasty</a:t>
            </a:r>
            <a:r>
              <a:rPr lang="en-US" sz="1000" dirty="0">
                <a:solidFill>
                  <a:schemeClr val="tx1"/>
                </a:solidFill>
              </a:rPr>
              <a:t>.  C.V. Mosby Company. Philadelphia, PA. 1990</a:t>
            </a:r>
          </a:p>
          <a:p>
            <a:pPr algn="l" defTabSz="857250"/>
            <a:r>
              <a:rPr lang="en-US" dirty="0"/>
              <a:t> </a:t>
            </a:r>
          </a:p>
        </p:txBody>
      </p:sp>
      <p:pic>
        <p:nvPicPr>
          <p:cNvPr id="19463" name="Picture 34"/>
          <p:cNvPicPr>
            <a:picLocks noChangeAspect="1" noChangeArrowheads="1"/>
          </p:cNvPicPr>
          <p:nvPr/>
        </p:nvPicPr>
        <p:blipFill>
          <a:blip r:embed="rId3" cstate="print"/>
          <a:srcRect/>
          <a:stretch>
            <a:fillRect/>
          </a:stretch>
        </p:blipFill>
        <p:spPr bwMode="auto">
          <a:xfrm>
            <a:off x="6248400" y="1295400"/>
            <a:ext cx="1901825" cy="5410200"/>
          </a:xfrm>
          <a:prstGeom prst="rect">
            <a:avLst/>
          </a:prstGeom>
          <a:noFill/>
          <a:ln w="9525">
            <a:noFill/>
            <a:miter lim="800000"/>
            <a:headEnd/>
            <a:tailEnd/>
          </a:ln>
        </p:spPr>
      </p:pic>
      <p:sp>
        <p:nvSpPr>
          <p:cNvPr id="19464" name="Line 35"/>
          <p:cNvSpPr>
            <a:spLocks noChangeShapeType="1"/>
          </p:cNvSpPr>
          <p:nvPr/>
        </p:nvSpPr>
        <p:spPr bwMode="auto">
          <a:xfrm flipH="1">
            <a:off x="6934200" y="4114800"/>
            <a:ext cx="152400" cy="2209800"/>
          </a:xfrm>
          <a:prstGeom prst="line">
            <a:avLst/>
          </a:prstGeom>
          <a:noFill/>
          <a:ln w="28575">
            <a:solidFill>
              <a:srgbClr val="00FF00"/>
            </a:solidFill>
            <a:round/>
            <a:headEnd/>
            <a:tailEnd/>
          </a:ln>
        </p:spPr>
        <p:txBody>
          <a:bodyPr wrap="none" lIns="82296" rIns="82296">
            <a:spAutoFit/>
          </a:bodyPr>
          <a:lstStyle/>
          <a:p>
            <a:endParaRPr lang="en-US"/>
          </a:p>
        </p:txBody>
      </p:sp>
      <p:sp>
        <p:nvSpPr>
          <p:cNvPr id="19465" name="Line 36"/>
          <p:cNvSpPr>
            <a:spLocks noChangeShapeType="1"/>
          </p:cNvSpPr>
          <p:nvPr/>
        </p:nvSpPr>
        <p:spPr bwMode="auto">
          <a:xfrm>
            <a:off x="6019800" y="4114800"/>
            <a:ext cx="2362200" cy="228600"/>
          </a:xfrm>
          <a:prstGeom prst="line">
            <a:avLst/>
          </a:prstGeom>
          <a:noFill/>
          <a:ln w="38100">
            <a:solidFill>
              <a:srgbClr val="FF0000"/>
            </a:solidFill>
            <a:round/>
            <a:headEnd/>
            <a:tailEnd/>
          </a:ln>
        </p:spPr>
        <p:txBody>
          <a:bodyPr lIns="82296" rIns="82296">
            <a:spAutoFit/>
          </a:bodyPr>
          <a:lstStyle/>
          <a:p>
            <a:endParaRPr lang="en-US"/>
          </a:p>
        </p:txBody>
      </p:sp>
      <p:sp>
        <p:nvSpPr>
          <p:cNvPr id="19466" name="Text Box 38"/>
          <p:cNvSpPr txBox="1">
            <a:spLocks noChangeArrowheads="1"/>
          </p:cNvSpPr>
          <p:nvPr/>
        </p:nvSpPr>
        <p:spPr bwMode="auto">
          <a:xfrm>
            <a:off x="4800600" y="3810000"/>
            <a:ext cx="1239838" cy="854075"/>
          </a:xfrm>
          <a:prstGeom prst="rect">
            <a:avLst/>
          </a:prstGeom>
          <a:noFill/>
          <a:ln w="9525">
            <a:noFill/>
            <a:miter lim="800000"/>
            <a:headEnd/>
            <a:tailEnd/>
          </a:ln>
        </p:spPr>
        <p:txBody>
          <a:bodyPr wrap="none" lIns="82296" rIns="82296">
            <a:spAutoFit/>
          </a:bodyPr>
          <a:lstStyle/>
          <a:p>
            <a:pPr defTabSz="857250"/>
            <a:r>
              <a:rPr lang="en-US" b="1">
                <a:solidFill>
                  <a:schemeClr val="tx1"/>
                </a:solidFill>
              </a:rPr>
              <a:t>0° cut on</a:t>
            </a:r>
          </a:p>
          <a:p>
            <a:pPr defTabSz="857250"/>
            <a:r>
              <a:rPr lang="en-US" b="1">
                <a:solidFill>
                  <a:schemeClr val="tx1"/>
                </a:solidFill>
              </a:rPr>
              <a:t> the tibia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10"/>
          <p:cNvSpPr>
            <a:spLocks noGrp="1" noChangeArrowheads="1"/>
          </p:cNvSpPr>
          <p:nvPr>
            <p:ph type="title"/>
          </p:nvPr>
        </p:nvSpPr>
        <p:spPr/>
        <p:txBody>
          <a:bodyPr/>
          <a:lstStyle/>
          <a:p>
            <a:r>
              <a:rPr lang="en-US" smtClean="0"/>
              <a:t>Anatomic Alignment</a:t>
            </a:r>
          </a:p>
        </p:txBody>
      </p:sp>
      <p:sp>
        <p:nvSpPr>
          <p:cNvPr id="20483" name="Rectangle 11"/>
          <p:cNvSpPr>
            <a:spLocks noGrp="1" noChangeArrowheads="1"/>
          </p:cNvSpPr>
          <p:nvPr>
            <p:ph type="body" sz="half" idx="1"/>
          </p:nvPr>
        </p:nvSpPr>
        <p:spPr>
          <a:xfrm>
            <a:off x="381000" y="1328738"/>
            <a:ext cx="3581400" cy="4310062"/>
          </a:xfrm>
        </p:spPr>
        <p:txBody>
          <a:bodyPr/>
          <a:lstStyle/>
          <a:p>
            <a:pPr marL="0" indent="0">
              <a:buFontTx/>
              <a:buNone/>
            </a:pPr>
            <a:r>
              <a:rPr lang="en-US" sz="2000" b="1" dirty="0" smtClean="0">
                <a:solidFill>
                  <a:srgbClr val="009900"/>
                </a:solidFill>
                <a:sym typeface="Symbol" pitchFamily="18" charset="2"/>
              </a:rPr>
              <a:t>Anatomic:</a:t>
            </a:r>
          </a:p>
          <a:p>
            <a:pPr marL="0" indent="0">
              <a:buFontTx/>
              <a:buNone/>
            </a:pPr>
            <a:r>
              <a:rPr lang="en-US" sz="2000" dirty="0" smtClean="0">
                <a:sym typeface="Symbol" pitchFamily="18" charset="2"/>
              </a:rPr>
              <a:t>- </a:t>
            </a:r>
            <a:r>
              <a:rPr lang="en-US" sz="2000" dirty="0" smtClean="0"/>
              <a:t>is a 3 degree</a:t>
            </a:r>
            <a:r>
              <a:rPr lang="en-US" sz="2000" dirty="0" smtClean="0">
                <a:solidFill>
                  <a:srgbClr val="0000FF"/>
                </a:solidFill>
              </a:rPr>
              <a:t>*</a:t>
            </a:r>
            <a:r>
              <a:rPr lang="en-US" sz="2000" dirty="0" smtClean="0"/>
              <a:t> </a:t>
            </a:r>
            <a:r>
              <a:rPr lang="en-US" sz="2000" dirty="0" err="1" smtClean="0"/>
              <a:t>varus</a:t>
            </a:r>
            <a:r>
              <a:rPr lang="en-US" sz="2000" dirty="0" smtClean="0"/>
              <a:t> resection of proximal tibia with respect to the mechanical axis of the tibia (MAT) and subsequent compensatory femoral resections based off of the </a:t>
            </a:r>
            <a:r>
              <a:rPr lang="en-US" sz="2000" dirty="0" err="1" smtClean="0"/>
              <a:t>resected</a:t>
            </a:r>
            <a:r>
              <a:rPr lang="en-US" sz="2000" dirty="0" smtClean="0"/>
              <a:t> tibia. </a:t>
            </a:r>
            <a:endParaRPr lang="en-US" sz="2000" dirty="0" smtClean="0">
              <a:sym typeface="Symbol" pitchFamily="18" charset="2"/>
            </a:endParaRPr>
          </a:p>
          <a:p>
            <a:pPr marL="0" indent="0">
              <a:buFontTx/>
              <a:buNone/>
            </a:pPr>
            <a:r>
              <a:rPr lang="en-US" sz="2000" dirty="0" smtClean="0">
                <a:sym typeface="Symbol" pitchFamily="18" charset="2"/>
              </a:rPr>
              <a:t>- 3°(or 87°) to the mechanical axis of the tibia and parallel to the floor</a:t>
            </a:r>
          </a:p>
          <a:p>
            <a:pPr marL="0" indent="0">
              <a:buFontTx/>
              <a:buNone/>
            </a:pPr>
            <a:r>
              <a:rPr lang="en-US" sz="1800" dirty="0" smtClean="0">
                <a:solidFill>
                  <a:srgbClr val="0000FF"/>
                </a:solidFill>
                <a:sym typeface="Symbol" pitchFamily="18" charset="2"/>
              </a:rPr>
              <a:t>*</a:t>
            </a:r>
            <a:r>
              <a:rPr lang="en-US" sz="1600" dirty="0" smtClean="0">
                <a:solidFill>
                  <a:srgbClr val="0000FF"/>
                </a:solidFill>
                <a:sym typeface="Symbol" pitchFamily="18" charset="2"/>
              </a:rPr>
              <a:t>Based on “average” anatomy</a:t>
            </a:r>
          </a:p>
          <a:p>
            <a:pPr marL="0" indent="0">
              <a:buFontTx/>
              <a:buNone/>
            </a:pPr>
            <a:endParaRPr lang="en-US" sz="1600" dirty="0" smtClean="0"/>
          </a:p>
        </p:txBody>
      </p:sp>
      <p:sp>
        <p:nvSpPr>
          <p:cNvPr id="20484" name="Rectangle 13"/>
          <p:cNvSpPr>
            <a:spLocks noChangeArrowheads="1"/>
          </p:cNvSpPr>
          <p:nvPr/>
        </p:nvSpPr>
        <p:spPr bwMode="auto">
          <a:xfrm>
            <a:off x="3886200" y="1981200"/>
            <a:ext cx="1981200" cy="4419600"/>
          </a:xfrm>
          <a:prstGeom prst="rect">
            <a:avLst/>
          </a:prstGeom>
          <a:noFill/>
          <a:ln w="9525">
            <a:noFill/>
            <a:miter lim="800000"/>
            <a:headEnd/>
            <a:tailEnd/>
          </a:ln>
        </p:spPr>
        <p:txBody>
          <a:bodyPr wrap="none" lIns="82296" rIns="82296" anchor="ctr">
            <a:spAutoFit/>
          </a:bodyPr>
          <a:lstStyle/>
          <a:p>
            <a:endParaRPr lang="en-US"/>
          </a:p>
        </p:txBody>
      </p:sp>
      <p:sp>
        <p:nvSpPr>
          <p:cNvPr id="20485" name="Rectangle 14"/>
          <p:cNvSpPr>
            <a:spLocks noChangeArrowheads="1"/>
          </p:cNvSpPr>
          <p:nvPr/>
        </p:nvSpPr>
        <p:spPr bwMode="auto">
          <a:xfrm>
            <a:off x="3962400" y="2209800"/>
            <a:ext cx="1752600" cy="3733800"/>
          </a:xfrm>
          <a:prstGeom prst="rect">
            <a:avLst/>
          </a:prstGeom>
          <a:solidFill>
            <a:schemeClr val="bg1"/>
          </a:solidFill>
          <a:ln w="9525">
            <a:noFill/>
            <a:miter lim="800000"/>
            <a:headEnd/>
            <a:tailEnd/>
          </a:ln>
        </p:spPr>
        <p:txBody>
          <a:bodyPr lIns="82296" rIns="82296" anchor="ctr">
            <a:spAutoFit/>
          </a:bodyPr>
          <a:lstStyle/>
          <a:p>
            <a:endParaRPr lang="en-US"/>
          </a:p>
        </p:txBody>
      </p:sp>
      <p:sp>
        <p:nvSpPr>
          <p:cNvPr id="20486" name="Text Box 17"/>
          <p:cNvSpPr txBox="1">
            <a:spLocks noChangeArrowheads="1"/>
          </p:cNvSpPr>
          <p:nvPr/>
        </p:nvSpPr>
        <p:spPr bwMode="auto">
          <a:xfrm>
            <a:off x="4038600" y="3810000"/>
            <a:ext cx="2362200" cy="396875"/>
          </a:xfrm>
          <a:prstGeom prst="rect">
            <a:avLst/>
          </a:prstGeom>
          <a:noFill/>
          <a:ln w="9525">
            <a:noFill/>
            <a:miter lim="800000"/>
            <a:headEnd/>
            <a:tailEnd/>
          </a:ln>
        </p:spPr>
        <p:txBody>
          <a:bodyPr lIns="82296" rIns="82296">
            <a:spAutoFit/>
          </a:bodyPr>
          <a:lstStyle/>
          <a:p>
            <a:pPr algn="l" defTabSz="857250"/>
            <a:r>
              <a:rPr lang="en-US" b="1" dirty="0">
                <a:solidFill>
                  <a:schemeClr val="tx1"/>
                </a:solidFill>
              </a:rPr>
              <a:t>3</a:t>
            </a:r>
            <a:r>
              <a:rPr lang="en-US" b="1" dirty="0">
                <a:solidFill>
                  <a:schemeClr val="tx1"/>
                </a:solidFill>
                <a:cs typeface="Arial" charset="0"/>
              </a:rPr>
              <a:t>°</a:t>
            </a:r>
            <a:r>
              <a:rPr lang="en-US" b="1" dirty="0">
                <a:solidFill>
                  <a:schemeClr val="tx1"/>
                </a:solidFill>
              </a:rPr>
              <a:t> cut on the tibia</a:t>
            </a:r>
          </a:p>
        </p:txBody>
      </p:sp>
      <p:sp>
        <p:nvSpPr>
          <p:cNvPr id="20487" name="Text Box 18"/>
          <p:cNvSpPr txBox="1">
            <a:spLocks noChangeArrowheads="1"/>
          </p:cNvSpPr>
          <p:nvPr/>
        </p:nvSpPr>
        <p:spPr bwMode="auto">
          <a:xfrm>
            <a:off x="228600" y="5638800"/>
            <a:ext cx="4191000" cy="830997"/>
          </a:xfrm>
          <a:prstGeom prst="rect">
            <a:avLst/>
          </a:prstGeom>
          <a:noFill/>
          <a:ln w="9525">
            <a:noFill/>
            <a:miter lim="800000"/>
            <a:headEnd/>
            <a:tailEnd/>
          </a:ln>
        </p:spPr>
        <p:txBody>
          <a:bodyPr wrap="square" lIns="82296" rIns="82296">
            <a:spAutoFit/>
          </a:bodyPr>
          <a:lstStyle/>
          <a:p>
            <a:pPr algn="l" defTabSz="857250"/>
            <a:r>
              <a:rPr lang="en-US" sz="1000" dirty="0"/>
              <a:t>Reference:</a:t>
            </a:r>
          </a:p>
          <a:p>
            <a:pPr algn="l" defTabSz="857250">
              <a:buClr>
                <a:srgbClr val="003A20"/>
              </a:buClr>
              <a:buSzPct val="25000"/>
            </a:pPr>
            <a:r>
              <a:rPr lang="en-US" sz="1000" dirty="0" err="1">
                <a:solidFill>
                  <a:schemeClr val="tx1"/>
                </a:solidFill>
              </a:rPr>
              <a:t>Krackow</a:t>
            </a:r>
            <a:r>
              <a:rPr lang="en-US" sz="1000" dirty="0">
                <a:solidFill>
                  <a:schemeClr val="tx1"/>
                </a:solidFill>
              </a:rPr>
              <a:t> KA. The Technique of Total Knee </a:t>
            </a:r>
            <a:r>
              <a:rPr lang="en-US" sz="1000" dirty="0" err="1">
                <a:solidFill>
                  <a:schemeClr val="tx1"/>
                </a:solidFill>
              </a:rPr>
              <a:t>Arthroplasty</a:t>
            </a:r>
            <a:r>
              <a:rPr lang="en-US" sz="1000" dirty="0">
                <a:solidFill>
                  <a:schemeClr val="tx1"/>
                </a:solidFill>
              </a:rPr>
              <a:t>.  C.V. Mosby Company. Philadelphia, PA. 1990</a:t>
            </a:r>
          </a:p>
          <a:p>
            <a:pPr algn="l" defTabSz="857250"/>
            <a:r>
              <a:rPr lang="en-US" dirty="0"/>
              <a:t> </a:t>
            </a:r>
          </a:p>
        </p:txBody>
      </p:sp>
      <p:pic>
        <p:nvPicPr>
          <p:cNvPr id="20488" name="Picture 19"/>
          <p:cNvPicPr>
            <a:picLocks noChangeAspect="1" noChangeArrowheads="1"/>
          </p:cNvPicPr>
          <p:nvPr/>
        </p:nvPicPr>
        <p:blipFill>
          <a:blip r:embed="rId2" cstate="print"/>
          <a:srcRect/>
          <a:stretch>
            <a:fillRect/>
          </a:stretch>
        </p:blipFill>
        <p:spPr bwMode="auto">
          <a:xfrm>
            <a:off x="6248400" y="1295400"/>
            <a:ext cx="1901825" cy="5410200"/>
          </a:xfrm>
          <a:prstGeom prst="rect">
            <a:avLst/>
          </a:prstGeom>
          <a:noFill/>
          <a:ln w="9525">
            <a:noFill/>
            <a:miter lim="800000"/>
            <a:headEnd/>
            <a:tailEnd/>
          </a:ln>
        </p:spPr>
      </p:pic>
      <p:sp>
        <p:nvSpPr>
          <p:cNvPr id="20489" name="Line 20"/>
          <p:cNvSpPr>
            <a:spLocks noChangeShapeType="1"/>
          </p:cNvSpPr>
          <p:nvPr/>
        </p:nvSpPr>
        <p:spPr bwMode="auto">
          <a:xfrm flipH="1">
            <a:off x="6934200" y="4114800"/>
            <a:ext cx="152400" cy="2057400"/>
          </a:xfrm>
          <a:prstGeom prst="line">
            <a:avLst/>
          </a:prstGeom>
          <a:noFill/>
          <a:ln w="28575">
            <a:solidFill>
              <a:srgbClr val="00FF00"/>
            </a:solidFill>
            <a:round/>
            <a:headEnd/>
            <a:tailEnd/>
          </a:ln>
        </p:spPr>
        <p:txBody>
          <a:bodyPr wrap="none" lIns="82296" rIns="82296">
            <a:spAutoFit/>
          </a:bodyPr>
          <a:lstStyle/>
          <a:p>
            <a:endParaRPr lang="en-US"/>
          </a:p>
        </p:txBody>
      </p:sp>
      <p:sp>
        <p:nvSpPr>
          <p:cNvPr id="20490" name="Line 21"/>
          <p:cNvSpPr>
            <a:spLocks noChangeShapeType="1"/>
          </p:cNvSpPr>
          <p:nvPr/>
        </p:nvSpPr>
        <p:spPr bwMode="auto">
          <a:xfrm>
            <a:off x="6019800" y="4191000"/>
            <a:ext cx="2362200" cy="76200"/>
          </a:xfrm>
          <a:prstGeom prst="line">
            <a:avLst/>
          </a:prstGeom>
          <a:noFill/>
          <a:ln w="38100">
            <a:solidFill>
              <a:srgbClr val="FF0000"/>
            </a:solidFill>
            <a:round/>
            <a:headEnd/>
            <a:tailEnd/>
          </a:ln>
        </p:spPr>
        <p:txBody>
          <a:bodyPr lIns="82296" rIns="82296">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smtClean="0"/>
              <a:t>Alignment Basics</a:t>
            </a:r>
          </a:p>
        </p:txBody>
      </p:sp>
      <p:sp>
        <p:nvSpPr>
          <p:cNvPr id="21507" name="Rectangle 3"/>
          <p:cNvSpPr>
            <a:spLocks noGrp="1" noChangeArrowheads="1"/>
          </p:cNvSpPr>
          <p:nvPr>
            <p:ph type="body" idx="1"/>
          </p:nvPr>
        </p:nvSpPr>
        <p:spPr/>
        <p:txBody>
          <a:bodyPr/>
          <a:lstStyle/>
          <a:p>
            <a:pPr marL="0" indent="0" algn="ctr">
              <a:buNone/>
            </a:pPr>
            <a:r>
              <a:rPr lang="en-US" sz="2800" dirty="0" smtClean="0">
                <a:solidFill>
                  <a:srgbClr val="0000FF"/>
                </a:solidFill>
              </a:rPr>
              <a:t>Classical Alignment</a:t>
            </a:r>
            <a:r>
              <a:rPr lang="en-US" sz="2800" dirty="0" smtClean="0">
                <a:solidFill>
                  <a:schemeClr val="accent1"/>
                </a:solidFill>
              </a:rPr>
              <a:t> 		</a:t>
            </a:r>
            <a:r>
              <a:rPr lang="en-US" sz="2800" dirty="0" smtClean="0">
                <a:solidFill>
                  <a:srgbClr val="009900"/>
                </a:solidFill>
              </a:rPr>
              <a:t>Anatomic Alignment</a:t>
            </a:r>
            <a:r>
              <a:rPr lang="en-US" sz="2800" dirty="0" smtClean="0">
                <a:solidFill>
                  <a:schemeClr val="accent1"/>
                </a:solidFill>
              </a:rPr>
              <a:t> </a:t>
            </a:r>
          </a:p>
          <a:p>
            <a:pPr marL="0" indent="0">
              <a:buFontTx/>
              <a:buNone/>
            </a:pPr>
            <a:endParaRPr lang="en-US" sz="2800" dirty="0" smtClean="0">
              <a:solidFill>
                <a:schemeClr val="accent1"/>
              </a:solidFill>
            </a:endParaRPr>
          </a:p>
          <a:p>
            <a:pPr marL="0" indent="0">
              <a:buFontTx/>
              <a:buNone/>
            </a:pPr>
            <a:endParaRPr lang="en-US" sz="1400" dirty="0" smtClean="0">
              <a:solidFill>
                <a:schemeClr val="accent1"/>
              </a:solidFill>
            </a:endParaRPr>
          </a:p>
          <a:p>
            <a:pPr marL="0" indent="0">
              <a:buFontTx/>
              <a:buNone/>
            </a:pPr>
            <a:endParaRPr lang="en-US" sz="2000" dirty="0" smtClean="0"/>
          </a:p>
          <a:p>
            <a:pPr marL="0" indent="0">
              <a:buFontTx/>
              <a:buNone/>
            </a:pPr>
            <a:endParaRPr lang="en-US" sz="2000" dirty="0" smtClean="0"/>
          </a:p>
        </p:txBody>
      </p:sp>
      <p:pic>
        <p:nvPicPr>
          <p:cNvPr id="21508" name="Picture 10"/>
          <p:cNvPicPr>
            <a:picLocks noChangeAspect="1" noChangeArrowheads="1"/>
          </p:cNvPicPr>
          <p:nvPr/>
        </p:nvPicPr>
        <p:blipFill>
          <a:blip r:embed="rId2" cstate="print"/>
          <a:srcRect/>
          <a:stretch>
            <a:fillRect/>
          </a:stretch>
        </p:blipFill>
        <p:spPr bwMode="auto">
          <a:xfrm>
            <a:off x="1828800" y="2438400"/>
            <a:ext cx="1312863" cy="3733800"/>
          </a:xfrm>
          <a:prstGeom prst="rect">
            <a:avLst/>
          </a:prstGeom>
          <a:noFill/>
          <a:ln w="9525">
            <a:noFill/>
            <a:miter lim="800000"/>
            <a:headEnd/>
            <a:tailEnd/>
          </a:ln>
        </p:spPr>
      </p:pic>
      <p:pic>
        <p:nvPicPr>
          <p:cNvPr id="21509" name="Picture 11"/>
          <p:cNvPicPr>
            <a:picLocks noChangeAspect="1" noChangeArrowheads="1"/>
          </p:cNvPicPr>
          <p:nvPr/>
        </p:nvPicPr>
        <p:blipFill>
          <a:blip r:embed="rId2" cstate="print"/>
          <a:srcRect/>
          <a:stretch>
            <a:fillRect/>
          </a:stretch>
        </p:blipFill>
        <p:spPr bwMode="auto">
          <a:xfrm>
            <a:off x="6096000" y="2438400"/>
            <a:ext cx="1312863" cy="3733800"/>
          </a:xfrm>
          <a:prstGeom prst="rect">
            <a:avLst/>
          </a:prstGeom>
          <a:noFill/>
          <a:ln w="9525">
            <a:noFill/>
            <a:miter lim="800000"/>
            <a:headEnd/>
            <a:tailEnd/>
          </a:ln>
        </p:spPr>
      </p:pic>
      <p:sp>
        <p:nvSpPr>
          <p:cNvPr id="21510" name="Line 12"/>
          <p:cNvSpPr>
            <a:spLocks noChangeShapeType="1"/>
          </p:cNvSpPr>
          <p:nvPr/>
        </p:nvSpPr>
        <p:spPr bwMode="auto">
          <a:xfrm>
            <a:off x="1905000" y="4419600"/>
            <a:ext cx="1219200" cy="76200"/>
          </a:xfrm>
          <a:prstGeom prst="line">
            <a:avLst/>
          </a:prstGeom>
          <a:noFill/>
          <a:ln w="28575">
            <a:solidFill>
              <a:srgbClr val="FF0000"/>
            </a:solidFill>
            <a:round/>
            <a:headEnd/>
            <a:tailEnd/>
          </a:ln>
        </p:spPr>
        <p:txBody>
          <a:bodyPr lIns="82296" rIns="82296">
            <a:spAutoFit/>
          </a:bodyPr>
          <a:lstStyle/>
          <a:p>
            <a:endParaRPr lang="en-US"/>
          </a:p>
        </p:txBody>
      </p:sp>
      <p:sp>
        <p:nvSpPr>
          <p:cNvPr id="21511" name="Line 13"/>
          <p:cNvSpPr>
            <a:spLocks noChangeShapeType="1"/>
          </p:cNvSpPr>
          <p:nvPr/>
        </p:nvSpPr>
        <p:spPr bwMode="auto">
          <a:xfrm>
            <a:off x="6096000" y="4419600"/>
            <a:ext cx="1295400" cy="0"/>
          </a:xfrm>
          <a:prstGeom prst="line">
            <a:avLst/>
          </a:prstGeom>
          <a:noFill/>
          <a:ln w="28575">
            <a:solidFill>
              <a:srgbClr val="FF0000"/>
            </a:solidFill>
            <a:round/>
            <a:headEnd/>
            <a:tailEnd/>
          </a:ln>
        </p:spPr>
        <p:txBody>
          <a:bodyPr lIns="82296" rIns="82296">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n-US" sz="2600" smtClean="0"/>
              <a:t>How Do The Traditional Alignment Philosophies Differ/Compare – Classical and Anatomic</a:t>
            </a:r>
          </a:p>
        </p:txBody>
      </p:sp>
      <p:sp>
        <p:nvSpPr>
          <p:cNvPr id="22531" name="Rectangle 3"/>
          <p:cNvSpPr>
            <a:spLocks noGrp="1" noChangeArrowheads="1"/>
          </p:cNvSpPr>
          <p:nvPr>
            <p:ph type="body" idx="1"/>
          </p:nvPr>
        </p:nvSpPr>
        <p:spPr>
          <a:xfrm>
            <a:off x="609600" y="1981200"/>
            <a:ext cx="4777167" cy="4292600"/>
          </a:xfrm>
        </p:spPr>
        <p:txBody>
          <a:bodyPr/>
          <a:lstStyle/>
          <a:p>
            <a:pPr marL="0" indent="0">
              <a:buFontTx/>
              <a:buNone/>
            </a:pPr>
            <a:r>
              <a:rPr lang="en-US" b="1" u="sng" dirty="0" smtClean="0">
                <a:solidFill>
                  <a:srgbClr val="FF0000"/>
                </a:solidFill>
              </a:rPr>
              <a:t>Similar</a:t>
            </a:r>
            <a:r>
              <a:rPr lang="en-US" b="1" dirty="0" smtClean="0">
                <a:solidFill>
                  <a:srgbClr val="FF0000"/>
                </a:solidFill>
              </a:rPr>
              <a:t>:</a:t>
            </a:r>
          </a:p>
          <a:p>
            <a:pPr marL="0" indent="0" algn="just">
              <a:buFontTx/>
              <a:buNone/>
            </a:pPr>
            <a:r>
              <a:rPr lang="en-US" sz="2400" dirty="0" smtClean="0"/>
              <a:t>Same limb alignment goal: </a:t>
            </a:r>
          </a:p>
          <a:p>
            <a:pPr marL="0" indent="0" algn="just">
              <a:buFontTx/>
              <a:buNone/>
            </a:pPr>
            <a:r>
              <a:rPr lang="en-US" sz="2400" dirty="0" smtClean="0"/>
              <a:t>Mechanical axis line passes through the centers of the femoral head, knee, and ankle (neutral).</a:t>
            </a:r>
          </a:p>
        </p:txBody>
      </p:sp>
      <p:sp>
        <p:nvSpPr>
          <p:cNvPr id="22532" name="Text Box 9"/>
          <p:cNvSpPr txBox="1">
            <a:spLocks noChangeArrowheads="1"/>
          </p:cNvSpPr>
          <p:nvPr/>
        </p:nvSpPr>
        <p:spPr bwMode="auto">
          <a:xfrm>
            <a:off x="228600" y="5791200"/>
            <a:ext cx="4191000" cy="6254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C.V. Mosby Company. Philadelphia, PA. 1990</a:t>
            </a:r>
            <a:endParaRPr lang="en-US"/>
          </a:p>
        </p:txBody>
      </p:sp>
      <p:pic>
        <p:nvPicPr>
          <p:cNvPr id="22533" name="Picture 10"/>
          <p:cNvPicPr>
            <a:picLocks noChangeAspect="1" noChangeArrowheads="1"/>
          </p:cNvPicPr>
          <p:nvPr/>
        </p:nvPicPr>
        <p:blipFill>
          <a:blip r:embed="rId2" cstate="print"/>
          <a:srcRect l="21564" t="37500" r="73436" b="39844"/>
          <a:stretch>
            <a:fillRect/>
          </a:stretch>
        </p:blipFill>
        <p:spPr bwMode="auto">
          <a:xfrm>
            <a:off x="5824715" y="1308976"/>
            <a:ext cx="3014485" cy="5091824"/>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743200" y="1905000"/>
            <a:ext cx="5929313" cy="4402138"/>
          </a:xfrm>
        </p:spPr>
        <p:txBody>
          <a:bodyPr>
            <a:normAutofit/>
          </a:bodyPr>
          <a:lstStyle/>
          <a:p>
            <a:pPr marL="0" indent="0">
              <a:buFontTx/>
              <a:buNone/>
            </a:pPr>
            <a:endParaRPr lang="en-US" sz="2400" b="1" dirty="0" smtClean="0">
              <a:solidFill>
                <a:srgbClr val="FF0000"/>
              </a:solidFill>
            </a:endParaRPr>
          </a:p>
          <a:p>
            <a:pPr marL="0" indent="0">
              <a:buFontTx/>
              <a:buNone/>
            </a:pPr>
            <a:r>
              <a:rPr lang="en-US" sz="2400" b="1" dirty="0" smtClean="0">
                <a:solidFill>
                  <a:srgbClr val="0000FF"/>
                </a:solidFill>
              </a:rPr>
              <a:t>Classical</a:t>
            </a:r>
            <a:r>
              <a:rPr lang="en-US" sz="2400" dirty="0" smtClean="0">
                <a:solidFill>
                  <a:srgbClr val="0000FF"/>
                </a:solidFill>
              </a:rPr>
              <a:t> </a:t>
            </a:r>
            <a:r>
              <a:rPr lang="en-US" sz="2400" dirty="0" smtClean="0"/>
              <a:t>- the tibia is </a:t>
            </a:r>
            <a:r>
              <a:rPr lang="en-US" sz="2400" dirty="0" err="1" smtClean="0"/>
              <a:t>resected</a:t>
            </a:r>
            <a:r>
              <a:rPr lang="en-US" sz="2400" dirty="0" smtClean="0"/>
              <a:t> </a:t>
            </a:r>
            <a:r>
              <a:rPr lang="en-US" sz="2400" dirty="0" smtClean="0">
                <a:solidFill>
                  <a:srgbClr val="FF0000"/>
                </a:solidFill>
              </a:rPr>
              <a:t>perpendicular</a:t>
            </a:r>
            <a:r>
              <a:rPr lang="en-US" sz="2400" dirty="0" smtClean="0"/>
              <a:t> to the long axis of the tibia (MAT)</a:t>
            </a:r>
          </a:p>
          <a:p>
            <a:pPr marL="0" indent="0">
              <a:buFontTx/>
              <a:buNone/>
            </a:pPr>
            <a:endParaRPr lang="en-US" sz="2400" b="1" dirty="0" smtClean="0">
              <a:solidFill>
                <a:srgbClr val="009900"/>
              </a:solidFill>
            </a:endParaRPr>
          </a:p>
          <a:p>
            <a:pPr marL="0" indent="0">
              <a:buFontTx/>
              <a:buNone/>
            </a:pPr>
            <a:endParaRPr lang="en-US" sz="2400" b="1" dirty="0" smtClean="0">
              <a:solidFill>
                <a:srgbClr val="009900"/>
              </a:solidFill>
            </a:endParaRPr>
          </a:p>
        </p:txBody>
      </p:sp>
      <p:grpSp>
        <p:nvGrpSpPr>
          <p:cNvPr id="4" name="Group 3"/>
          <p:cNvGrpSpPr>
            <a:grpSpLocks/>
          </p:cNvGrpSpPr>
          <p:nvPr/>
        </p:nvGrpSpPr>
        <p:grpSpPr bwMode="auto">
          <a:xfrm>
            <a:off x="533400" y="1600200"/>
            <a:ext cx="1827213" cy="2362200"/>
            <a:chOff x="673445" y="2667000"/>
            <a:chExt cx="2666655" cy="3886200"/>
          </a:xfrm>
        </p:grpSpPr>
        <p:grpSp>
          <p:nvGrpSpPr>
            <p:cNvPr id="5" name="Group 10"/>
            <p:cNvGrpSpPr>
              <a:grpSpLocks/>
            </p:cNvGrpSpPr>
            <p:nvPr/>
          </p:nvGrpSpPr>
          <p:grpSpPr bwMode="auto">
            <a:xfrm>
              <a:off x="1219200" y="2667000"/>
              <a:ext cx="2120900" cy="3886200"/>
              <a:chOff x="1219200" y="2667000"/>
              <a:chExt cx="2120900" cy="3886200"/>
            </a:xfrm>
          </p:grpSpPr>
          <p:pic>
            <p:nvPicPr>
              <p:cNvPr id="23566" name="Picture 4" descr="fem_resect_01"/>
              <p:cNvPicPr>
                <a:picLocks noChangeAspect="1" noChangeArrowheads="1"/>
              </p:cNvPicPr>
              <p:nvPr/>
            </p:nvPicPr>
            <p:blipFill>
              <a:blip r:embed="rId2" cstate="print"/>
              <a:srcRect l="4819" r="4111"/>
              <a:stretch>
                <a:fillRect/>
              </a:stretch>
            </p:blipFill>
            <p:spPr bwMode="auto">
              <a:xfrm>
                <a:off x="1219200" y="2667000"/>
                <a:ext cx="2120900" cy="3878263"/>
              </a:xfrm>
              <a:prstGeom prst="rect">
                <a:avLst/>
              </a:prstGeom>
              <a:noFill/>
              <a:ln w="9525">
                <a:noFill/>
                <a:miter lim="800000"/>
                <a:headEnd/>
                <a:tailEnd/>
              </a:ln>
            </p:spPr>
          </p:pic>
          <p:sp>
            <p:nvSpPr>
              <p:cNvPr id="23567" name="Line 5"/>
              <p:cNvSpPr>
                <a:spLocks noChangeShapeType="1"/>
              </p:cNvSpPr>
              <p:nvPr/>
            </p:nvSpPr>
            <p:spPr bwMode="auto">
              <a:xfrm>
                <a:off x="2209800" y="4343400"/>
                <a:ext cx="0" cy="2209800"/>
              </a:xfrm>
              <a:prstGeom prst="line">
                <a:avLst/>
              </a:prstGeom>
              <a:noFill/>
              <a:ln w="28575">
                <a:solidFill>
                  <a:srgbClr val="FF0000"/>
                </a:solidFill>
                <a:round/>
                <a:headEnd/>
                <a:tailEnd/>
              </a:ln>
            </p:spPr>
            <p:txBody>
              <a:bodyPr wrap="square" lIns="82296" rIns="82296">
                <a:spAutoFit/>
              </a:bodyPr>
              <a:lstStyle/>
              <a:p>
                <a:endParaRPr lang="en-US"/>
              </a:p>
            </p:txBody>
          </p:sp>
          <p:sp>
            <p:nvSpPr>
              <p:cNvPr id="23568" name="Line 6"/>
              <p:cNvSpPr>
                <a:spLocks noChangeShapeType="1"/>
              </p:cNvSpPr>
              <p:nvPr/>
            </p:nvSpPr>
            <p:spPr bwMode="auto">
              <a:xfrm>
                <a:off x="1295400" y="4267200"/>
                <a:ext cx="1905000" cy="0"/>
              </a:xfrm>
              <a:prstGeom prst="line">
                <a:avLst/>
              </a:prstGeom>
              <a:noFill/>
              <a:ln w="38100">
                <a:noFill/>
                <a:round/>
                <a:headEnd/>
                <a:tailEnd/>
              </a:ln>
            </p:spPr>
            <p:txBody>
              <a:bodyPr wrap="square" lIns="82296" rIns="82296">
                <a:spAutoFit/>
              </a:bodyPr>
              <a:lstStyle/>
              <a:p>
                <a:endParaRPr lang="en-US"/>
              </a:p>
            </p:txBody>
          </p:sp>
        </p:grpSp>
        <p:sp>
          <p:nvSpPr>
            <p:cNvPr id="23565" name="Rectangle 10"/>
            <p:cNvSpPr>
              <a:spLocks noChangeArrowheads="1"/>
            </p:cNvSpPr>
            <p:nvPr/>
          </p:nvSpPr>
          <p:spPr bwMode="auto">
            <a:xfrm>
              <a:off x="673445" y="3048000"/>
              <a:ext cx="226511" cy="609600"/>
            </a:xfrm>
            <a:prstGeom prst="rect">
              <a:avLst/>
            </a:prstGeom>
            <a:solidFill>
              <a:schemeClr val="bg1"/>
            </a:solidFill>
            <a:ln w="9525">
              <a:solidFill>
                <a:schemeClr val="bg1"/>
              </a:solidFill>
              <a:miter lim="800000"/>
              <a:headEnd/>
              <a:tailEnd/>
            </a:ln>
          </p:spPr>
          <p:txBody>
            <a:bodyPr wrap="square" lIns="82296" rIns="82296" anchor="ctr">
              <a:spAutoFit/>
            </a:bodyPr>
            <a:lstStyle/>
            <a:p>
              <a:pPr algn="l"/>
              <a:endParaRPr lang="en-US"/>
            </a:p>
          </p:txBody>
        </p:sp>
      </p:grpSp>
      <p:sp>
        <p:nvSpPr>
          <p:cNvPr id="23557" name="Rectangle 2"/>
          <p:cNvSpPr>
            <a:spLocks noGrp="1" noChangeArrowheads="1"/>
          </p:cNvSpPr>
          <p:nvPr>
            <p:ph type="title"/>
          </p:nvPr>
        </p:nvSpPr>
        <p:spPr/>
        <p:txBody>
          <a:bodyPr/>
          <a:lstStyle/>
          <a:p>
            <a:pPr algn="ctr"/>
            <a:r>
              <a:rPr lang="en-US" sz="2600" smtClean="0"/>
              <a:t>How Do The Traditional Alignment Philosophies Differ/Compare – Classical and Anatomic</a:t>
            </a:r>
          </a:p>
        </p:txBody>
      </p:sp>
      <p:sp>
        <p:nvSpPr>
          <p:cNvPr id="23559" name="Text Box 18"/>
          <p:cNvSpPr txBox="1">
            <a:spLocks noChangeArrowheads="1"/>
          </p:cNvSpPr>
          <p:nvPr/>
        </p:nvSpPr>
        <p:spPr bwMode="auto">
          <a:xfrm>
            <a:off x="2743200" y="5715000"/>
            <a:ext cx="6172200" cy="930275"/>
          </a:xfrm>
          <a:prstGeom prst="rect">
            <a:avLst/>
          </a:prstGeom>
          <a:noFill/>
          <a:ln w="9525">
            <a:noFill/>
            <a:miter lim="800000"/>
            <a:headEnd/>
            <a:tailEnd/>
          </a:ln>
        </p:spPr>
        <p:txBody>
          <a:bodyPr lIns="82296" rIns="82296">
            <a:spAutoFit/>
          </a:bodyPr>
          <a:lstStyle/>
          <a:p>
            <a:pPr algn="l" defTabSz="857250"/>
            <a:r>
              <a:rPr lang="en-US" sz="1000" dirty="0"/>
              <a:t>Reference:</a:t>
            </a:r>
          </a:p>
          <a:p>
            <a:pPr algn="l" defTabSz="857250">
              <a:buClr>
                <a:srgbClr val="003A20"/>
              </a:buClr>
              <a:buSzPct val="25000"/>
            </a:pPr>
            <a:r>
              <a:rPr lang="en-US" sz="1000" dirty="0" err="1">
                <a:solidFill>
                  <a:schemeClr val="tx1"/>
                </a:solidFill>
              </a:rPr>
              <a:t>Krackow</a:t>
            </a:r>
            <a:r>
              <a:rPr lang="en-US" sz="1000" dirty="0">
                <a:solidFill>
                  <a:schemeClr val="tx1"/>
                </a:solidFill>
              </a:rPr>
              <a:t> KA. The Technique of Total Knee </a:t>
            </a:r>
            <a:r>
              <a:rPr lang="en-US" sz="1000" dirty="0" err="1">
                <a:solidFill>
                  <a:schemeClr val="tx1"/>
                </a:solidFill>
              </a:rPr>
              <a:t>Arthroplasty</a:t>
            </a:r>
            <a:r>
              <a:rPr lang="en-US" sz="1000" dirty="0">
                <a:solidFill>
                  <a:schemeClr val="tx1"/>
                </a:solidFill>
              </a:rPr>
              <a:t>.  C.V. Mosby Company. Philadelphia, PA. 1990</a:t>
            </a:r>
          </a:p>
          <a:p>
            <a:pPr algn="l" defTabSz="857250"/>
            <a:r>
              <a:rPr lang="en-US" dirty="0"/>
              <a:t> </a:t>
            </a:r>
          </a:p>
        </p:txBody>
      </p:sp>
      <p:sp>
        <p:nvSpPr>
          <p:cNvPr id="23560" name="Line 19"/>
          <p:cNvSpPr>
            <a:spLocks noChangeShapeType="1"/>
          </p:cNvSpPr>
          <p:nvPr/>
        </p:nvSpPr>
        <p:spPr bwMode="auto">
          <a:xfrm>
            <a:off x="609600" y="2590800"/>
            <a:ext cx="1828800" cy="0"/>
          </a:xfrm>
          <a:prstGeom prst="line">
            <a:avLst/>
          </a:prstGeom>
          <a:noFill/>
          <a:ln w="57150">
            <a:solidFill>
              <a:srgbClr val="008000"/>
            </a:solidFill>
            <a:round/>
            <a:headEnd/>
            <a:tailEnd/>
          </a:ln>
        </p:spPr>
        <p:txBody>
          <a:bodyPr lIns="82296" rIns="82296">
            <a:spAutoFit/>
          </a:bodyPr>
          <a:lstStyle/>
          <a:p>
            <a:endParaRPr lang="en-US"/>
          </a:p>
        </p:txBody>
      </p:sp>
      <p:sp>
        <p:nvSpPr>
          <p:cNvPr id="23561" name="Text Box 20"/>
          <p:cNvSpPr txBox="1">
            <a:spLocks noChangeArrowheads="1"/>
          </p:cNvSpPr>
          <p:nvPr/>
        </p:nvSpPr>
        <p:spPr bwMode="auto">
          <a:xfrm>
            <a:off x="1365250" y="2830513"/>
            <a:ext cx="165100" cy="396875"/>
          </a:xfrm>
          <a:prstGeom prst="rect">
            <a:avLst/>
          </a:prstGeom>
          <a:noFill/>
          <a:ln w="9525">
            <a:noFill/>
            <a:miter lim="800000"/>
            <a:headEnd/>
            <a:tailEnd/>
          </a:ln>
        </p:spPr>
        <p:txBody>
          <a:bodyPr wrap="none" lIns="82296" rIns="82296">
            <a:spAutoFit/>
          </a:bodyPr>
          <a:lstStyle/>
          <a:p>
            <a:pPr defTabSz="857250"/>
            <a:endParaRPr lang="en-US"/>
          </a:p>
        </p:txBody>
      </p:sp>
      <p:sp>
        <p:nvSpPr>
          <p:cNvPr id="23562" name="Text Box 21"/>
          <p:cNvSpPr txBox="1">
            <a:spLocks noChangeArrowheads="1"/>
          </p:cNvSpPr>
          <p:nvPr/>
        </p:nvSpPr>
        <p:spPr bwMode="auto">
          <a:xfrm>
            <a:off x="1320800" y="2895600"/>
            <a:ext cx="407988" cy="396875"/>
          </a:xfrm>
          <a:prstGeom prst="rect">
            <a:avLst/>
          </a:prstGeom>
          <a:noFill/>
          <a:ln w="9525">
            <a:noFill/>
            <a:miter lim="800000"/>
            <a:headEnd/>
            <a:tailEnd/>
          </a:ln>
        </p:spPr>
        <p:txBody>
          <a:bodyPr lIns="82296" rIns="82296">
            <a:spAutoFit/>
          </a:bodyPr>
          <a:lstStyle/>
          <a:p>
            <a:pPr defTabSz="857250"/>
            <a:r>
              <a:rPr lang="en-US" b="1">
                <a:solidFill>
                  <a:schemeClr val="tx1"/>
                </a:solidFill>
              </a:rPr>
              <a:t>0°</a:t>
            </a:r>
          </a:p>
        </p:txBody>
      </p:sp>
      <p:sp>
        <p:nvSpPr>
          <p:cNvPr id="6" name="Oval 5"/>
          <p:cNvSpPr/>
          <p:nvPr/>
        </p:nvSpPr>
        <p:spPr>
          <a:xfrm>
            <a:off x="685800" y="1299334"/>
            <a:ext cx="1941891" cy="2881219"/>
          </a:xfrm>
          <a:prstGeom prst="ellipse">
            <a:avLst/>
          </a:prstGeom>
          <a:solidFill>
            <a:srgbClr val="FF6600">
              <a:alpha val="29000"/>
            </a:srgbClr>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457200" y="3962400"/>
            <a:ext cx="1895475" cy="2390775"/>
            <a:chOff x="685800" y="2667000"/>
            <a:chExt cx="2654300" cy="3886200"/>
          </a:xfrm>
        </p:grpSpPr>
        <p:grpSp>
          <p:nvGrpSpPr>
            <p:cNvPr id="3" name="Group 10"/>
            <p:cNvGrpSpPr>
              <a:grpSpLocks/>
            </p:cNvGrpSpPr>
            <p:nvPr/>
          </p:nvGrpSpPr>
          <p:grpSpPr bwMode="auto">
            <a:xfrm>
              <a:off x="1219200" y="2667000"/>
              <a:ext cx="2120900" cy="3886200"/>
              <a:chOff x="1219200" y="2667000"/>
              <a:chExt cx="2120900" cy="3886200"/>
            </a:xfrm>
          </p:grpSpPr>
          <p:pic>
            <p:nvPicPr>
              <p:cNvPr id="23571" name="Picture 4" descr="fem_resect_01"/>
              <p:cNvPicPr>
                <a:picLocks noChangeAspect="1" noChangeArrowheads="1"/>
              </p:cNvPicPr>
              <p:nvPr/>
            </p:nvPicPr>
            <p:blipFill>
              <a:blip r:embed="rId2" cstate="print"/>
              <a:srcRect l="4819" r="4111"/>
              <a:stretch>
                <a:fillRect/>
              </a:stretch>
            </p:blipFill>
            <p:spPr bwMode="auto">
              <a:xfrm>
                <a:off x="1219200" y="2667000"/>
                <a:ext cx="2120900" cy="3878263"/>
              </a:xfrm>
              <a:prstGeom prst="rect">
                <a:avLst/>
              </a:prstGeom>
              <a:noFill/>
              <a:ln w="9525">
                <a:noFill/>
                <a:miter lim="800000"/>
                <a:headEnd/>
                <a:tailEnd/>
              </a:ln>
            </p:spPr>
          </p:pic>
          <p:sp>
            <p:nvSpPr>
              <p:cNvPr id="23572" name="Line 5"/>
              <p:cNvSpPr>
                <a:spLocks noChangeShapeType="1"/>
              </p:cNvSpPr>
              <p:nvPr/>
            </p:nvSpPr>
            <p:spPr bwMode="auto">
              <a:xfrm>
                <a:off x="2209800" y="4343400"/>
                <a:ext cx="0" cy="2209800"/>
              </a:xfrm>
              <a:prstGeom prst="line">
                <a:avLst/>
              </a:prstGeom>
              <a:noFill/>
              <a:ln w="28575">
                <a:solidFill>
                  <a:srgbClr val="FF0000"/>
                </a:solidFill>
                <a:round/>
                <a:headEnd/>
                <a:tailEnd/>
              </a:ln>
            </p:spPr>
            <p:txBody>
              <a:bodyPr wrap="none" lIns="82296" rIns="82296">
                <a:spAutoFit/>
              </a:bodyPr>
              <a:lstStyle/>
              <a:p>
                <a:endParaRPr lang="en-US"/>
              </a:p>
            </p:txBody>
          </p:sp>
          <p:sp>
            <p:nvSpPr>
              <p:cNvPr id="23573" name="Line 6"/>
              <p:cNvSpPr>
                <a:spLocks noChangeShapeType="1"/>
              </p:cNvSpPr>
              <p:nvPr/>
            </p:nvSpPr>
            <p:spPr bwMode="auto">
              <a:xfrm>
                <a:off x="1295400" y="4267200"/>
                <a:ext cx="1905000" cy="0"/>
              </a:xfrm>
              <a:prstGeom prst="line">
                <a:avLst/>
              </a:prstGeom>
              <a:noFill/>
              <a:ln w="38100">
                <a:noFill/>
                <a:round/>
                <a:headEnd/>
                <a:tailEnd/>
              </a:ln>
            </p:spPr>
            <p:txBody>
              <a:bodyPr wrap="none" lIns="82296" rIns="82296">
                <a:spAutoFit/>
              </a:bodyPr>
              <a:lstStyle/>
              <a:p>
                <a:endParaRPr lang="en-US"/>
              </a:p>
            </p:txBody>
          </p:sp>
        </p:grpSp>
        <p:sp>
          <p:nvSpPr>
            <p:cNvPr id="23570" name="Rectangle 10"/>
            <p:cNvSpPr>
              <a:spLocks noChangeArrowheads="1"/>
            </p:cNvSpPr>
            <p:nvPr/>
          </p:nvSpPr>
          <p:spPr bwMode="auto">
            <a:xfrm>
              <a:off x="685800" y="3021608"/>
              <a:ext cx="244475" cy="660400"/>
            </a:xfrm>
            <a:prstGeom prst="rect">
              <a:avLst/>
            </a:prstGeom>
            <a:solidFill>
              <a:schemeClr val="bg1"/>
            </a:solidFill>
            <a:ln w="9525">
              <a:solidFill>
                <a:schemeClr val="bg1"/>
              </a:solidFill>
              <a:miter lim="800000"/>
              <a:headEnd/>
              <a:tailEnd/>
            </a:ln>
          </p:spPr>
          <p:txBody>
            <a:bodyPr wrap="none" lIns="82296" rIns="82296" anchor="ctr">
              <a:spAutoFit/>
            </a:bodyPr>
            <a:lstStyle/>
            <a:p>
              <a:pPr algn="l"/>
              <a:endParaRPr lang="en-US"/>
            </a:p>
          </p:txBody>
        </p:sp>
      </p:grpSp>
      <p:sp>
        <p:nvSpPr>
          <p:cNvPr id="23555" name="Rectangle 3"/>
          <p:cNvSpPr>
            <a:spLocks noGrp="1" noChangeArrowheads="1"/>
          </p:cNvSpPr>
          <p:nvPr>
            <p:ph type="body" idx="1"/>
          </p:nvPr>
        </p:nvSpPr>
        <p:spPr>
          <a:xfrm>
            <a:off x="2743200" y="1905000"/>
            <a:ext cx="5929313" cy="4402138"/>
          </a:xfrm>
        </p:spPr>
        <p:txBody>
          <a:bodyPr>
            <a:normAutofit/>
          </a:bodyPr>
          <a:lstStyle/>
          <a:p>
            <a:pPr marL="0" indent="0">
              <a:buFontTx/>
              <a:buNone/>
            </a:pPr>
            <a:endParaRPr lang="en-US" sz="2400" b="1" dirty="0" smtClean="0">
              <a:solidFill>
                <a:srgbClr val="FF0000"/>
              </a:solidFill>
            </a:endParaRPr>
          </a:p>
          <a:p>
            <a:pPr marL="0" indent="0">
              <a:buFontTx/>
              <a:buNone/>
            </a:pPr>
            <a:r>
              <a:rPr lang="en-US" sz="2400" b="1" dirty="0" smtClean="0">
                <a:solidFill>
                  <a:srgbClr val="0000FF"/>
                </a:solidFill>
              </a:rPr>
              <a:t>Classical</a:t>
            </a:r>
            <a:r>
              <a:rPr lang="en-US" sz="2400" dirty="0" smtClean="0">
                <a:solidFill>
                  <a:srgbClr val="0000FF"/>
                </a:solidFill>
              </a:rPr>
              <a:t> </a:t>
            </a:r>
            <a:r>
              <a:rPr lang="en-US" sz="2400" dirty="0" smtClean="0"/>
              <a:t>- the tibia is </a:t>
            </a:r>
            <a:r>
              <a:rPr lang="en-US" sz="2400" dirty="0" err="1" smtClean="0"/>
              <a:t>resected</a:t>
            </a:r>
            <a:r>
              <a:rPr lang="en-US" sz="2400" dirty="0" smtClean="0"/>
              <a:t> </a:t>
            </a:r>
            <a:r>
              <a:rPr lang="en-US" sz="2400" dirty="0" smtClean="0">
                <a:solidFill>
                  <a:srgbClr val="FF0000"/>
                </a:solidFill>
              </a:rPr>
              <a:t>perpendicular</a:t>
            </a:r>
            <a:r>
              <a:rPr lang="en-US" sz="2400" dirty="0" smtClean="0"/>
              <a:t> to the long axis of the tibia (MAT)</a:t>
            </a:r>
          </a:p>
          <a:p>
            <a:pPr marL="0" indent="0">
              <a:buFontTx/>
              <a:buNone/>
            </a:pPr>
            <a:endParaRPr lang="en-US" sz="2400" b="1" dirty="0" smtClean="0">
              <a:solidFill>
                <a:srgbClr val="009900"/>
              </a:solidFill>
            </a:endParaRPr>
          </a:p>
          <a:p>
            <a:pPr marL="0" indent="0">
              <a:buFontTx/>
              <a:buNone/>
            </a:pPr>
            <a:endParaRPr lang="en-US" sz="2400" b="1" dirty="0" smtClean="0">
              <a:solidFill>
                <a:srgbClr val="009900"/>
              </a:solidFill>
            </a:endParaRPr>
          </a:p>
          <a:p>
            <a:pPr marL="0" indent="0">
              <a:buFontTx/>
              <a:buNone/>
            </a:pPr>
            <a:r>
              <a:rPr lang="en-US" sz="2400" b="1" dirty="0" smtClean="0">
                <a:solidFill>
                  <a:srgbClr val="009900"/>
                </a:solidFill>
              </a:rPr>
              <a:t>Anatomic</a:t>
            </a:r>
            <a:r>
              <a:rPr lang="en-US" sz="2400" dirty="0" smtClean="0">
                <a:solidFill>
                  <a:srgbClr val="2AA34E"/>
                </a:solidFill>
              </a:rPr>
              <a:t> </a:t>
            </a:r>
            <a:r>
              <a:rPr lang="en-US" sz="2400" dirty="0" smtClean="0"/>
              <a:t>- The tibia is </a:t>
            </a:r>
            <a:r>
              <a:rPr lang="en-US" sz="2400" dirty="0" err="1" smtClean="0"/>
              <a:t>resected</a:t>
            </a:r>
            <a:r>
              <a:rPr lang="en-US" sz="2400" dirty="0" smtClean="0"/>
              <a:t> at </a:t>
            </a:r>
            <a:r>
              <a:rPr lang="en-US" sz="2400" dirty="0" smtClean="0">
                <a:solidFill>
                  <a:srgbClr val="008000"/>
                </a:solidFill>
              </a:rPr>
              <a:t>2 - 3 degrees of </a:t>
            </a:r>
            <a:r>
              <a:rPr lang="en-US" sz="2400" dirty="0" err="1" smtClean="0">
                <a:solidFill>
                  <a:srgbClr val="008000"/>
                </a:solidFill>
              </a:rPr>
              <a:t>varus</a:t>
            </a:r>
            <a:r>
              <a:rPr lang="en-US" sz="2400" dirty="0" smtClean="0">
                <a:solidFill>
                  <a:srgbClr val="008000"/>
                </a:solidFill>
              </a:rPr>
              <a:t> </a:t>
            </a:r>
            <a:r>
              <a:rPr lang="en-US" sz="2400" dirty="0" smtClean="0"/>
              <a:t>to the long axis of the tibia (MAT)</a:t>
            </a:r>
          </a:p>
        </p:txBody>
      </p:sp>
      <p:grpSp>
        <p:nvGrpSpPr>
          <p:cNvPr id="4" name="Group 3"/>
          <p:cNvGrpSpPr>
            <a:grpSpLocks/>
          </p:cNvGrpSpPr>
          <p:nvPr/>
        </p:nvGrpSpPr>
        <p:grpSpPr bwMode="auto">
          <a:xfrm>
            <a:off x="533400" y="1600200"/>
            <a:ext cx="1827213" cy="2362200"/>
            <a:chOff x="673445" y="2667000"/>
            <a:chExt cx="2666655" cy="3886200"/>
          </a:xfrm>
        </p:grpSpPr>
        <p:grpSp>
          <p:nvGrpSpPr>
            <p:cNvPr id="5" name="Group 10"/>
            <p:cNvGrpSpPr>
              <a:grpSpLocks/>
            </p:cNvGrpSpPr>
            <p:nvPr/>
          </p:nvGrpSpPr>
          <p:grpSpPr bwMode="auto">
            <a:xfrm>
              <a:off x="1219200" y="2667000"/>
              <a:ext cx="2120900" cy="3886200"/>
              <a:chOff x="1219200" y="2667000"/>
              <a:chExt cx="2120900" cy="3886200"/>
            </a:xfrm>
          </p:grpSpPr>
          <p:pic>
            <p:nvPicPr>
              <p:cNvPr id="23566" name="Picture 4" descr="fem_resect_01"/>
              <p:cNvPicPr>
                <a:picLocks noChangeAspect="1" noChangeArrowheads="1"/>
              </p:cNvPicPr>
              <p:nvPr/>
            </p:nvPicPr>
            <p:blipFill>
              <a:blip r:embed="rId2" cstate="print"/>
              <a:srcRect l="4819" r="4111"/>
              <a:stretch>
                <a:fillRect/>
              </a:stretch>
            </p:blipFill>
            <p:spPr bwMode="auto">
              <a:xfrm>
                <a:off x="1219200" y="2667000"/>
                <a:ext cx="2120900" cy="3878263"/>
              </a:xfrm>
              <a:prstGeom prst="rect">
                <a:avLst/>
              </a:prstGeom>
              <a:noFill/>
              <a:ln w="9525">
                <a:noFill/>
                <a:miter lim="800000"/>
                <a:headEnd/>
                <a:tailEnd/>
              </a:ln>
            </p:spPr>
          </p:pic>
          <p:sp>
            <p:nvSpPr>
              <p:cNvPr id="23567" name="Line 5"/>
              <p:cNvSpPr>
                <a:spLocks noChangeShapeType="1"/>
              </p:cNvSpPr>
              <p:nvPr/>
            </p:nvSpPr>
            <p:spPr bwMode="auto">
              <a:xfrm>
                <a:off x="2209800" y="4343400"/>
                <a:ext cx="0" cy="2209800"/>
              </a:xfrm>
              <a:prstGeom prst="line">
                <a:avLst/>
              </a:prstGeom>
              <a:noFill/>
              <a:ln w="28575">
                <a:solidFill>
                  <a:srgbClr val="FF0000"/>
                </a:solidFill>
                <a:round/>
                <a:headEnd/>
                <a:tailEnd/>
              </a:ln>
            </p:spPr>
            <p:txBody>
              <a:bodyPr wrap="square" lIns="82296" rIns="82296">
                <a:spAutoFit/>
              </a:bodyPr>
              <a:lstStyle/>
              <a:p>
                <a:endParaRPr lang="en-US"/>
              </a:p>
            </p:txBody>
          </p:sp>
          <p:sp>
            <p:nvSpPr>
              <p:cNvPr id="23568" name="Line 6"/>
              <p:cNvSpPr>
                <a:spLocks noChangeShapeType="1"/>
              </p:cNvSpPr>
              <p:nvPr/>
            </p:nvSpPr>
            <p:spPr bwMode="auto">
              <a:xfrm>
                <a:off x="1295400" y="4267200"/>
                <a:ext cx="1905000" cy="0"/>
              </a:xfrm>
              <a:prstGeom prst="line">
                <a:avLst/>
              </a:prstGeom>
              <a:noFill/>
              <a:ln w="38100">
                <a:noFill/>
                <a:round/>
                <a:headEnd/>
                <a:tailEnd/>
              </a:ln>
            </p:spPr>
            <p:txBody>
              <a:bodyPr wrap="square" lIns="82296" rIns="82296">
                <a:spAutoFit/>
              </a:bodyPr>
              <a:lstStyle/>
              <a:p>
                <a:endParaRPr lang="en-US"/>
              </a:p>
            </p:txBody>
          </p:sp>
        </p:grpSp>
        <p:sp>
          <p:nvSpPr>
            <p:cNvPr id="23565" name="Rectangle 10"/>
            <p:cNvSpPr>
              <a:spLocks noChangeArrowheads="1"/>
            </p:cNvSpPr>
            <p:nvPr/>
          </p:nvSpPr>
          <p:spPr bwMode="auto">
            <a:xfrm>
              <a:off x="673445" y="3048000"/>
              <a:ext cx="226511" cy="609600"/>
            </a:xfrm>
            <a:prstGeom prst="rect">
              <a:avLst/>
            </a:prstGeom>
            <a:solidFill>
              <a:schemeClr val="bg1"/>
            </a:solidFill>
            <a:ln w="9525">
              <a:solidFill>
                <a:schemeClr val="bg1"/>
              </a:solidFill>
              <a:miter lim="800000"/>
              <a:headEnd/>
              <a:tailEnd/>
            </a:ln>
          </p:spPr>
          <p:txBody>
            <a:bodyPr wrap="square" lIns="82296" rIns="82296" anchor="ctr">
              <a:spAutoFit/>
            </a:bodyPr>
            <a:lstStyle/>
            <a:p>
              <a:pPr algn="l"/>
              <a:endParaRPr lang="en-US"/>
            </a:p>
          </p:txBody>
        </p:sp>
      </p:grpSp>
      <p:sp>
        <p:nvSpPr>
          <p:cNvPr id="23557" name="Rectangle 2"/>
          <p:cNvSpPr>
            <a:spLocks noGrp="1" noChangeArrowheads="1"/>
          </p:cNvSpPr>
          <p:nvPr>
            <p:ph type="title"/>
          </p:nvPr>
        </p:nvSpPr>
        <p:spPr/>
        <p:txBody>
          <a:bodyPr/>
          <a:lstStyle/>
          <a:p>
            <a:pPr algn="ctr"/>
            <a:r>
              <a:rPr lang="en-US" sz="2600" smtClean="0"/>
              <a:t>How Do The Traditional Alignment Philosophies Differ/Compare – Classical and Anatomic</a:t>
            </a:r>
          </a:p>
        </p:txBody>
      </p:sp>
      <p:sp>
        <p:nvSpPr>
          <p:cNvPr id="23558" name="Line 12"/>
          <p:cNvSpPr>
            <a:spLocks noChangeShapeType="1"/>
          </p:cNvSpPr>
          <p:nvPr/>
        </p:nvSpPr>
        <p:spPr bwMode="auto">
          <a:xfrm flipV="1">
            <a:off x="685800" y="4981575"/>
            <a:ext cx="1752600" cy="76200"/>
          </a:xfrm>
          <a:prstGeom prst="line">
            <a:avLst/>
          </a:prstGeom>
          <a:noFill/>
          <a:ln w="57150">
            <a:solidFill>
              <a:srgbClr val="008000"/>
            </a:solidFill>
            <a:round/>
            <a:headEnd/>
            <a:tailEnd/>
          </a:ln>
        </p:spPr>
        <p:txBody>
          <a:bodyPr lIns="82296" rIns="82296">
            <a:spAutoFit/>
          </a:bodyPr>
          <a:lstStyle/>
          <a:p>
            <a:endParaRPr lang="en-US"/>
          </a:p>
        </p:txBody>
      </p:sp>
      <p:sp>
        <p:nvSpPr>
          <p:cNvPr id="23559" name="Text Box 18"/>
          <p:cNvSpPr txBox="1">
            <a:spLocks noChangeArrowheads="1"/>
          </p:cNvSpPr>
          <p:nvPr/>
        </p:nvSpPr>
        <p:spPr bwMode="auto">
          <a:xfrm>
            <a:off x="2743200" y="5715000"/>
            <a:ext cx="6172200" cy="930275"/>
          </a:xfrm>
          <a:prstGeom prst="rect">
            <a:avLst/>
          </a:prstGeom>
          <a:noFill/>
          <a:ln w="9525">
            <a:noFill/>
            <a:miter lim="800000"/>
            <a:headEnd/>
            <a:tailEnd/>
          </a:ln>
        </p:spPr>
        <p:txBody>
          <a:bodyPr lIns="82296" rIns="82296">
            <a:spAutoFit/>
          </a:bodyPr>
          <a:lstStyle/>
          <a:p>
            <a:pPr algn="l" defTabSz="857250"/>
            <a:r>
              <a:rPr lang="en-US" sz="1000" dirty="0"/>
              <a:t>Reference:</a:t>
            </a:r>
          </a:p>
          <a:p>
            <a:pPr algn="l" defTabSz="857250">
              <a:buClr>
                <a:srgbClr val="003A20"/>
              </a:buClr>
              <a:buSzPct val="25000"/>
            </a:pPr>
            <a:r>
              <a:rPr lang="en-US" sz="1000" dirty="0" err="1">
                <a:solidFill>
                  <a:schemeClr val="tx1"/>
                </a:solidFill>
              </a:rPr>
              <a:t>Krackow</a:t>
            </a:r>
            <a:r>
              <a:rPr lang="en-US" sz="1000" dirty="0">
                <a:solidFill>
                  <a:schemeClr val="tx1"/>
                </a:solidFill>
              </a:rPr>
              <a:t> KA. The Technique of Total Knee </a:t>
            </a:r>
            <a:r>
              <a:rPr lang="en-US" sz="1000" dirty="0" err="1">
                <a:solidFill>
                  <a:schemeClr val="tx1"/>
                </a:solidFill>
              </a:rPr>
              <a:t>Arthroplasty</a:t>
            </a:r>
            <a:r>
              <a:rPr lang="en-US" sz="1000" dirty="0">
                <a:solidFill>
                  <a:schemeClr val="tx1"/>
                </a:solidFill>
              </a:rPr>
              <a:t>.  C.V. Mosby Company. Philadelphia, PA. 1990</a:t>
            </a:r>
          </a:p>
          <a:p>
            <a:pPr algn="l" defTabSz="857250"/>
            <a:r>
              <a:rPr lang="en-US" dirty="0"/>
              <a:t> </a:t>
            </a:r>
          </a:p>
        </p:txBody>
      </p:sp>
      <p:sp>
        <p:nvSpPr>
          <p:cNvPr id="23560" name="Line 19"/>
          <p:cNvSpPr>
            <a:spLocks noChangeShapeType="1"/>
          </p:cNvSpPr>
          <p:nvPr/>
        </p:nvSpPr>
        <p:spPr bwMode="auto">
          <a:xfrm>
            <a:off x="609600" y="2590800"/>
            <a:ext cx="1828800" cy="0"/>
          </a:xfrm>
          <a:prstGeom prst="line">
            <a:avLst/>
          </a:prstGeom>
          <a:noFill/>
          <a:ln w="57150">
            <a:solidFill>
              <a:srgbClr val="008000"/>
            </a:solidFill>
            <a:round/>
            <a:headEnd/>
            <a:tailEnd/>
          </a:ln>
        </p:spPr>
        <p:txBody>
          <a:bodyPr lIns="82296" rIns="82296">
            <a:spAutoFit/>
          </a:bodyPr>
          <a:lstStyle/>
          <a:p>
            <a:endParaRPr lang="en-US"/>
          </a:p>
        </p:txBody>
      </p:sp>
      <p:sp>
        <p:nvSpPr>
          <p:cNvPr id="23561" name="Text Box 20"/>
          <p:cNvSpPr txBox="1">
            <a:spLocks noChangeArrowheads="1"/>
          </p:cNvSpPr>
          <p:nvPr/>
        </p:nvSpPr>
        <p:spPr bwMode="auto">
          <a:xfrm>
            <a:off x="1365250" y="2830513"/>
            <a:ext cx="165100" cy="396875"/>
          </a:xfrm>
          <a:prstGeom prst="rect">
            <a:avLst/>
          </a:prstGeom>
          <a:noFill/>
          <a:ln w="9525">
            <a:noFill/>
            <a:miter lim="800000"/>
            <a:headEnd/>
            <a:tailEnd/>
          </a:ln>
        </p:spPr>
        <p:txBody>
          <a:bodyPr wrap="none" lIns="82296" rIns="82296">
            <a:spAutoFit/>
          </a:bodyPr>
          <a:lstStyle/>
          <a:p>
            <a:pPr defTabSz="857250"/>
            <a:endParaRPr lang="en-US"/>
          </a:p>
        </p:txBody>
      </p:sp>
      <p:sp>
        <p:nvSpPr>
          <p:cNvPr id="23562" name="Text Box 21"/>
          <p:cNvSpPr txBox="1">
            <a:spLocks noChangeArrowheads="1"/>
          </p:cNvSpPr>
          <p:nvPr/>
        </p:nvSpPr>
        <p:spPr bwMode="auto">
          <a:xfrm>
            <a:off x="1320800" y="2895600"/>
            <a:ext cx="407988" cy="396875"/>
          </a:xfrm>
          <a:prstGeom prst="rect">
            <a:avLst/>
          </a:prstGeom>
          <a:noFill/>
          <a:ln w="9525">
            <a:noFill/>
            <a:miter lim="800000"/>
            <a:headEnd/>
            <a:tailEnd/>
          </a:ln>
        </p:spPr>
        <p:txBody>
          <a:bodyPr lIns="82296" rIns="82296">
            <a:spAutoFit/>
          </a:bodyPr>
          <a:lstStyle/>
          <a:p>
            <a:pPr defTabSz="857250"/>
            <a:r>
              <a:rPr lang="en-US" b="1">
                <a:solidFill>
                  <a:schemeClr val="tx1"/>
                </a:solidFill>
              </a:rPr>
              <a:t>0°</a:t>
            </a:r>
          </a:p>
        </p:txBody>
      </p:sp>
      <p:sp>
        <p:nvSpPr>
          <p:cNvPr id="23563" name="Text Box 22"/>
          <p:cNvSpPr txBox="1">
            <a:spLocks noChangeArrowheads="1"/>
          </p:cNvSpPr>
          <p:nvPr/>
        </p:nvSpPr>
        <p:spPr bwMode="auto">
          <a:xfrm rot="10691364" flipV="1">
            <a:off x="1368425" y="5561013"/>
            <a:ext cx="579438" cy="396875"/>
          </a:xfrm>
          <a:prstGeom prst="rect">
            <a:avLst/>
          </a:prstGeom>
          <a:noFill/>
          <a:ln w="9525">
            <a:noFill/>
            <a:miter lim="800000"/>
            <a:headEnd/>
            <a:tailEnd/>
          </a:ln>
        </p:spPr>
        <p:txBody>
          <a:bodyPr lIns="82296" rIns="82296">
            <a:spAutoFit/>
          </a:bodyPr>
          <a:lstStyle/>
          <a:p>
            <a:pPr defTabSz="857250"/>
            <a:r>
              <a:rPr lang="en-US" b="1">
                <a:solidFill>
                  <a:schemeClr val="tx1"/>
                </a:solidFill>
              </a:rPr>
              <a:t>3°</a:t>
            </a:r>
          </a:p>
        </p:txBody>
      </p:sp>
      <p:sp>
        <p:nvSpPr>
          <p:cNvPr id="6" name="Oval 5"/>
          <p:cNvSpPr/>
          <p:nvPr/>
        </p:nvSpPr>
        <p:spPr>
          <a:xfrm>
            <a:off x="685800" y="1299334"/>
            <a:ext cx="1941891" cy="2881219"/>
          </a:xfrm>
          <a:prstGeom prst="ellipse">
            <a:avLst/>
          </a:prstGeom>
          <a:no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77531" y="3664413"/>
            <a:ext cx="1905091" cy="2980862"/>
          </a:xfrm>
          <a:prstGeom prst="ellipse">
            <a:avLst/>
          </a:prstGeom>
          <a:solidFill>
            <a:srgbClr val="FF6600">
              <a:alpha val="26000"/>
            </a:srgbClr>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558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smtClean="0"/>
              <a:t>Coronal Alignment Choice</a:t>
            </a:r>
          </a:p>
        </p:txBody>
      </p:sp>
      <p:sp>
        <p:nvSpPr>
          <p:cNvPr id="12291" name="Rectangle 3"/>
          <p:cNvSpPr>
            <a:spLocks noGrp="1" noChangeArrowheads="1"/>
          </p:cNvSpPr>
          <p:nvPr>
            <p:ph type="body" idx="4294967295"/>
          </p:nvPr>
        </p:nvSpPr>
        <p:spPr/>
        <p:txBody>
          <a:bodyPr/>
          <a:lstStyle/>
          <a:p>
            <a:pPr>
              <a:buFontTx/>
              <a:buNone/>
            </a:pPr>
            <a:r>
              <a:rPr lang="en-US" dirty="0" smtClean="0"/>
              <a:t>	Since the onset of the modern era of TKA, the commandment has been to align the limb to a </a:t>
            </a:r>
            <a:r>
              <a:rPr lang="en-US" b="1" dirty="0" smtClean="0">
                <a:solidFill>
                  <a:srgbClr val="FF0000"/>
                </a:solidFill>
              </a:rPr>
              <a:t>neutral</a:t>
            </a:r>
            <a:r>
              <a:rPr lang="en-US" b="1" dirty="0" smtClean="0"/>
              <a:t> </a:t>
            </a:r>
            <a:r>
              <a:rPr lang="en-US" dirty="0" smtClean="0"/>
              <a:t>mechanical axis. </a:t>
            </a:r>
          </a:p>
        </p:txBody>
      </p:sp>
      <p:pic>
        <p:nvPicPr>
          <p:cNvPr id="12292" name="Picture 7" descr="bible"/>
          <p:cNvPicPr>
            <a:picLocks noChangeAspect="1" noChangeArrowheads="1"/>
          </p:cNvPicPr>
          <p:nvPr/>
        </p:nvPicPr>
        <p:blipFill>
          <a:blip r:embed="rId2" cstate="print"/>
          <a:srcRect/>
          <a:stretch>
            <a:fillRect/>
          </a:stretch>
        </p:blipFill>
        <p:spPr bwMode="auto">
          <a:xfrm>
            <a:off x="3629025" y="3276600"/>
            <a:ext cx="4648200" cy="3109913"/>
          </a:xfrm>
          <a:prstGeom prst="rect">
            <a:avLst/>
          </a:prstGeom>
          <a:noFill/>
          <a:ln w="9525">
            <a:noFill/>
            <a:miter lim="800000"/>
            <a:headEnd/>
            <a:tailEnd/>
          </a:ln>
        </p:spPr>
      </p:pic>
      <p:pic>
        <p:nvPicPr>
          <p:cNvPr id="12293" name="Picture 8" descr="Humn_21"/>
          <p:cNvPicPr>
            <a:picLocks noChangeAspect="1" noChangeArrowheads="1"/>
          </p:cNvPicPr>
          <p:nvPr/>
        </p:nvPicPr>
        <p:blipFill>
          <a:blip r:embed="rId3" cstate="print"/>
          <a:srcRect/>
          <a:stretch>
            <a:fillRect/>
          </a:stretch>
        </p:blipFill>
        <p:spPr bwMode="auto">
          <a:xfrm>
            <a:off x="1485900" y="3409950"/>
            <a:ext cx="1368425" cy="28384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l="40625" t="40625" r="41251" b="21875"/>
          <a:stretch>
            <a:fillRect/>
          </a:stretch>
        </p:blipFill>
        <p:spPr bwMode="auto">
          <a:xfrm>
            <a:off x="533400" y="2590800"/>
            <a:ext cx="3068638" cy="3810000"/>
          </a:xfrm>
          <a:prstGeom prst="rect">
            <a:avLst/>
          </a:prstGeom>
          <a:noFill/>
          <a:ln w="9525">
            <a:noFill/>
            <a:miter lim="800000"/>
            <a:headEnd/>
            <a:tailEnd/>
          </a:ln>
        </p:spPr>
      </p:pic>
      <p:sp>
        <p:nvSpPr>
          <p:cNvPr id="24579" name="Rectangle 3"/>
          <p:cNvSpPr>
            <a:spLocks noGrp="1" noChangeArrowheads="1"/>
          </p:cNvSpPr>
          <p:nvPr>
            <p:ph type="title"/>
          </p:nvPr>
        </p:nvSpPr>
        <p:spPr/>
        <p:txBody>
          <a:bodyPr/>
          <a:lstStyle/>
          <a:p>
            <a:pPr algn="ctr"/>
            <a:r>
              <a:rPr lang="en-US" smtClean="0">
                <a:solidFill>
                  <a:srgbClr val="0000FF"/>
                </a:solidFill>
              </a:rPr>
              <a:t>Classical Alignment</a:t>
            </a:r>
          </a:p>
        </p:txBody>
      </p:sp>
      <p:sp>
        <p:nvSpPr>
          <p:cNvPr id="24580" name="Rectangle 4"/>
          <p:cNvSpPr>
            <a:spLocks noGrp="1" noChangeArrowheads="1"/>
          </p:cNvSpPr>
          <p:nvPr>
            <p:ph type="body" idx="1"/>
          </p:nvPr>
        </p:nvSpPr>
        <p:spPr/>
        <p:txBody>
          <a:bodyPr/>
          <a:lstStyle/>
          <a:p>
            <a:pPr algn="ctr">
              <a:buFontTx/>
              <a:buNone/>
            </a:pPr>
            <a:r>
              <a:rPr lang="en-US" b="1" smtClean="0">
                <a:solidFill>
                  <a:srgbClr val="0000FF"/>
                </a:solidFill>
              </a:rPr>
              <a:t>Extension</a:t>
            </a:r>
          </a:p>
        </p:txBody>
      </p:sp>
      <p:sp>
        <p:nvSpPr>
          <p:cNvPr id="24581" name="Line 5"/>
          <p:cNvSpPr>
            <a:spLocks noChangeShapeType="1"/>
          </p:cNvSpPr>
          <p:nvPr/>
        </p:nvSpPr>
        <p:spPr bwMode="auto">
          <a:xfrm flipH="1">
            <a:off x="2209800" y="4800600"/>
            <a:ext cx="76200" cy="1600200"/>
          </a:xfrm>
          <a:prstGeom prst="line">
            <a:avLst/>
          </a:prstGeom>
          <a:noFill/>
          <a:ln w="28575">
            <a:solidFill>
              <a:srgbClr val="FF0000"/>
            </a:solidFill>
            <a:round/>
            <a:headEnd/>
            <a:tailEnd/>
          </a:ln>
        </p:spPr>
        <p:txBody>
          <a:bodyPr lIns="82296" rIns="82296">
            <a:spAutoFit/>
          </a:bodyPr>
          <a:lstStyle/>
          <a:p>
            <a:endParaRPr lang="en-US"/>
          </a:p>
        </p:txBody>
      </p:sp>
      <p:sp>
        <p:nvSpPr>
          <p:cNvPr id="24582" name="Line 6"/>
          <p:cNvSpPr>
            <a:spLocks noChangeShapeType="1"/>
          </p:cNvSpPr>
          <p:nvPr/>
        </p:nvSpPr>
        <p:spPr bwMode="auto">
          <a:xfrm>
            <a:off x="1600200" y="4876800"/>
            <a:ext cx="1447800" cy="76200"/>
          </a:xfrm>
          <a:prstGeom prst="line">
            <a:avLst/>
          </a:prstGeom>
          <a:noFill/>
          <a:ln w="57150">
            <a:solidFill>
              <a:srgbClr val="FF0000"/>
            </a:solidFill>
            <a:round/>
            <a:headEnd/>
            <a:tailEnd/>
          </a:ln>
        </p:spPr>
        <p:txBody>
          <a:bodyPr lIns="82296" rIns="82296">
            <a:spAutoFit/>
          </a:bodyPr>
          <a:lstStyle/>
          <a:p>
            <a:endParaRPr lang="en-US"/>
          </a:p>
        </p:txBody>
      </p:sp>
      <p:sp>
        <p:nvSpPr>
          <p:cNvPr id="24583" name="Text Box 7"/>
          <p:cNvSpPr txBox="1">
            <a:spLocks noChangeArrowheads="1"/>
          </p:cNvSpPr>
          <p:nvPr/>
        </p:nvSpPr>
        <p:spPr bwMode="auto">
          <a:xfrm>
            <a:off x="4648200" y="2362200"/>
            <a:ext cx="3435350" cy="1311275"/>
          </a:xfrm>
          <a:prstGeom prst="rect">
            <a:avLst/>
          </a:prstGeom>
          <a:noFill/>
          <a:ln w="9525">
            <a:noFill/>
            <a:miter lim="800000"/>
            <a:headEnd/>
            <a:tailEnd/>
          </a:ln>
        </p:spPr>
        <p:txBody>
          <a:bodyPr lIns="82296" rIns="82296">
            <a:spAutoFit/>
          </a:bodyPr>
          <a:lstStyle/>
          <a:p>
            <a:pPr algn="l" defTabSz="857250"/>
            <a:r>
              <a:rPr lang="en-US">
                <a:solidFill>
                  <a:schemeClr val="tx1"/>
                </a:solidFill>
              </a:rPr>
              <a:t>The “normal” femoral </a:t>
            </a:r>
            <a:r>
              <a:rPr lang="en-US" b="1">
                <a:solidFill>
                  <a:schemeClr val="tx1"/>
                </a:solidFill>
              </a:rPr>
              <a:t>joint line</a:t>
            </a:r>
            <a:r>
              <a:rPr lang="en-US">
                <a:solidFill>
                  <a:schemeClr val="tx1"/>
                </a:solidFill>
              </a:rPr>
              <a:t> is in about 8 - 9 degrees of valgus to the mechanical axis of the femur (MAF).</a:t>
            </a:r>
          </a:p>
        </p:txBody>
      </p:sp>
      <p:sp>
        <p:nvSpPr>
          <p:cNvPr id="24584" name="Text Box 8"/>
          <p:cNvSpPr txBox="1">
            <a:spLocks noChangeArrowheads="1"/>
          </p:cNvSpPr>
          <p:nvPr/>
        </p:nvSpPr>
        <p:spPr bwMode="auto">
          <a:xfrm>
            <a:off x="4648200" y="3733800"/>
            <a:ext cx="3313113" cy="1920875"/>
          </a:xfrm>
          <a:prstGeom prst="rect">
            <a:avLst/>
          </a:prstGeom>
          <a:noFill/>
          <a:ln w="9525">
            <a:noFill/>
            <a:miter lim="800000"/>
            <a:headEnd/>
            <a:tailEnd/>
          </a:ln>
        </p:spPr>
        <p:txBody>
          <a:bodyPr lIns="82296" rIns="82296">
            <a:spAutoFit/>
          </a:bodyPr>
          <a:lstStyle/>
          <a:p>
            <a:pPr algn="l" defTabSz="857250"/>
            <a:r>
              <a:rPr lang="en-US">
                <a:solidFill>
                  <a:schemeClr val="tx1"/>
                </a:solidFill>
              </a:rPr>
              <a:t>In order to balance the knee ligaments and provide for a symmetric extension gap, a compensatory cut must be made on the femur in extension.</a:t>
            </a:r>
          </a:p>
        </p:txBody>
      </p:sp>
      <p:sp>
        <p:nvSpPr>
          <p:cNvPr id="24585" name="Line 9"/>
          <p:cNvSpPr>
            <a:spLocks noChangeShapeType="1"/>
          </p:cNvSpPr>
          <p:nvPr/>
        </p:nvSpPr>
        <p:spPr bwMode="auto">
          <a:xfrm>
            <a:off x="1371600" y="4495800"/>
            <a:ext cx="1981200" cy="76200"/>
          </a:xfrm>
          <a:prstGeom prst="line">
            <a:avLst/>
          </a:prstGeom>
          <a:noFill/>
          <a:ln w="57150">
            <a:solidFill>
              <a:schemeClr val="accent2"/>
            </a:solidFill>
            <a:round/>
            <a:headEnd/>
            <a:tailEnd/>
          </a:ln>
        </p:spPr>
        <p:txBody>
          <a:bodyPr lIns="82296" rIns="82296">
            <a:spAutoFit/>
          </a:bodyPr>
          <a:lstStyle/>
          <a:p>
            <a:endParaRPr lang="en-US"/>
          </a:p>
        </p:txBody>
      </p:sp>
      <p:sp>
        <p:nvSpPr>
          <p:cNvPr id="24586" name="Line 10"/>
          <p:cNvSpPr>
            <a:spLocks noChangeShapeType="1"/>
          </p:cNvSpPr>
          <p:nvPr/>
        </p:nvSpPr>
        <p:spPr bwMode="auto">
          <a:xfrm>
            <a:off x="1600200" y="4419600"/>
            <a:ext cx="0" cy="533400"/>
          </a:xfrm>
          <a:prstGeom prst="line">
            <a:avLst/>
          </a:prstGeom>
          <a:noFill/>
          <a:ln w="38100">
            <a:solidFill>
              <a:srgbClr val="800080"/>
            </a:solidFill>
            <a:round/>
            <a:headEnd/>
            <a:tailEnd/>
          </a:ln>
        </p:spPr>
        <p:txBody>
          <a:bodyPr lIns="82296" rIns="82296">
            <a:spAutoFit/>
          </a:bodyPr>
          <a:lstStyle/>
          <a:p>
            <a:endParaRPr lang="en-US"/>
          </a:p>
        </p:txBody>
      </p:sp>
      <p:sp>
        <p:nvSpPr>
          <p:cNvPr id="24587" name="Line 11"/>
          <p:cNvSpPr>
            <a:spLocks noChangeShapeType="1"/>
          </p:cNvSpPr>
          <p:nvPr/>
        </p:nvSpPr>
        <p:spPr bwMode="auto">
          <a:xfrm>
            <a:off x="3048000" y="4419600"/>
            <a:ext cx="0" cy="533400"/>
          </a:xfrm>
          <a:prstGeom prst="line">
            <a:avLst/>
          </a:prstGeom>
          <a:noFill/>
          <a:ln w="38100">
            <a:solidFill>
              <a:srgbClr val="800080"/>
            </a:solidFill>
            <a:round/>
            <a:headEnd/>
            <a:tailEnd/>
          </a:ln>
        </p:spPr>
        <p:txBody>
          <a:bodyPr lIns="82296" rIns="82296">
            <a:spAutoFit/>
          </a:bodyPr>
          <a:lstStyle/>
          <a:p>
            <a:endParaRPr lang="en-US"/>
          </a:p>
        </p:txBody>
      </p:sp>
      <p:sp>
        <p:nvSpPr>
          <p:cNvPr id="24588" name="Text Box 12"/>
          <p:cNvSpPr txBox="1">
            <a:spLocks noChangeArrowheads="1"/>
          </p:cNvSpPr>
          <p:nvPr/>
        </p:nvSpPr>
        <p:spPr bwMode="auto">
          <a:xfrm>
            <a:off x="4572000" y="5715000"/>
            <a:ext cx="4191000" cy="10826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C.V. Mosby Company. Philadelphia, PA. 1990</a:t>
            </a:r>
          </a:p>
          <a:p>
            <a:pPr algn="l" defTabSz="857250"/>
            <a:r>
              <a:rPr lang="en-US"/>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85800"/>
            <a:ext cx="8229600" cy="1143000"/>
          </a:xfrm>
        </p:spPr>
        <p:txBody>
          <a:bodyPr>
            <a:normAutofit fontScale="90000"/>
          </a:bodyPr>
          <a:lstStyle/>
          <a:p>
            <a:r>
              <a:rPr lang="en-US" dirty="0" smtClean="0">
                <a:solidFill>
                  <a:srgbClr val="0000FF"/>
                </a:solidFill>
              </a:rPr>
              <a:t>Classical Alignment</a:t>
            </a:r>
            <a:br>
              <a:rPr lang="en-US" dirty="0" smtClean="0">
                <a:solidFill>
                  <a:srgbClr val="0000FF"/>
                </a:solidFill>
              </a:rPr>
            </a:br>
            <a:r>
              <a:rPr lang="en-US" sz="2222" dirty="0" smtClean="0"/>
              <a:t>How to balance the knee </a:t>
            </a:r>
            <a:r>
              <a:rPr lang="en-US" sz="2222" b="1" dirty="0" smtClean="0"/>
              <a:t>in extension </a:t>
            </a:r>
            <a:r>
              <a:rPr lang="en-US" sz="2222" dirty="0" smtClean="0"/>
              <a:t>and create a symmetric extension gap?         </a:t>
            </a:r>
            <a:r>
              <a:rPr lang="en-US" dirty="0" smtClean="0"/>
              <a:t/>
            </a:r>
            <a:br>
              <a:rPr lang="en-US" dirty="0" smtClean="0"/>
            </a:br>
            <a:endParaRPr lang="en-US" dirty="0" smtClean="0">
              <a:solidFill>
                <a:srgbClr val="0000FF"/>
              </a:solidFill>
            </a:endParaRPr>
          </a:p>
        </p:txBody>
      </p:sp>
      <p:sp>
        <p:nvSpPr>
          <p:cNvPr id="25603" name="Rectangle 3"/>
          <p:cNvSpPr>
            <a:spLocks noGrp="1" noChangeArrowheads="1"/>
          </p:cNvSpPr>
          <p:nvPr>
            <p:ph type="body" idx="1"/>
          </p:nvPr>
        </p:nvSpPr>
        <p:spPr>
          <a:xfrm>
            <a:off x="4394083" y="2369952"/>
            <a:ext cx="4140317" cy="2997744"/>
          </a:xfrm>
        </p:spPr>
        <p:txBody>
          <a:bodyPr wrap="square" anchor="ctr">
            <a:spAutoFit/>
          </a:bodyPr>
          <a:lstStyle/>
          <a:p>
            <a:pPr algn="just">
              <a:lnSpc>
                <a:spcPct val="90000"/>
              </a:lnSpc>
              <a:spcBef>
                <a:spcPct val="75000"/>
              </a:spcBef>
              <a:buFontTx/>
              <a:buNone/>
            </a:pPr>
            <a:endParaRPr lang="en-US" sz="2400" dirty="0" smtClean="0"/>
          </a:p>
          <a:p>
            <a:pPr algn="just">
              <a:lnSpc>
                <a:spcPct val="90000"/>
              </a:lnSpc>
              <a:spcBef>
                <a:spcPct val="75000"/>
              </a:spcBef>
              <a:buFontTx/>
              <a:buNone/>
            </a:pPr>
            <a:r>
              <a:rPr lang="en-US" sz="2400" dirty="0" smtClean="0"/>
              <a:t>Resect LESS lateral condyle to </a:t>
            </a:r>
          </a:p>
          <a:p>
            <a:pPr algn="just">
              <a:lnSpc>
                <a:spcPct val="90000"/>
              </a:lnSpc>
              <a:buFontTx/>
              <a:buNone/>
            </a:pPr>
            <a:r>
              <a:rPr lang="en-US" sz="2400" dirty="0" smtClean="0"/>
              <a:t> make up for the increased cut </a:t>
            </a:r>
          </a:p>
          <a:p>
            <a:pPr algn="just">
              <a:lnSpc>
                <a:spcPct val="90000"/>
              </a:lnSpc>
              <a:buFontTx/>
              <a:buNone/>
            </a:pPr>
            <a:r>
              <a:rPr lang="en-US" sz="2400" dirty="0" smtClean="0"/>
              <a:t> on the lateral </a:t>
            </a:r>
            <a:r>
              <a:rPr lang="en-US" sz="2400" dirty="0" err="1" smtClean="0"/>
              <a:t>tibial</a:t>
            </a:r>
            <a:r>
              <a:rPr lang="en-US" sz="2400" dirty="0" smtClean="0"/>
              <a:t> plateau. </a:t>
            </a:r>
          </a:p>
          <a:p>
            <a:pPr algn="just">
              <a:lnSpc>
                <a:spcPct val="90000"/>
              </a:lnSpc>
              <a:buFontTx/>
              <a:buNone/>
            </a:pPr>
            <a:r>
              <a:rPr lang="en-US" sz="2400" dirty="0" smtClean="0"/>
              <a:t>  </a:t>
            </a:r>
          </a:p>
          <a:p>
            <a:pPr algn="just">
              <a:lnSpc>
                <a:spcPct val="90000"/>
              </a:lnSpc>
              <a:buFontTx/>
              <a:buNone/>
            </a:pPr>
            <a:r>
              <a:rPr lang="en-US" sz="2400" dirty="0" smtClean="0"/>
              <a:t>This reduces the </a:t>
            </a:r>
            <a:r>
              <a:rPr lang="en-US" sz="2400" dirty="0" err="1" smtClean="0"/>
              <a:t>valgus</a:t>
            </a:r>
            <a:r>
              <a:rPr lang="en-US" sz="2400" dirty="0" smtClean="0"/>
              <a:t> angle of the femur (i.e. more </a:t>
            </a:r>
            <a:r>
              <a:rPr lang="en-US" sz="2400" dirty="0" err="1" smtClean="0"/>
              <a:t>varus</a:t>
            </a:r>
            <a:r>
              <a:rPr lang="en-US" sz="2400" dirty="0" smtClean="0"/>
              <a:t>)</a:t>
            </a:r>
          </a:p>
        </p:txBody>
      </p:sp>
      <p:sp>
        <p:nvSpPr>
          <p:cNvPr id="25604" name="Text Box 4"/>
          <p:cNvSpPr txBox="1">
            <a:spLocks noChangeArrowheads="1"/>
          </p:cNvSpPr>
          <p:nvPr/>
        </p:nvSpPr>
        <p:spPr bwMode="auto">
          <a:xfrm>
            <a:off x="4648200" y="2971800"/>
            <a:ext cx="3313113" cy="396875"/>
          </a:xfrm>
          <a:prstGeom prst="rect">
            <a:avLst/>
          </a:prstGeom>
          <a:noFill/>
          <a:ln w="9525">
            <a:noFill/>
            <a:miter lim="800000"/>
            <a:headEnd/>
            <a:tailEnd/>
          </a:ln>
        </p:spPr>
        <p:txBody>
          <a:bodyPr lIns="82296" rIns="82296">
            <a:spAutoFit/>
          </a:bodyPr>
          <a:lstStyle/>
          <a:p>
            <a:pPr algn="l" defTabSz="857250"/>
            <a:endParaRPr lang="en-US">
              <a:solidFill>
                <a:schemeClr val="tx1"/>
              </a:solidFill>
            </a:endParaRPr>
          </a:p>
        </p:txBody>
      </p:sp>
      <p:sp>
        <p:nvSpPr>
          <p:cNvPr id="25605" name="Text Box 5"/>
          <p:cNvSpPr txBox="1">
            <a:spLocks noChangeArrowheads="1"/>
          </p:cNvSpPr>
          <p:nvPr/>
        </p:nvSpPr>
        <p:spPr bwMode="auto">
          <a:xfrm>
            <a:off x="5943600" y="6172200"/>
            <a:ext cx="4191000" cy="10826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a:t>
            </a:r>
          </a:p>
          <a:p>
            <a:pPr algn="l" defTabSz="857250">
              <a:spcBef>
                <a:spcPct val="0"/>
              </a:spcBef>
              <a:buClr>
                <a:srgbClr val="003A20"/>
              </a:buClr>
              <a:buSzPct val="25000"/>
            </a:pPr>
            <a:r>
              <a:rPr lang="en-US" sz="1000">
                <a:solidFill>
                  <a:schemeClr val="tx1"/>
                </a:solidFill>
              </a:rPr>
              <a:t>C.V. Mosby Company. Philadelphia, PA. 1990</a:t>
            </a:r>
          </a:p>
          <a:p>
            <a:pPr algn="l" defTabSz="857250"/>
            <a:r>
              <a:rPr lang="en-US"/>
              <a:t> </a:t>
            </a:r>
          </a:p>
        </p:txBody>
      </p:sp>
      <p:pic>
        <p:nvPicPr>
          <p:cNvPr id="25606" name="Picture 6"/>
          <p:cNvPicPr>
            <a:picLocks noChangeAspect="1" noChangeArrowheads="1"/>
          </p:cNvPicPr>
          <p:nvPr/>
        </p:nvPicPr>
        <p:blipFill>
          <a:blip r:embed="rId3" cstate="print"/>
          <a:srcRect l="40625" t="40625" r="41251" b="21875"/>
          <a:stretch>
            <a:fillRect/>
          </a:stretch>
        </p:blipFill>
        <p:spPr bwMode="auto">
          <a:xfrm>
            <a:off x="533400" y="2590800"/>
            <a:ext cx="3068638" cy="3810000"/>
          </a:xfrm>
          <a:prstGeom prst="rect">
            <a:avLst/>
          </a:prstGeom>
          <a:noFill/>
          <a:ln w="9525">
            <a:noFill/>
            <a:miter lim="800000"/>
            <a:headEnd/>
            <a:tailEnd/>
          </a:ln>
        </p:spPr>
      </p:pic>
      <p:sp>
        <p:nvSpPr>
          <p:cNvPr id="25607" name="Line 7"/>
          <p:cNvSpPr>
            <a:spLocks noChangeShapeType="1"/>
          </p:cNvSpPr>
          <p:nvPr/>
        </p:nvSpPr>
        <p:spPr bwMode="auto">
          <a:xfrm flipH="1">
            <a:off x="2209800" y="4800600"/>
            <a:ext cx="76200" cy="1600200"/>
          </a:xfrm>
          <a:prstGeom prst="line">
            <a:avLst/>
          </a:prstGeom>
          <a:noFill/>
          <a:ln w="28575">
            <a:solidFill>
              <a:srgbClr val="FF0000"/>
            </a:solidFill>
            <a:round/>
            <a:headEnd/>
            <a:tailEnd/>
          </a:ln>
        </p:spPr>
        <p:txBody>
          <a:bodyPr lIns="82296" rIns="82296">
            <a:spAutoFit/>
          </a:bodyPr>
          <a:lstStyle/>
          <a:p>
            <a:endParaRPr lang="en-US"/>
          </a:p>
        </p:txBody>
      </p:sp>
      <p:sp>
        <p:nvSpPr>
          <p:cNvPr id="25608" name="Line 8"/>
          <p:cNvSpPr>
            <a:spLocks noChangeShapeType="1"/>
          </p:cNvSpPr>
          <p:nvPr/>
        </p:nvSpPr>
        <p:spPr bwMode="auto">
          <a:xfrm>
            <a:off x="1600200" y="4876800"/>
            <a:ext cx="1447800" cy="76200"/>
          </a:xfrm>
          <a:prstGeom prst="line">
            <a:avLst/>
          </a:prstGeom>
          <a:noFill/>
          <a:ln w="57150">
            <a:solidFill>
              <a:srgbClr val="FF0000"/>
            </a:solidFill>
            <a:round/>
            <a:headEnd/>
            <a:tailEnd/>
          </a:ln>
        </p:spPr>
        <p:txBody>
          <a:bodyPr lIns="82296" rIns="82296">
            <a:spAutoFit/>
          </a:bodyPr>
          <a:lstStyle/>
          <a:p>
            <a:endParaRPr lang="en-US"/>
          </a:p>
        </p:txBody>
      </p:sp>
      <p:sp>
        <p:nvSpPr>
          <p:cNvPr id="25609" name="Line 9"/>
          <p:cNvSpPr>
            <a:spLocks noChangeShapeType="1"/>
          </p:cNvSpPr>
          <p:nvPr/>
        </p:nvSpPr>
        <p:spPr bwMode="auto">
          <a:xfrm>
            <a:off x="1447800" y="4495800"/>
            <a:ext cx="1905000" cy="76200"/>
          </a:xfrm>
          <a:prstGeom prst="line">
            <a:avLst/>
          </a:prstGeom>
          <a:noFill/>
          <a:ln w="57150">
            <a:solidFill>
              <a:schemeClr val="accent2"/>
            </a:solidFill>
            <a:round/>
            <a:headEnd/>
            <a:tailEnd/>
          </a:ln>
        </p:spPr>
        <p:txBody>
          <a:bodyPr lIns="82296" rIns="82296">
            <a:spAutoFit/>
          </a:bodyPr>
          <a:lstStyle/>
          <a:p>
            <a:endParaRPr lang="en-US"/>
          </a:p>
        </p:txBody>
      </p:sp>
      <p:sp>
        <p:nvSpPr>
          <p:cNvPr id="25610" name="Line 10"/>
          <p:cNvSpPr>
            <a:spLocks noChangeShapeType="1"/>
          </p:cNvSpPr>
          <p:nvPr/>
        </p:nvSpPr>
        <p:spPr bwMode="auto">
          <a:xfrm>
            <a:off x="1600200" y="4419600"/>
            <a:ext cx="0" cy="533400"/>
          </a:xfrm>
          <a:prstGeom prst="line">
            <a:avLst/>
          </a:prstGeom>
          <a:noFill/>
          <a:ln w="38100">
            <a:solidFill>
              <a:srgbClr val="800080"/>
            </a:solidFill>
            <a:round/>
            <a:headEnd/>
            <a:tailEnd/>
          </a:ln>
        </p:spPr>
        <p:txBody>
          <a:bodyPr lIns="82296" rIns="82296">
            <a:spAutoFit/>
          </a:bodyPr>
          <a:lstStyle/>
          <a:p>
            <a:endParaRPr lang="en-US"/>
          </a:p>
        </p:txBody>
      </p:sp>
      <p:sp>
        <p:nvSpPr>
          <p:cNvPr id="25611" name="Line 11"/>
          <p:cNvSpPr>
            <a:spLocks noChangeShapeType="1"/>
          </p:cNvSpPr>
          <p:nvPr/>
        </p:nvSpPr>
        <p:spPr bwMode="auto">
          <a:xfrm>
            <a:off x="3048000" y="4419600"/>
            <a:ext cx="0" cy="533400"/>
          </a:xfrm>
          <a:prstGeom prst="line">
            <a:avLst/>
          </a:prstGeom>
          <a:noFill/>
          <a:ln w="38100">
            <a:solidFill>
              <a:srgbClr val="800080"/>
            </a:solidFill>
            <a:round/>
            <a:headEnd/>
            <a:tailEnd/>
          </a:ln>
        </p:spPr>
        <p:txBody>
          <a:bodyPr lIns="82296" rIns="82296">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en-US" smtClean="0">
                <a:solidFill>
                  <a:srgbClr val="0000FF"/>
                </a:solidFill>
              </a:rPr>
              <a:t>Classical Alignment</a:t>
            </a:r>
          </a:p>
        </p:txBody>
      </p:sp>
      <p:sp>
        <p:nvSpPr>
          <p:cNvPr id="26627" name="Rectangle 3"/>
          <p:cNvSpPr>
            <a:spLocks noGrp="1" noChangeArrowheads="1"/>
          </p:cNvSpPr>
          <p:nvPr>
            <p:ph type="body" idx="1"/>
          </p:nvPr>
        </p:nvSpPr>
        <p:spPr>
          <a:xfrm>
            <a:off x="609600" y="1676400"/>
            <a:ext cx="8039100" cy="4478338"/>
          </a:xfrm>
        </p:spPr>
        <p:txBody>
          <a:bodyPr/>
          <a:lstStyle/>
          <a:p>
            <a:pPr algn="ctr">
              <a:spcBef>
                <a:spcPct val="75000"/>
              </a:spcBef>
              <a:buFontTx/>
              <a:buNone/>
            </a:pPr>
            <a:r>
              <a:rPr lang="en-US" b="1" smtClean="0">
                <a:solidFill>
                  <a:srgbClr val="0000FF"/>
                </a:solidFill>
              </a:rPr>
              <a:t>Extension</a:t>
            </a:r>
          </a:p>
          <a:p>
            <a:pPr>
              <a:buFontTx/>
              <a:buNone/>
            </a:pPr>
            <a:endParaRPr lang="en-US" smtClean="0"/>
          </a:p>
          <a:p>
            <a:pPr>
              <a:buFontTx/>
              <a:buNone/>
            </a:pPr>
            <a:endParaRPr lang="en-US" smtClean="0">
              <a:solidFill>
                <a:srgbClr val="0000FF"/>
              </a:solidFill>
            </a:endParaRPr>
          </a:p>
        </p:txBody>
      </p:sp>
      <p:sp>
        <p:nvSpPr>
          <p:cNvPr id="26628" name="Text Box 4"/>
          <p:cNvSpPr txBox="1">
            <a:spLocks noChangeArrowheads="1"/>
          </p:cNvSpPr>
          <p:nvPr/>
        </p:nvSpPr>
        <p:spPr bwMode="auto">
          <a:xfrm>
            <a:off x="3886200" y="2514600"/>
            <a:ext cx="4495800" cy="2954655"/>
          </a:xfrm>
          <a:prstGeom prst="rect">
            <a:avLst/>
          </a:prstGeom>
          <a:noFill/>
          <a:ln w="9525">
            <a:noFill/>
            <a:miter lim="800000"/>
            <a:headEnd/>
            <a:tailEnd/>
          </a:ln>
        </p:spPr>
        <p:txBody>
          <a:bodyPr lIns="82296" rIns="82296">
            <a:spAutoFit/>
          </a:bodyPr>
          <a:lstStyle/>
          <a:p>
            <a:pPr algn="l" defTabSz="857250"/>
            <a:endParaRPr lang="en-US" b="1" dirty="0" smtClean="0"/>
          </a:p>
          <a:p>
            <a:pPr algn="l" defTabSz="857250"/>
            <a:r>
              <a:rPr lang="en-US" sz="2400" dirty="0" smtClean="0"/>
              <a:t>M</a:t>
            </a:r>
            <a:r>
              <a:rPr lang="en-US" sz="2400" dirty="0" smtClean="0">
                <a:solidFill>
                  <a:schemeClr val="tx1"/>
                </a:solidFill>
              </a:rPr>
              <a:t>ost </a:t>
            </a:r>
            <a:r>
              <a:rPr lang="en-US" sz="2400" dirty="0">
                <a:solidFill>
                  <a:schemeClr val="tx1"/>
                </a:solidFill>
              </a:rPr>
              <a:t>surgeons select 5 - 6 ° of valgus for the femur instead of the “normal” 8 – 9°. </a:t>
            </a:r>
            <a:endParaRPr lang="en-US" sz="2400" dirty="0" smtClean="0">
              <a:solidFill>
                <a:schemeClr val="tx1"/>
              </a:solidFill>
            </a:endParaRPr>
          </a:p>
          <a:p>
            <a:pPr algn="l" defTabSz="857250"/>
            <a:r>
              <a:rPr lang="en-US" sz="2400" dirty="0" smtClean="0">
                <a:solidFill>
                  <a:srgbClr val="FF0000"/>
                </a:solidFill>
              </a:rPr>
              <a:t>i.e. 3 </a:t>
            </a:r>
            <a:r>
              <a:rPr lang="en-US" sz="2400" dirty="0" err="1" smtClean="0">
                <a:solidFill>
                  <a:srgbClr val="FF0000"/>
                </a:solidFill>
              </a:rPr>
              <a:t>deg</a:t>
            </a:r>
            <a:r>
              <a:rPr lang="en-US" sz="2400" dirty="0" smtClean="0">
                <a:solidFill>
                  <a:srgbClr val="FF0000"/>
                </a:solidFill>
              </a:rPr>
              <a:t> </a:t>
            </a:r>
            <a:endParaRPr lang="en-US" sz="2400" dirty="0">
              <a:solidFill>
                <a:srgbClr val="FF0000"/>
              </a:solidFill>
            </a:endParaRPr>
          </a:p>
          <a:p>
            <a:pPr algn="l" defTabSz="857250"/>
            <a:r>
              <a:rPr lang="en-US" sz="2400" dirty="0">
                <a:solidFill>
                  <a:schemeClr val="tx1"/>
                </a:solidFill>
              </a:rPr>
              <a:t>This compensatory cut makes </a:t>
            </a:r>
            <a:r>
              <a:rPr lang="en-US" sz="2400" dirty="0" smtClean="0">
                <a:solidFill>
                  <a:schemeClr val="tx1"/>
                </a:solidFill>
              </a:rPr>
              <a:t>up </a:t>
            </a:r>
            <a:r>
              <a:rPr lang="en-US" sz="2400" dirty="0">
                <a:solidFill>
                  <a:schemeClr val="tx1"/>
                </a:solidFill>
              </a:rPr>
              <a:t>for the lateral tibia over-resection caused by the 0</a:t>
            </a:r>
            <a:r>
              <a:rPr lang="en-US" b="1" dirty="0">
                <a:solidFill>
                  <a:schemeClr val="tx1"/>
                </a:solidFill>
              </a:rPr>
              <a:t>°</a:t>
            </a:r>
            <a:r>
              <a:rPr lang="en-US" sz="2400" dirty="0">
                <a:solidFill>
                  <a:schemeClr val="tx1"/>
                </a:solidFill>
              </a:rPr>
              <a:t> “neutral” cut.</a:t>
            </a:r>
          </a:p>
        </p:txBody>
      </p:sp>
      <p:sp>
        <p:nvSpPr>
          <p:cNvPr id="26629" name="Text Box 5"/>
          <p:cNvSpPr txBox="1">
            <a:spLocks noChangeArrowheads="1"/>
          </p:cNvSpPr>
          <p:nvPr/>
        </p:nvSpPr>
        <p:spPr bwMode="auto">
          <a:xfrm>
            <a:off x="5943600" y="6172200"/>
            <a:ext cx="4191000" cy="10826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a:t>
            </a:r>
          </a:p>
          <a:p>
            <a:pPr algn="l" defTabSz="857250">
              <a:spcBef>
                <a:spcPct val="0"/>
              </a:spcBef>
              <a:buClr>
                <a:srgbClr val="003A20"/>
              </a:buClr>
              <a:buSzPct val="25000"/>
            </a:pPr>
            <a:r>
              <a:rPr lang="en-US" sz="1000">
                <a:solidFill>
                  <a:schemeClr val="tx1"/>
                </a:solidFill>
              </a:rPr>
              <a:t>C.V. Mosby Company. Philadelphia, PA. 1990</a:t>
            </a:r>
          </a:p>
          <a:p>
            <a:pPr algn="l" defTabSz="857250"/>
            <a:r>
              <a:rPr lang="en-US"/>
              <a:t> </a:t>
            </a:r>
          </a:p>
        </p:txBody>
      </p:sp>
      <p:pic>
        <p:nvPicPr>
          <p:cNvPr id="26630" name="Picture 6"/>
          <p:cNvPicPr>
            <a:picLocks noChangeAspect="1" noChangeArrowheads="1"/>
          </p:cNvPicPr>
          <p:nvPr/>
        </p:nvPicPr>
        <p:blipFill>
          <a:blip r:embed="rId3" cstate="print"/>
          <a:srcRect l="40625" t="40625" r="41251" b="21875"/>
          <a:stretch>
            <a:fillRect/>
          </a:stretch>
        </p:blipFill>
        <p:spPr bwMode="auto">
          <a:xfrm>
            <a:off x="533400" y="2590800"/>
            <a:ext cx="3068638" cy="3810000"/>
          </a:xfrm>
          <a:prstGeom prst="rect">
            <a:avLst/>
          </a:prstGeom>
          <a:noFill/>
          <a:ln w="9525">
            <a:noFill/>
            <a:miter lim="800000"/>
            <a:headEnd/>
            <a:tailEnd/>
          </a:ln>
        </p:spPr>
      </p:pic>
      <p:sp>
        <p:nvSpPr>
          <p:cNvPr id="26631" name="Line 7"/>
          <p:cNvSpPr>
            <a:spLocks noChangeShapeType="1"/>
          </p:cNvSpPr>
          <p:nvPr/>
        </p:nvSpPr>
        <p:spPr bwMode="auto">
          <a:xfrm flipH="1">
            <a:off x="2209800" y="4800600"/>
            <a:ext cx="76200" cy="1600200"/>
          </a:xfrm>
          <a:prstGeom prst="line">
            <a:avLst/>
          </a:prstGeom>
          <a:noFill/>
          <a:ln w="28575">
            <a:solidFill>
              <a:srgbClr val="FF0000"/>
            </a:solidFill>
            <a:round/>
            <a:headEnd/>
            <a:tailEnd/>
          </a:ln>
        </p:spPr>
        <p:txBody>
          <a:bodyPr lIns="82296" rIns="82296">
            <a:spAutoFit/>
          </a:bodyPr>
          <a:lstStyle/>
          <a:p>
            <a:endParaRPr lang="en-US"/>
          </a:p>
        </p:txBody>
      </p:sp>
      <p:sp>
        <p:nvSpPr>
          <p:cNvPr id="26632" name="Line 8"/>
          <p:cNvSpPr>
            <a:spLocks noChangeShapeType="1"/>
          </p:cNvSpPr>
          <p:nvPr/>
        </p:nvSpPr>
        <p:spPr bwMode="auto">
          <a:xfrm>
            <a:off x="1600200" y="4876800"/>
            <a:ext cx="1447800" cy="76200"/>
          </a:xfrm>
          <a:prstGeom prst="line">
            <a:avLst/>
          </a:prstGeom>
          <a:noFill/>
          <a:ln w="57150">
            <a:solidFill>
              <a:srgbClr val="FF0000"/>
            </a:solidFill>
            <a:round/>
            <a:headEnd/>
            <a:tailEnd/>
          </a:ln>
        </p:spPr>
        <p:txBody>
          <a:bodyPr lIns="82296" rIns="82296">
            <a:spAutoFit/>
          </a:bodyPr>
          <a:lstStyle/>
          <a:p>
            <a:endParaRPr lang="en-US"/>
          </a:p>
        </p:txBody>
      </p:sp>
      <p:sp>
        <p:nvSpPr>
          <p:cNvPr id="26633" name="Line 9"/>
          <p:cNvSpPr>
            <a:spLocks noChangeShapeType="1"/>
          </p:cNvSpPr>
          <p:nvPr/>
        </p:nvSpPr>
        <p:spPr bwMode="auto">
          <a:xfrm>
            <a:off x="1447800" y="4495800"/>
            <a:ext cx="1905000" cy="76200"/>
          </a:xfrm>
          <a:prstGeom prst="line">
            <a:avLst/>
          </a:prstGeom>
          <a:noFill/>
          <a:ln w="57150">
            <a:solidFill>
              <a:schemeClr val="accent2"/>
            </a:solidFill>
            <a:round/>
            <a:headEnd/>
            <a:tailEnd/>
          </a:ln>
        </p:spPr>
        <p:txBody>
          <a:bodyPr lIns="82296" rIns="82296">
            <a:spAutoFit/>
          </a:bodyPr>
          <a:lstStyle/>
          <a:p>
            <a:endParaRPr lang="en-US"/>
          </a:p>
        </p:txBody>
      </p:sp>
      <p:sp>
        <p:nvSpPr>
          <p:cNvPr id="26634" name="Line 10"/>
          <p:cNvSpPr>
            <a:spLocks noChangeShapeType="1"/>
          </p:cNvSpPr>
          <p:nvPr/>
        </p:nvSpPr>
        <p:spPr bwMode="auto">
          <a:xfrm>
            <a:off x="1600200" y="4419600"/>
            <a:ext cx="0" cy="533400"/>
          </a:xfrm>
          <a:prstGeom prst="line">
            <a:avLst/>
          </a:prstGeom>
          <a:noFill/>
          <a:ln w="38100">
            <a:solidFill>
              <a:srgbClr val="800080"/>
            </a:solidFill>
            <a:round/>
            <a:headEnd/>
            <a:tailEnd/>
          </a:ln>
        </p:spPr>
        <p:txBody>
          <a:bodyPr lIns="82296" rIns="82296">
            <a:spAutoFit/>
          </a:bodyPr>
          <a:lstStyle/>
          <a:p>
            <a:endParaRPr lang="en-US"/>
          </a:p>
        </p:txBody>
      </p:sp>
      <p:sp>
        <p:nvSpPr>
          <p:cNvPr id="26635" name="Line 11"/>
          <p:cNvSpPr>
            <a:spLocks noChangeShapeType="1"/>
          </p:cNvSpPr>
          <p:nvPr/>
        </p:nvSpPr>
        <p:spPr bwMode="auto">
          <a:xfrm>
            <a:off x="3048000" y="4419600"/>
            <a:ext cx="0" cy="533400"/>
          </a:xfrm>
          <a:prstGeom prst="line">
            <a:avLst/>
          </a:prstGeom>
          <a:noFill/>
          <a:ln w="38100">
            <a:solidFill>
              <a:srgbClr val="800080"/>
            </a:solidFill>
            <a:round/>
            <a:headEnd/>
            <a:tailEnd/>
          </a:ln>
        </p:spPr>
        <p:txBody>
          <a:bodyPr lIns="82296" rIns="82296">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smtClean="0">
                <a:solidFill>
                  <a:srgbClr val="0000FF"/>
                </a:solidFill>
              </a:rPr>
              <a:t>Classical Alignment</a:t>
            </a:r>
          </a:p>
        </p:txBody>
      </p:sp>
      <p:sp>
        <p:nvSpPr>
          <p:cNvPr id="27651" name="Rectangle 3"/>
          <p:cNvSpPr>
            <a:spLocks noGrp="1" noChangeArrowheads="1"/>
          </p:cNvSpPr>
          <p:nvPr>
            <p:ph type="body" idx="1"/>
          </p:nvPr>
        </p:nvSpPr>
        <p:spPr/>
        <p:txBody>
          <a:bodyPr/>
          <a:lstStyle/>
          <a:p>
            <a:pPr algn="ctr">
              <a:buFontTx/>
              <a:buNone/>
            </a:pPr>
            <a:r>
              <a:rPr lang="en-US" sz="4000" b="1" dirty="0" smtClean="0">
                <a:solidFill>
                  <a:srgbClr val="0000FF"/>
                </a:solidFill>
              </a:rPr>
              <a:t>Flexion</a:t>
            </a:r>
          </a:p>
          <a:p>
            <a:pPr>
              <a:buFontTx/>
              <a:buNone/>
            </a:pPr>
            <a:endParaRPr lang="en-US" b="1" dirty="0" smtClean="0">
              <a:solidFill>
                <a:srgbClr val="0000FF"/>
              </a:solidFill>
            </a:endParaRPr>
          </a:p>
        </p:txBody>
      </p:sp>
      <p:pic>
        <p:nvPicPr>
          <p:cNvPr id="27652" name="Picture 4" descr="fem_resect_01"/>
          <p:cNvPicPr>
            <a:picLocks noChangeAspect="1" noChangeArrowheads="1"/>
          </p:cNvPicPr>
          <p:nvPr/>
        </p:nvPicPr>
        <p:blipFill>
          <a:blip r:embed="rId2" cstate="print"/>
          <a:srcRect l="4819" r="4111"/>
          <a:stretch>
            <a:fillRect/>
          </a:stretch>
        </p:blipFill>
        <p:spPr bwMode="auto">
          <a:xfrm>
            <a:off x="1219200" y="2286000"/>
            <a:ext cx="2120900" cy="3878262"/>
          </a:xfrm>
          <a:prstGeom prst="rect">
            <a:avLst/>
          </a:prstGeom>
          <a:noFill/>
          <a:ln w="9525">
            <a:noFill/>
            <a:miter lim="800000"/>
            <a:headEnd/>
            <a:tailEnd/>
          </a:ln>
        </p:spPr>
      </p:pic>
      <p:sp>
        <p:nvSpPr>
          <p:cNvPr id="27653" name="Line 5"/>
          <p:cNvSpPr>
            <a:spLocks noChangeShapeType="1"/>
          </p:cNvSpPr>
          <p:nvPr/>
        </p:nvSpPr>
        <p:spPr bwMode="auto">
          <a:xfrm>
            <a:off x="2209800" y="3962400"/>
            <a:ext cx="0" cy="2209800"/>
          </a:xfrm>
          <a:prstGeom prst="line">
            <a:avLst/>
          </a:prstGeom>
          <a:noFill/>
          <a:ln w="28575">
            <a:solidFill>
              <a:srgbClr val="FF0000"/>
            </a:solidFill>
            <a:round/>
            <a:headEnd/>
            <a:tailEnd/>
          </a:ln>
        </p:spPr>
        <p:txBody>
          <a:bodyPr wrap="none" lIns="82296" rIns="82296">
            <a:spAutoFit/>
          </a:bodyPr>
          <a:lstStyle/>
          <a:p>
            <a:endParaRPr lang="en-US"/>
          </a:p>
        </p:txBody>
      </p:sp>
      <p:sp>
        <p:nvSpPr>
          <p:cNvPr id="27654" name="Line 6"/>
          <p:cNvSpPr>
            <a:spLocks noChangeShapeType="1"/>
          </p:cNvSpPr>
          <p:nvPr/>
        </p:nvSpPr>
        <p:spPr bwMode="auto">
          <a:xfrm>
            <a:off x="1295400" y="3954462"/>
            <a:ext cx="1905000" cy="0"/>
          </a:xfrm>
          <a:prstGeom prst="line">
            <a:avLst/>
          </a:prstGeom>
          <a:noFill/>
          <a:ln w="57150">
            <a:solidFill>
              <a:srgbClr val="FF0000"/>
            </a:solidFill>
            <a:round/>
            <a:headEnd/>
            <a:tailEnd/>
          </a:ln>
        </p:spPr>
        <p:txBody>
          <a:bodyPr wrap="none" lIns="82296" rIns="82296">
            <a:spAutoFit/>
          </a:bodyPr>
          <a:lstStyle/>
          <a:p>
            <a:endParaRPr lang="en-US"/>
          </a:p>
        </p:txBody>
      </p:sp>
      <p:sp>
        <p:nvSpPr>
          <p:cNvPr id="27655" name="Text Box 7"/>
          <p:cNvSpPr txBox="1">
            <a:spLocks noChangeArrowheads="1"/>
          </p:cNvSpPr>
          <p:nvPr/>
        </p:nvSpPr>
        <p:spPr bwMode="auto">
          <a:xfrm>
            <a:off x="4648200" y="2590800"/>
            <a:ext cx="3435350" cy="1006475"/>
          </a:xfrm>
          <a:prstGeom prst="rect">
            <a:avLst/>
          </a:prstGeom>
          <a:noFill/>
          <a:ln w="9525">
            <a:noFill/>
            <a:miter lim="800000"/>
            <a:headEnd/>
            <a:tailEnd/>
          </a:ln>
        </p:spPr>
        <p:txBody>
          <a:bodyPr lIns="82296" rIns="82296">
            <a:spAutoFit/>
          </a:bodyPr>
          <a:lstStyle/>
          <a:p>
            <a:pPr algn="l" defTabSz="857250"/>
            <a:r>
              <a:rPr lang="en-US">
                <a:solidFill>
                  <a:schemeClr val="tx1"/>
                </a:solidFill>
              </a:rPr>
              <a:t>The “normal” femur is in neutral rotation relative to the tibial articular surface.</a:t>
            </a:r>
          </a:p>
        </p:txBody>
      </p:sp>
      <p:sp>
        <p:nvSpPr>
          <p:cNvPr id="27656" name="Text Box 8"/>
          <p:cNvSpPr txBox="1">
            <a:spLocks noChangeArrowheads="1"/>
          </p:cNvSpPr>
          <p:nvPr/>
        </p:nvSpPr>
        <p:spPr bwMode="auto">
          <a:xfrm>
            <a:off x="4648200" y="3733800"/>
            <a:ext cx="3313113" cy="1920875"/>
          </a:xfrm>
          <a:prstGeom prst="rect">
            <a:avLst/>
          </a:prstGeom>
          <a:noFill/>
          <a:ln w="9525">
            <a:noFill/>
            <a:miter lim="800000"/>
            <a:headEnd/>
            <a:tailEnd/>
          </a:ln>
        </p:spPr>
        <p:txBody>
          <a:bodyPr lIns="82296" rIns="82296">
            <a:spAutoFit/>
          </a:bodyPr>
          <a:lstStyle/>
          <a:p>
            <a:pPr algn="l" defTabSz="857250"/>
            <a:r>
              <a:rPr lang="en-US" dirty="0">
                <a:solidFill>
                  <a:schemeClr val="tx1"/>
                </a:solidFill>
              </a:rPr>
              <a:t>In order to balance the knee ligaments and provide a symmetric flexion gap, a compensatory cut must be made on the femur in flexion.</a:t>
            </a:r>
          </a:p>
        </p:txBody>
      </p:sp>
      <p:sp>
        <p:nvSpPr>
          <p:cNvPr id="27657" name="Line 9"/>
          <p:cNvSpPr>
            <a:spLocks noChangeShapeType="1"/>
          </p:cNvSpPr>
          <p:nvPr/>
        </p:nvSpPr>
        <p:spPr bwMode="auto">
          <a:xfrm flipV="1">
            <a:off x="1371600" y="3573462"/>
            <a:ext cx="1981200" cy="152400"/>
          </a:xfrm>
          <a:prstGeom prst="line">
            <a:avLst/>
          </a:prstGeom>
          <a:noFill/>
          <a:ln w="57150">
            <a:solidFill>
              <a:schemeClr val="accent2"/>
            </a:solidFill>
            <a:round/>
            <a:headEnd/>
            <a:tailEnd/>
          </a:ln>
        </p:spPr>
        <p:txBody>
          <a:bodyPr lIns="82296" rIns="82296">
            <a:spAutoFit/>
          </a:bodyPr>
          <a:lstStyle/>
          <a:p>
            <a:endParaRPr lang="en-US"/>
          </a:p>
        </p:txBody>
      </p:sp>
      <p:sp>
        <p:nvSpPr>
          <p:cNvPr id="27658" name="Line 10"/>
          <p:cNvSpPr>
            <a:spLocks noChangeShapeType="1"/>
          </p:cNvSpPr>
          <p:nvPr/>
        </p:nvSpPr>
        <p:spPr bwMode="auto">
          <a:xfrm>
            <a:off x="1143000" y="3497262"/>
            <a:ext cx="0" cy="533400"/>
          </a:xfrm>
          <a:prstGeom prst="line">
            <a:avLst/>
          </a:prstGeom>
          <a:noFill/>
          <a:ln w="38100">
            <a:solidFill>
              <a:srgbClr val="800080"/>
            </a:solidFill>
            <a:round/>
            <a:headEnd/>
            <a:tailEnd/>
          </a:ln>
        </p:spPr>
        <p:txBody>
          <a:bodyPr lIns="82296" rIns="82296">
            <a:spAutoFit/>
          </a:bodyPr>
          <a:lstStyle/>
          <a:p>
            <a:endParaRPr lang="en-US"/>
          </a:p>
        </p:txBody>
      </p:sp>
      <p:sp>
        <p:nvSpPr>
          <p:cNvPr id="27659" name="Line 11"/>
          <p:cNvSpPr>
            <a:spLocks noChangeShapeType="1"/>
          </p:cNvSpPr>
          <p:nvPr/>
        </p:nvSpPr>
        <p:spPr bwMode="auto">
          <a:xfrm>
            <a:off x="3429000" y="3344862"/>
            <a:ext cx="228600" cy="304800"/>
          </a:xfrm>
          <a:prstGeom prst="line">
            <a:avLst/>
          </a:prstGeom>
          <a:noFill/>
          <a:ln w="38100">
            <a:solidFill>
              <a:srgbClr val="800080"/>
            </a:solidFill>
            <a:round/>
            <a:headEnd/>
            <a:tailEnd/>
          </a:ln>
        </p:spPr>
        <p:txBody>
          <a:bodyPr wrap="none" lIns="82296" rIns="82296">
            <a:spAutoFit/>
          </a:bodyPr>
          <a:lstStyle/>
          <a:p>
            <a:endParaRPr lang="en-US"/>
          </a:p>
        </p:txBody>
      </p:sp>
      <p:sp>
        <p:nvSpPr>
          <p:cNvPr id="27660" name="Line 12"/>
          <p:cNvSpPr>
            <a:spLocks noChangeShapeType="1"/>
          </p:cNvSpPr>
          <p:nvPr/>
        </p:nvSpPr>
        <p:spPr bwMode="auto">
          <a:xfrm flipH="1">
            <a:off x="3429000" y="3657600"/>
            <a:ext cx="228600" cy="304800"/>
          </a:xfrm>
          <a:prstGeom prst="line">
            <a:avLst/>
          </a:prstGeom>
          <a:noFill/>
          <a:ln w="38100">
            <a:solidFill>
              <a:srgbClr val="800080"/>
            </a:solidFill>
            <a:round/>
            <a:headEnd/>
            <a:tailEnd/>
          </a:ln>
        </p:spPr>
        <p:txBody>
          <a:bodyPr lIns="82296" rIns="82296">
            <a:spAutoFit/>
          </a:bodyPr>
          <a:lstStyle/>
          <a:p>
            <a:endParaRPr lang="en-US"/>
          </a:p>
        </p:txBody>
      </p:sp>
      <p:sp>
        <p:nvSpPr>
          <p:cNvPr id="27661" name="Text Box 13"/>
          <p:cNvSpPr txBox="1">
            <a:spLocks noChangeArrowheads="1"/>
          </p:cNvSpPr>
          <p:nvPr/>
        </p:nvSpPr>
        <p:spPr bwMode="auto">
          <a:xfrm>
            <a:off x="4572000" y="5715000"/>
            <a:ext cx="4191000" cy="10826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C.V. Mosby Company. Philadelphia, PA. 1990</a:t>
            </a:r>
          </a:p>
          <a:p>
            <a:pPr algn="l" defTabSz="857250"/>
            <a:r>
              <a:rPr lang="en-US"/>
              <a:t> </a:t>
            </a:r>
          </a:p>
        </p:txBody>
      </p:sp>
      <p:sp>
        <p:nvSpPr>
          <p:cNvPr id="224270" name="Rectangle 14"/>
          <p:cNvSpPr>
            <a:spLocks noChangeArrowheads="1"/>
          </p:cNvSpPr>
          <p:nvPr/>
        </p:nvSpPr>
        <p:spPr bwMode="auto">
          <a:xfrm>
            <a:off x="4572000" y="3733800"/>
            <a:ext cx="3505200" cy="1905000"/>
          </a:xfrm>
          <a:prstGeom prst="rect">
            <a:avLst/>
          </a:prstGeom>
          <a:noFill/>
          <a:ln w="38100">
            <a:solidFill>
              <a:srgbClr val="FF0000"/>
            </a:solidFill>
            <a:miter lim="800000"/>
            <a:headEnd/>
            <a:tailEnd/>
          </a:ln>
        </p:spPr>
        <p:txBody>
          <a:bodyPr lIns="82296" rIns="82296" anchor="ctr">
            <a:spAutoFit/>
          </a:bodyPr>
          <a:lstStyle/>
          <a:p>
            <a:endParaRPr lang="en-US"/>
          </a:p>
        </p:txBody>
      </p:sp>
      <p:sp>
        <p:nvSpPr>
          <p:cNvPr id="27663" name="Line 15"/>
          <p:cNvSpPr>
            <a:spLocks noChangeShapeType="1"/>
          </p:cNvSpPr>
          <p:nvPr/>
        </p:nvSpPr>
        <p:spPr bwMode="auto">
          <a:xfrm>
            <a:off x="6540031" y="3344862"/>
            <a:ext cx="1841969" cy="7938"/>
          </a:xfrm>
          <a:prstGeom prst="line">
            <a:avLst/>
          </a:prstGeom>
          <a:noFill/>
          <a:ln w="57150">
            <a:solidFill>
              <a:schemeClr val="accent2"/>
            </a:solidFill>
            <a:round/>
            <a:headEnd/>
            <a:tailEnd/>
          </a:ln>
        </p:spPr>
        <p:txBody>
          <a:bodyPr wrap="square" lIns="82296" rIns="82296">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gn="ctr"/>
            <a:r>
              <a:rPr lang="en-US" dirty="0" smtClean="0">
                <a:solidFill>
                  <a:srgbClr val="0000FF"/>
                </a:solidFill>
              </a:rPr>
              <a:t>Classical Alignment</a:t>
            </a:r>
            <a:br>
              <a:rPr lang="en-US" dirty="0" smtClean="0">
                <a:solidFill>
                  <a:srgbClr val="0000FF"/>
                </a:solidFill>
              </a:rPr>
            </a:br>
            <a:r>
              <a:rPr lang="en-US" sz="2667" dirty="0" smtClean="0">
                <a:solidFill>
                  <a:schemeClr val="accent4"/>
                </a:solidFill>
              </a:rPr>
              <a:t>How to balance the knee in flexion</a:t>
            </a:r>
          </a:p>
        </p:txBody>
      </p:sp>
      <p:sp>
        <p:nvSpPr>
          <p:cNvPr id="28675" name="Rectangle 3"/>
          <p:cNvSpPr>
            <a:spLocks noGrp="1" noChangeArrowheads="1"/>
          </p:cNvSpPr>
          <p:nvPr>
            <p:ph type="body" idx="1"/>
          </p:nvPr>
        </p:nvSpPr>
        <p:spPr/>
        <p:txBody>
          <a:bodyPr/>
          <a:lstStyle/>
          <a:p>
            <a:pPr>
              <a:buFontTx/>
              <a:buNone/>
            </a:pPr>
            <a:endParaRPr lang="en-US" dirty="0" smtClean="0"/>
          </a:p>
        </p:txBody>
      </p:sp>
      <p:pic>
        <p:nvPicPr>
          <p:cNvPr id="28676" name="Picture 4" descr="fem_resect_01"/>
          <p:cNvPicPr>
            <a:picLocks noChangeAspect="1" noChangeArrowheads="1"/>
          </p:cNvPicPr>
          <p:nvPr/>
        </p:nvPicPr>
        <p:blipFill>
          <a:blip r:embed="rId2" cstate="print"/>
          <a:srcRect l="4819" r="4111"/>
          <a:stretch>
            <a:fillRect/>
          </a:stretch>
        </p:blipFill>
        <p:spPr bwMode="auto">
          <a:xfrm>
            <a:off x="1219200" y="2438400"/>
            <a:ext cx="2120900" cy="3878262"/>
          </a:xfrm>
          <a:prstGeom prst="rect">
            <a:avLst/>
          </a:prstGeom>
          <a:noFill/>
          <a:ln w="9525">
            <a:noFill/>
            <a:miter lim="800000"/>
            <a:headEnd/>
            <a:tailEnd/>
          </a:ln>
        </p:spPr>
      </p:pic>
      <p:sp>
        <p:nvSpPr>
          <p:cNvPr id="28677" name="Line 5"/>
          <p:cNvSpPr>
            <a:spLocks noChangeShapeType="1"/>
          </p:cNvSpPr>
          <p:nvPr/>
        </p:nvSpPr>
        <p:spPr bwMode="auto">
          <a:xfrm>
            <a:off x="2209800" y="4106862"/>
            <a:ext cx="0" cy="2209800"/>
          </a:xfrm>
          <a:prstGeom prst="line">
            <a:avLst/>
          </a:prstGeom>
          <a:noFill/>
          <a:ln w="28575">
            <a:solidFill>
              <a:srgbClr val="FF0000"/>
            </a:solidFill>
            <a:round/>
            <a:headEnd/>
            <a:tailEnd/>
          </a:ln>
        </p:spPr>
        <p:txBody>
          <a:bodyPr wrap="none" lIns="82296" rIns="82296">
            <a:spAutoFit/>
          </a:bodyPr>
          <a:lstStyle/>
          <a:p>
            <a:endParaRPr lang="en-US"/>
          </a:p>
        </p:txBody>
      </p:sp>
      <p:sp>
        <p:nvSpPr>
          <p:cNvPr id="28678" name="Line 6"/>
          <p:cNvSpPr>
            <a:spLocks noChangeShapeType="1"/>
          </p:cNvSpPr>
          <p:nvPr/>
        </p:nvSpPr>
        <p:spPr bwMode="auto">
          <a:xfrm>
            <a:off x="1295400" y="4106862"/>
            <a:ext cx="1905000" cy="0"/>
          </a:xfrm>
          <a:prstGeom prst="line">
            <a:avLst/>
          </a:prstGeom>
          <a:noFill/>
          <a:ln w="57150">
            <a:solidFill>
              <a:srgbClr val="FF0000"/>
            </a:solidFill>
            <a:round/>
            <a:headEnd/>
            <a:tailEnd/>
          </a:ln>
        </p:spPr>
        <p:txBody>
          <a:bodyPr wrap="none" lIns="82296" rIns="82296">
            <a:spAutoFit/>
          </a:bodyPr>
          <a:lstStyle/>
          <a:p>
            <a:endParaRPr lang="en-US"/>
          </a:p>
        </p:txBody>
      </p:sp>
      <p:sp>
        <p:nvSpPr>
          <p:cNvPr id="28679" name="Text Box 7"/>
          <p:cNvSpPr txBox="1">
            <a:spLocks noChangeArrowheads="1"/>
          </p:cNvSpPr>
          <p:nvPr/>
        </p:nvSpPr>
        <p:spPr bwMode="auto">
          <a:xfrm>
            <a:off x="4572000" y="2824031"/>
            <a:ext cx="3435350" cy="2308324"/>
          </a:xfrm>
          <a:prstGeom prst="rect">
            <a:avLst/>
          </a:prstGeom>
          <a:noFill/>
          <a:ln w="9525">
            <a:noFill/>
            <a:miter lim="800000"/>
            <a:headEnd/>
            <a:tailEnd/>
          </a:ln>
        </p:spPr>
        <p:txBody>
          <a:bodyPr lIns="82296" rIns="82296">
            <a:spAutoFit/>
          </a:bodyPr>
          <a:lstStyle/>
          <a:p>
            <a:pPr marL="285750" indent="-285750" algn="l" defTabSz="857250">
              <a:buFont typeface="Arial"/>
              <a:buChar char="•"/>
            </a:pPr>
            <a:r>
              <a:rPr lang="en-US" dirty="0">
                <a:solidFill>
                  <a:schemeClr val="tx1"/>
                </a:solidFill>
              </a:rPr>
              <a:t>Less</a:t>
            </a:r>
            <a:r>
              <a:rPr lang="en-US" dirty="0" smtClean="0">
                <a:solidFill>
                  <a:schemeClr val="tx1"/>
                </a:solidFill>
              </a:rPr>
              <a:t> </a:t>
            </a:r>
            <a:r>
              <a:rPr lang="en-US" dirty="0" smtClean="0"/>
              <a:t>bone</a:t>
            </a:r>
            <a:r>
              <a:rPr lang="en-US" dirty="0" smtClean="0">
                <a:solidFill>
                  <a:schemeClr val="tx1"/>
                </a:solidFill>
              </a:rPr>
              <a:t> </a:t>
            </a:r>
            <a:r>
              <a:rPr lang="en-US" dirty="0">
                <a:solidFill>
                  <a:schemeClr val="tx1"/>
                </a:solidFill>
              </a:rPr>
              <a:t>resected off the posterior lateral condyle. </a:t>
            </a:r>
            <a:r>
              <a:rPr lang="en-US" dirty="0" smtClean="0">
                <a:solidFill>
                  <a:schemeClr val="tx1"/>
                </a:solidFill>
              </a:rPr>
              <a:t> </a:t>
            </a:r>
          </a:p>
          <a:p>
            <a:pPr marL="285750" indent="-285750" algn="l" defTabSz="857250">
              <a:buFont typeface="Arial"/>
              <a:buChar char="•"/>
            </a:pPr>
            <a:endParaRPr lang="en-US" dirty="0" smtClean="0"/>
          </a:p>
          <a:p>
            <a:pPr marL="285750" indent="-285750" algn="l" defTabSz="857250">
              <a:buFont typeface="Arial"/>
              <a:buChar char="•"/>
            </a:pPr>
            <a:r>
              <a:rPr lang="en-US" dirty="0" smtClean="0"/>
              <a:t>A</a:t>
            </a:r>
            <a:r>
              <a:rPr lang="en-US" dirty="0" smtClean="0">
                <a:solidFill>
                  <a:schemeClr val="tx1"/>
                </a:solidFill>
              </a:rPr>
              <a:t>chieved </a:t>
            </a:r>
            <a:r>
              <a:rPr lang="en-US" dirty="0">
                <a:solidFill>
                  <a:schemeClr val="tx1"/>
                </a:solidFill>
              </a:rPr>
              <a:t>by externally rotating the femoral component </a:t>
            </a:r>
            <a:r>
              <a:rPr lang="en-US" dirty="0">
                <a:solidFill>
                  <a:srgbClr val="FF0000"/>
                </a:solidFill>
              </a:rPr>
              <a:t>3</a:t>
            </a:r>
            <a:r>
              <a:rPr lang="en-US" dirty="0">
                <a:solidFill>
                  <a:schemeClr val="tx1"/>
                </a:solidFill>
              </a:rPr>
              <a:t> ° with respect to the posterior condyles (i.e. compensate for neutral </a:t>
            </a:r>
            <a:r>
              <a:rPr lang="en-US" dirty="0" err="1">
                <a:solidFill>
                  <a:schemeClr val="tx1"/>
                </a:solidFill>
              </a:rPr>
              <a:t>tibial</a:t>
            </a:r>
            <a:r>
              <a:rPr lang="en-US" dirty="0">
                <a:solidFill>
                  <a:schemeClr val="tx1"/>
                </a:solidFill>
              </a:rPr>
              <a:t> resection).</a:t>
            </a:r>
          </a:p>
        </p:txBody>
      </p:sp>
      <p:sp>
        <p:nvSpPr>
          <p:cNvPr id="28680" name="Line 8"/>
          <p:cNvSpPr>
            <a:spLocks noChangeShapeType="1"/>
          </p:cNvSpPr>
          <p:nvPr/>
        </p:nvSpPr>
        <p:spPr bwMode="auto">
          <a:xfrm flipV="1">
            <a:off x="1371600" y="3649662"/>
            <a:ext cx="1828800" cy="0"/>
          </a:xfrm>
          <a:prstGeom prst="line">
            <a:avLst/>
          </a:prstGeom>
          <a:noFill/>
          <a:ln w="38100">
            <a:solidFill>
              <a:srgbClr val="FF0000"/>
            </a:solidFill>
            <a:prstDash val="lgDash"/>
            <a:round/>
            <a:headEnd/>
            <a:tailEnd/>
          </a:ln>
        </p:spPr>
        <p:txBody>
          <a:bodyPr lIns="82296" rIns="82296">
            <a:spAutoFit/>
          </a:bodyPr>
          <a:lstStyle/>
          <a:p>
            <a:endParaRPr lang="en-US"/>
          </a:p>
        </p:txBody>
      </p:sp>
      <p:sp>
        <p:nvSpPr>
          <p:cNvPr id="28681" name="Line 9"/>
          <p:cNvSpPr>
            <a:spLocks noChangeShapeType="1"/>
          </p:cNvSpPr>
          <p:nvPr/>
        </p:nvSpPr>
        <p:spPr bwMode="auto">
          <a:xfrm>
            <a:off x="990600" y="3725862"/>
            <a:ext cx="0" cy="381000"/>
          </a:xfrm>
          <a:prstGeom prst="line">
            <a:avLst/>
          </a:prstGeom>
          <a:noFill/>
          <a:ln w="38100">
            <a:solidFill>
              <a:srgbClr val="800080"/>
            </a:solidFill>
            <a:round/>
            <a:headEnd/>
            <a:tailEnd/>
          </a:ln>
        </p:spPr>
        <p:txBody>
          <a:bodyPr wrap="none" lIns="82296" rIns="82296">
            <a:spAutoFit/>
          </a:bodyPr>
          <a:lstStyle/>
          <a:p>
            <a:endParaRPr lang="en-US"/>
          </a:p>
        </p:txBody>
      </p:sp>
      <p:sp>
        <p:nvSpPr>
          <p:cNvPr id="28682" name="Line 10"/>
          <p:cNvSpPr>
            <a:spLocks noChangeShapeType="1"/>
          </p:cNvSpPr>
          <p:nvPr/>
        </p:nvSpPr>
        <p:spPr bwMode="auto">
          <a:xfrm>
            <a:off x="3505200" y="3725862"/>
            <a:ext cx="0" cy="381000"/>
          </a:xfrm>
          <a:prstGeom prst="line">
            <a:avLst/>
          </a:prstGeom>
          <a:noFill/>
          <a:ln w="38100">
            <a:solidFill>
              <a:srgbClr val="800080"/>
            </a:solidFill>
            <a:round/>
            <a:headEnd/>
            <a:tailEnd/>
          </a:ln>
        </p:spPr>
        <p:txBody>
          <a:bodyPr wrap="none" lIns="82296" rIns="82296">
            <a:spAutoFit/>
          </a:bodyPr>
          <a:lstStyle/>
          <a:p>
            <a:endParaRPr lang="en-US"/>
          </a:p>
        </p:txBody>
      </p:sp>
      <p:sp>
        <p:nvSpPr>
          <p:cNvPr id="28683" name="Text Box 11"/>
          <p:cNvSpPr txBox="1">
            <a:spLocks noChangeArrowheads="1"/>
          </p:cNvSpPr>
          <p:nvPr/>
        </p:nvSpPr>
        <p:spPr bwMode="auto">
          <a:xfrm>
            <a:off x="3340100" y="2081925"/>
            <a:ext cx="5889625" cy="369332"/>
          </a:xfrm>
          <a:prstGeom prst="rect">
            <a:avLst/>
          </a:prstGeom>
          <a:noFill/>
          <a:ln w="9525">
            <a:noFill/>
            <a:miter lim="800000"/>
            <a:headEnd/>
            <a:tailEnd/>
          </a:ln>
        </p:spPr>
        <p:txBody>
          <a:bodyPr lIns="82296" rIns="82296">
            <a:spAutoFit/>
          </a:bodyPr>
          <a:lstStyle/>
          <a:p>
            <a:pPr algn="ctr" defTabSz="857250"/>
            <a:r>
              <a:rPr lang="en-US" b="1" dirty="0">
                <a:solidFill>
                  <a:srgbClr val="FF0000"/>
                </a:solidFill>
              </a:rPr>
              <a:t>Externally rotate the femoral component</a:t>
            </a:r>
          </a:p>
        </p:txBody>
      </p:sp>
      <p:sp>
        <p:nvSpPr>
          <p:cNvPr id="28684" name="Text Box 12"/>
          <p:cNvSpPr txBox="1">
            <a:spLocks noChangeArrowheads="1"/>
          </p:cNvSpPr>
          <p:nvPr/>
        </p:nvSpPr>
        <p:spPr bwMode="auto">
          <a:xfrm>
            <a:off x="4572000" y="5715000"/>
            <a:ext cx="4191000" cy="10826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Wheeless Textbook of Orthopaedics.  </a:t>
            </a:r>
            <a:r>
              <a:rPr lang="en-US" sz="1000">
                <a:solidFill>
                  <a:schemeClr val="tx1"/>
                </a:solidFill>
                <a:hlinkClick r:id="rId3"/>
              </a:rPr>
              <a:t>www.wheelessonlin.com</a:t>
            </a:r>
            <a:r>
              <a:rPr lang="en-US" sz="1000">
                <a:solidFill>
                  <a:schemeClr val="tx1"/>
                </a:solidFill>
              </a:rPr>
              <a:t>. Accessed on: June 4, 2010.</a:t>
            </a:r>
          </a:p>
          <a:p>
            <a:pPr algn="l" defTabSz="857250"/>
            <a:r>
              <a:rPr lang="en-US"/>
              <a:t> </a:t>
            </a:r>
          </a:p>
        </p:txBody>
      </p:sp>
      <p:sp>
        <p:nvSpPr>
          <p:cNvPr id="2" name="Curved Up Arrow 1"/>
          <p:cNvSpPr/>
          <p:nvPr/>
        </p:nvSpPr>
        <p:spPr>
          <a:xfrm>
            <a:off x="437956" y="3649662"/>
            <a:ext cx="1216152" cy="73152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8683"/>
                                        </p:tgtEl>
                                        <p:attrNameLst>
                                          <p:attrName>style.visibility</p:attrName>
                                        </p:attrNameLst>
                                      </p:cBhvr>
                                      <p:to>
                                        <p:strVal val="visible"/>
                                      </p:to>
                                    </p:set>
                                    <p:animEffect transition="in" filter="fade">
                                      <p:cBhvr>
                                        <p:cTn id="11" dur="1000"/>
                                        <p:tgtEl>
                                          <p:spTgt spid="28683"/>
                                        </p:tgtEl>
                                      </p:cBhvr>
                                    </p:animEffect>
                                    <p:anim calcmode="lin" valueType="num">
                                      <p:cBhvr>
                                        <p:cTn id="12" dur="1000" fill="hold"/>
                                        <p:tgtEl>
                                          <p:spTgt spid="28683"/>
                                        </p:tgtEl>
                                        <p:attrNameLst>
                                          <p:attrName>ppt_x</p:attrName>
                                        </p:attrNameLst>
                                      </p:cBhvr>
                                      <p:tavLst>
                                        <p:tav tm="0">
                                          <p:val>
                                            <p:strVal val="#ppt_x"/>
                                          </p:val>
                                        </p:tav>
                                        <p:tav tm="100000">
                                          <p:val>
                                            <p:strVal val="#ppt_x"/>
                                          </p:val>
                                        </p:tav>
                                      </p:tavLst>
                                    </p:anim>
                                    <p:anim calcmode="lin" valueType="num">
                                      <p:cBhvr>
                                        <p:cTn id="13" dur="900" decel="100000" fill="hold"/>
                                        <p:tgtEl>
                                          <p:spTgt spid="2868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8683"/>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anim calcmode="lin" valueType="num">
                                      <p:cBhvr additive="base">
                                        <p:cTn id="19" dur="500" fill="hold"/>
                                        <p:tgtEl>
                                          <p:spTgt spid="28679"/>
                                        </p:tgtEl>
                                        <p:attrNameLst>
                                          <p:attrName>ppt_x</p:attrName>
                                        </p:attrNameLst>
                                      </p:cBhvr>
                                      <p:tavLst>
                                        <p:tav tm="0">
                                          <p:val>
                                            <p:strVal val="#ppt_x"/>
                                          </p:val>
                                        </p:tav>
                                        <p:tav tm="100000">
                                          <p:val>
                                            <p:strVal val="#ppt_x"/>
                                          </p:val>
                                        </p:tav>
                                      </p:tavLst>
                                    </p:anim>
                                    <p:anim calcmode="lin" valueType="num">
                                      <p:cBhvr additive="base">
                                        <p:cTn id="20"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9" grpId="0"/>
      <p:bldP spid="286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US" dirty="0" smtClean="0">
                <a:solidFill>
                  <a:srgbClr val="0000FF"/>
                </a:solidFill>
              </a:rPr>
              <a:t>Classical Alignment</a:t>
            </a:r>
          </a:p>
        </p:txBody>
      </p:sp>
      <p:sp>
        <p:nvSpPr>
          <p:cNvPr id="29699" name="Rectangle 3"/>
          <p:cNvSpPr>
            <a:spLocks noGrp="1" noChangeArrowheads="1"/>
          </p:cNvSpPr>
          <p:nvPr>
            <p:ph type="body" idx="1"/>
          </p:nvPr>
        </p:nvSpPr>
        <p:spPr>
          <a:xfrm>
            <a:off x="633413" y="1752600"/>
            <a:ext cx="8281987" cy="4267200"/>
          </a:xfrm>
        </p:spPr>
        <p:txBody>
          <a:bodyPr/>
          <a:lstStyle/>
          <a:p>
            <a:pPr marL="0" indent="0">
              <a:lnSpc>
                <a:spcPct val="90000"/>
              </a:lnSpc>
              <a:buFontTx/>
              <a:buNone/>
            </a:pPr>
            <a:r>
              <a:rPr lang="en-US" sz="2000" dirty="0" smtClean="0"/>
              <a:t>To make up for the increased lateral resection of the proximal tibia, </a:t>
            </a:r>
            <a:r>
              <a:rPr lang="en-US" sz="2000" u="sng" dirty="0" smtClean="0"/>
              <a:t>compensatory</a:t>
            </a:r>
            <a:r>
              <a:rPr lang="en-US" sz="2000" dirty="0" smtClean="0"/>
              <a:t> resections must be made on the femoral side in both flexion and extension to end up with a rectangular joint space and balanced MCL and LCL. </a:t>
            </a:r>
          </a:p>
          <a:p>
            <a:pPr marL="0" indent="0">
              <a:lnSpc>
                <a:spcPct val="90000"/>
              </a:lnSpc>
              <a:buFontTx/>
              <a:buNone/>
            </a:pPr>
            <a:r>
              <a:rPr lang="en-US" sz="2000" b="1" u="sng" dirty="0" smtClean="0">
                <a:solidFill>
                  <a:srgbClr val="0000FF"/>
                </a:solidFill>
              </a:rPr>
              <a:t>Extension</a:t>
            </a:r>
          </a:p>
          <a:p>
            <a:pPr marL="0" indent="0">
              <a:lnSpc>
                <a:spcPct val="90000"/>
              </a:lnSpc>
              <a:buFontTx/>
              <a:buNone/>
            </a:pPr>
            <a:r>
              <a:rPr lang="en-US" sz="2000" dirty="0" smtClean="0"/>
              <a:t>The </a:t>
            </a:r>
            <a:r>
              <a:rPr lang="en-US" sz="2000" dirty="0" err="1" smtClean="0"/>
              <a:t>valgus</a:t>
            </a:r>
            <a:r>
              <a:rPr lang="en-US" sz="2000" dirty="0" smtClean="0"/>
              <a:t> angle of the femoral cut must be decreased by about 3</a:t>
            </a:r>
            <a:r>
              <a:rPr lang="en-US" sz="2000" dirty="0" smtClean="0">
                <a:cs typeface="Arial" charset="0"/>
              </a:rPr>
              <a:t>° (equal in value to the </a:t>
            </a:r>
            <a:r>
              <a:rPr lang="en-US" sz="2000" dirty="0" err="1" smtClean="0">
                <a:cs typeface="Arial" charset="0"/>
              </a:rPr>
              <a:t>tibial</a:t>
            </a:r>
            <a:r>
              <a:rPr lang="en-US" sz="2000" dirty="0" smtClean="0">
                <a:cs typeface="Arial" charset="0"/>
              </a:rPr>
              <a:t> resection angle)</a:t>
            </a:r>
            <a:r>
              <a:rPr lang="en-US" sz="2000" dirty="0" smtClean="0"/>
              <a:t>.</a:t>
            </a:r>
          </a:p>
          <a:p>
            <a:pPr marL="0" indent="0">
              <a:lnSpc>
                <a:spcPct val="90000"/>
              </a:lnSpc>
              <a:buFontTx/>
              <a:buNone/>
            </a:pPr>
            <a:r>
              <a:rPr lang="en-US" sz="2000" b="1" u="sng" dirty="0" smtClean="0">
                <a:solidFill>
                  <a:srgbClr val="0000FF"/>
                </a:solidFill>
              </a:rPr>
              <a:t>Flexion</a:t>
            </a:r>
          </a:p>
          <a:p>
            <a:pPr marL="0" indent="0">
              <a:lnSpc>
                <a:spcPct val="90000"/>
              </a:lnSpc>
              <a:buFontTx/>
              <a:buNone/>
            </a:pPr>
            <a:r>
              <a:rPr lang="en-US" sz="2000" dirty="0" smtClean="0"/>
              <a:t>Similarly, the femoral component must be externally rotated by about 3</a:t>
            </a:r>
            <a:r>
              <a:rPr lang="en-US" sz="2000" dirty="0" smtClean="0">
                <a:cs typeface="Arial" charset="0"/>
              </a:rPr>
              <a:t>°</a:t>
            </a:r>
            <a:r>
              <a:rPr lang="en-US" sz="2000" dirty="0" smtClean="0"/>
              <a:t>.</a:t>
            </a:r>
          </a:p>
          <a:p>
            <a:pPr marL="0" indent="0">
              <a:lnSpc>
                <a:spcPct val="90000"/>
              </a:lnSpc>
              <a:buFontTx/>
              <a:buNone/>
            </a:pPr>
            <a:r>
              <a:rPr lang="en-US" sz="2000" b="1" dirty="0" smtClean="0">
                <a:solidFill>
                  <a:srgbClr val="0000FF"/>
                </a:solidFill>
              </a:rPr>
              <a:t>These adjustments allow for parallel resection gaps and make up for the lateral laxity that is introduced in the knee by over-</a:t>
            </a:r>
            <a:r>
              <a:rPr lang="en-US" sz="2000" b="1" dirty="0" err="1" smtClean="0">
                <a:solidFill>
                  <a:srgbClr val="0000FF"/>
                </a:solidFill>
              </a:rPr>
              <a:t>resecting</a:t>
            </a:r>
            <a:r>
              <a:rPr lang="en-US" sz="2000" b="1" dirty="0" smtClean="0">
                <a:solidFill>
                  <a:srgbClr val="0000FF"/>
                </a:solidFill>
              </a:rPr>
              <a:t> the lateral side of the proximal tibia.</a:t>
            </a:r>
          </a:p>
        </p:txBody>
      </p:sp>
      <p:sp>
        <p:nvSpPr>
          <p:cNvPr id="29700" name="Text Box 4"/>
          <p:cNvSpPr txBox="1">
            <a:spLocks noChangeArrowheads="1"/>
          </p:cNvSpPr>
          <p:nvPr/>
        </p:nvSpPr>
        <p:spPr bwMode="auto">
          <a:xfrm>
            <a:off x="533400" y="5927725"/>
            <a:ext cx="7848600" cy="9302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C.V. Mosby Company. Philadelphia, PA. 1990</a:t>
            </a:r>
          </a:p>
          <a:p>
            <a:pPr algn="l" defTabSz="857250"/>
            <a:r>
              <a:rPr lang="en-US"/>
              <a:t> </a:t>
            </a:r>
          </a:p>
        </p:txBody>
      </p:sp>
      <p:sp>
        <p:nvSpPr>
          <p:cNvPr id="153605" name="Rectangle 5"/>
          <p:cNvSpPr>
            <a:spLocks noChangeArrowheads="1"/>
          </p:cNvSpPr>
          <p:nvPr/>
        </p:nvSpPr>
        <p:spPr bwMode="auto">
          <a:xfrm>
            <a:off x="457200" y="4572000"/>
            <a:ext cx="8534400" cy="1066800"/>
          </a:xfrm>
          <a:prstGeom prst="rect">
            <a:avLst/>
          </a:prstGeom>
          <a:noFill/>
          <a:ln w="38100">
            <a:solidFill>
              <a:srgbClr val="FF0000"/>
            </a:solidFill>
            <a:miter lim="800000"/>
            <a:headEnd/>
            <a:tailEnd/>
          </a:ln>
        </p:spPr>
        <p:txBody>
          <a:bodyPr lIns="82296" rIns="82296" anchor="ctr">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smtClean="0">
                <a:solidFill>
                  <a:srgbClr val="0000FF"/>
                </a:solidFill>
              </a:rPr>
              <a:t>Classical Alignment</a:t>
            </a:r>
          </a:p>
        </p:txBody>
      </p:sp>
      <p:sp>
        <p:nvSpPr>
          <p:cNvPr id="30723" name="Rectangle 3"/>
          <p:cNvSpPr>
            <a:spLocks noGrp="1" noChangeArrowheads="1"/>
          </p:cNvSpPr>
          <p:nvPr>
            <p:ph type="body" idx="1"/>
          </p:nvPr>
        </p:nvSpPr>
        <p:spPr>
          <a:xfrm>
            <a:off x="633413" y="1676400"/>
            <a:ext cx="8039100" cy="4292600"/>
          </a:xfrm>
        </p:spPr>
        <p:txBody>
          <a:bodyPr>
            <a:normAutofit/>
          </a:bodyPr>
          <a:lstStyle/>
          <a:p>
            <a:pPr marL="457200" indent="-457200">
              <a:buFont typeface="+mj-lt"/>
              <a:buAutoNum type="arabicPeriod"/>
            </a:pPr>
            <a:r>
              <a:rPr lang="en-US" sz="2400" dirty="0" smtClean="0">
                <a:solidFill>
                  <a:srgbClr val="0000FF"/>
                </a:solidFill>
              </a:rPr>
              <a:t>Perpendicular</a:t>
            </a:r>
            <a:r>
              <a:rPr lang="en-US" sz="2400" dirty="0" smtClean="0"/>
              <a:t> cut on the proximal tibia - 90</a:t>
            </a:r>
            <a:r>
              <a:rPr lang="en-US" sz="2400" b="1" dirty="0" smtClean="0">
                <a:sym typeface="Symbol" pitchFamily="18" charset="2"/>
              </a:rPr>
              <a:t>° </a:t>
            </a:r>
            <a:r>
              <a:rPr lang="en-US" sz="2400" dirty="0" smtClean="0">
                <a:sym typeface="Symbol" pitchFamily="18" charset="2"/>
              </a:rPr>
              <a:t>to the MAT</a:t>
            </a:r>
            <a:endParaRPr lang="en-US" sz="2400" dirty="0" smtClean="0"/>
          </a:p>
          <a:p>
            <a:pPr marL="457200" indent="-457200">
              <a:buFont typeface="+mj-lt"/>
              <a:buAutoNum type="arabicPeriod"/>
            </a:pPr>
            <a:r>
              <a:rPr lang="en-US" sz="2400" dirty="0" smtClean="0">
                <a:solidFill>
                  <a:srgbClr val="FF6600"/>
                </a:solidFill>
              </a:rPr>
              <a:t>Compensatory cuts are required on the femur.</a:t>
            </a:r>
          </a:p>
          <a:p>
            <a:pPr marL="457200" indent="-457200">
              <a:buFont typeface="+mj-lt"/>
              <a:buAutoNum type="arabicPeriod"/>
            </a:pPr>
            <a:r>
              <a:rPr lang="en-US" sz="2400" dirty="0" smtClean="0">
                <a:solidFill>
                  <a:srgbClr val="FF0000"/>
                </a:solidFill>
              </a:rPr>
              <a:t>Require soft tissue balancing since the limb is usually being     aligned to a position that the patient never had.   </a:t>
            </a:r>
          </a:p>
          <a:p>
            <a:pPr marL="457200" indent="-457200">
              <a:buFont typeface="+mj-lt"/>
              <a:buAutoNum type="arabicPeriod"/>
            </a:pPr>
            <a:r>
              <a:rPr lang="en-US" sz="2400" dirty="0" smtClean="0"/>
              <a:t>Referencing worn joint surfaces which often moves the joint line. </a:t>
            </a:r>
          </a:p>
          <a:p>
            <a:pPr marL="457200" indent="-457200">
              <a:buFont typeface="+mj-lt"/>
              <a:buAutoNum type="arabicPeriod"/>
            </a:pPr>
            <a:r>
              <a:rPr lang="en-US" sz="2400" dirty="0">
                <a:solidFill>
                  <a:srgbClr val="FF0000"/>
                </a:solidFill>
              </a:rPr>
              <a:t>M</a:t>
            </a:r>
            <a:r>
              <a:rPr lang="en-US" sz="2400" dirty="0" smtClean="0">
                <a:solidFill>
                  <a:srgbClr val="FF0000"/>
                </a:solidFill>
              </a:rPr>
              <a:t>ost widely used alignment technique in TKR - both conventional and navigated.</a:t>
            </a:r>
          </a:p>
          <a:p>
            <a:pPr marL="457200" indent="-457200">
              <a:buFont typeface="+mj-lt"/>
              <a:buAutoNum type="arabicPeriod"/>
            </a:pPr>
            <a:endParaRPr lang="en-US" sz="2400" dirty="0" smtClean="0"/>
          </a:p>
        </p:txBody>
      </p:sp>
      <p:sp>
        <p:nvSpPr>
          <p:cNvPr id="30724" name="Text Box 4"/>
          <p:cNvSpPr txBox="1">
            <a:spLocks noChangeArrowheads="1"/>
          </p:cNvSpPr>
          <p:nvPr/>
        </p:nvSpPr>
        <p:spPr bwMode="auto">
          <a:xfrm>
            <a:off x="609600" y="5927725"/>
            <a:ext cx="7924800" cy="9302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C.V. Mosby Company. Philadelphia, PA. 1990</a:t>
            </a:r>
          </a:p>
          <a:p>
            <a:pPr algn="l" defTabSz="857250"/>
            <a:r>
              <a:rPr lang="en-US"/>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smtClean="0">
                <a:solidFill>
                  <a:srgbClr val="009900"/>
                </a:solidFill>
              </a:rPr>
              <a:t>Anatomic Alignment</a:t>
            </a:r>
          </a:p>
        </p:txBody>
      </p:sp>
      <p:sp>
        <p:nvSpPr>
          <p:cNvPr id="31747" name="Rectangle 3"/>
          <p:cNvSpPr>
            <a:spLocks noGrp="1" noChangeArrowheads="1"/>
          </p:cNvSpPr>
          <p:nvPr>
            <p:ph type="body" idx="1"/>
          </p:nvPr>
        </p:nvSpPr>
        <p:spPr/>
        <p:txBody>
          <a:bodyPr>
            <a:normAutofit/>
          </a:bodyPr>
          <a:lstStyle/>
          <a:p>
            <a:pPr marL="457200" indent="-457200">
              <a:buFont typeface="+mj-lt"/>
              <a:buAutoNum type="arabicPeriod"/>
            </a:pPr>
            <a:r>
              <a:rPr lang="en-US" sz="2400" dirty="0" smtClean="0"/>
              <a:t>Anatomic alignment tries to replicate the </a:t>
            </a:r>
            <a:r>
              <a:rPr lang="en-US" sz="2400" b="1" dirty="0" smtClean="0">
                <a:solidFill>
                  <a:srgbClr val="0000FF"/>
                </a:solidFill>
              </a:rPr>
              <a:t>“average”</a:t>
            </a:r>
            <a:r>
              <a:rPr lang="en-US" sz="2400" dirty="0" smtClean="0"/>
              <a:t> joint line alignment of the lower limb.  </a:t>
            </a:r>
          </a:p>
          <a:p>
            <a:pPr marL="457200" indent="-457200">
              <a:buFont typeface="+mj-lt"/>
              <a:buAutoNum type="arabicPeriod"/>
            </a:pPr>
            <a:endParaRPr lang="en-US" sz="2400" dirty="0" smtClean="0"/>
          </a:p>
          <a:p>
            <a:pPr marL="457200" indent="-457200">
              <a:buFont typeface="+mj-lt"/>
              <a:buAutoNum type="arabicPeriod"/>
            </a:pPr>
            <a:r>
              <a:rPr lang="en-US" sz="2400" dirty="0" smtClean="0"/>
              <a:t>The </a:t>
            </a:r>
            <a:r>
              <a:rPr lang="en-US" sz="2400" b="1" dirty="0" smtClean="0">
                <a:solidFill>
                  <a:srgbClr val="0000FF"/>
                </a:solidFill>
              </a:rPr>
              <a:t>“average”</a:t>
            </a:r>
            <a:r>
              <a:rPr lang="en-US" sz="2400" dirty="0" smtClean="0"/>
              <a:t> tibia is in 2 - 3 </a:t>
            </a:r>
            <a:r>
              <a:rPr lang="en-US" sz="2400" dirty="0" smtClean="0">
                <a:sym typeface="Symbol" pitchFamily="18" charset="2"/>
              </a:rPr>
              <a:t>°</a:t>
            </a:r>
            <a:r>
              <a:rPr lang="en-US" sz="2400" dirty="0" smtClean="0"/>
              <a:t> of </a:t>
            </a:r>
            <a:r>
              <a:rPr lang="en-US" sz="2400" dirty="0" err="1" smtClean="0"/>
              <a:t>varus</a:t>
            </a:r>
            <a:r>
              <a:rPr lang="en-US" sz="2400" dirty="0" smtClean="0"/>
              <a:t> with respect to the MAT and the “</a:t>
            </a:r>
            <a:r>
              <a:rPr lang="en-US" sz="2400" b="1" dirty="0" smtClean="0">
                <a:solidFill>
                  <a:srgbClr val="0000FF"/>
                </a:solidFill>
              </a:rPr>
              <a:t>average</a:t>
            </a:r>
            <a:r>
              <a:rPr lang="en-US" sz="2400" dirty="0" smtClean="0"/>
              <a:t>” femur is in 8 - 9 </a:t>
            </a:r>
            <a:r>
              <a:rPr lang="en-US" sz="2400" dirty="0" smtClean="0">
                <a:sym typeface="Symbol" pitchFamily="18" charset="2"/>
              </a:rPr>
              <a:t>°</a:t>
            </a:r>
            <a:r>
              <a:rPr lang="en-US" sz="2400" dirty="0" smtClean="0"/>
              <a:t> of </a:t>
            </a:r>
            <a:r>
              <a:rPr lang="en-US" sz="2400" dirty="0" err="1" smtClean="0"/>
              <a:t>valgus</a:t>
            </a:r>
            <a:r>
              <a:rPr lang="en-US" sz="2400" dirty="0" smtClean="0"/>
              <a:t> with respect to the MAF.</a:t>
            </a:r>
            <a:r>
              <a:rPr lang="en-US" sz="2400" baseline="30000" dirty="0" smtClean="0"/>
              <a:t>1 </a:t>
            </a:r>
            <a:r>
              <a:rPr lang="en-US" sz="2400" dirty="0" smtClean="0"/>
              <a:t> </a:t>
            </a:r>
          </a:p>
          <a:p>
            <a:pPr marL="457200" indent="-457200">
              <a:buFont typeface="+mj-lt"/>
              <a:buAutoNum type="arabicPeriod"/>
            </a:pPr>
            <a:endParaRPr lang="en-US" sz="2400" dirty="0" smtClean="0"/>
          </a:p>
          <a:p>
            <a:pPr marL="457200" indent="-457200">
              <a:buFont typeface="+mj-lt"/>
              <a:buAutoNum type="arabicPeriod"/>
            </a:pPr>
            <a:r>
              <a:rPr lang="en-US" sz="2400" dirty="0" smtClean="0"/>
              <a:t>Like classical alignment</a:t>
            </a:r>
            <a:r>
              <a:rPr lang="en-US" sz="2400" b="1" dirty="0" smtClean="0"/>
              <a:t>, </a:t>
            </a:r>
            <a:r>
              <a:rPr lang="en-US" sz="2400" dirty="0" smtClean="0"/>
              <a:t>on average this results in a neutral mechanical limb alignment. </a:t>
            </a:r>
            <a:r>
              <a:rPr lang="en-US" sz="2400" baseline="30000" dirty="0" smtClean="0"/>
              <a:t>1</a:t>
            </a:r>
          </a:p>
        </p:txBody>
      </p:sp>
      <p:sp>
        <p:nvSpPr>
          <p:cNvPr id="31748" name="Text Box 4"/>
          <p:cNvSpPr txBox="1">
            <a:spLocks noChangeArrowheads="1"/>
          </p:cNvSpPr>
          <p:nvPr/>
        </p:nvSpPr>
        <p:spPr bwMode="auto">
          <a:xfrm>
            <a:off x="457200" y="5791200"/>
            <a:ext cx="4191000" cy="6254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C.V. Mosby Company. Philadelphia, PA. 1990</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US" smtClean="0">
                <a:solidFill>
                  <a:srgbClr val="009900"/>
                </a:solidFill>
              </a:rPr>
              <a:t>Anatomic Alignment</a:t>
            </a:r>
          </a:p>
        </p:txBody>
      </p:sp>
      <p:sp>
        <p:nvSpPr>
          <p:cNvPr id="32771" name="Rectangle 3"/>
          <p:cNvSpPr>
            <a:spLocks noGrp="1" noChangeArrowheads="1"/>
          </p:cNvSpPr>
          <p:nvPr>
            <p:ph type="body" idx="1"/>
          </p:nvPr>
        </p:nvSpPr>
        <p:spPr>
          <a:xfrm>
            <a:off x="633413" y="1752600"/>
            <a:ext cx="8039100" cy="4292600"/>
          </a:xfrm>
        </p:spPr>
        <p:txBody>
          <a:bodyPr/>
          <a:lstStyle/>
          <a:p>
            <a:pPr>
              <a:buFontTx/>
              <a:buNone/>
            </a:pPr>
            <a:endParaRPr lang="en-US" dirty="0" smtClean="0"/>
          </a:p>
        </p:txBody>
      </p:sp>
      <p:pic>
        <p:nvPicPr>
          <p:cNvPr id="32772" name="Picture 4" descr="fem_resect_01"/>
          <p:cNvPicPr>
            <a:picLocks noChangeAspect="1" noChangeArrowheads="1"/>
          </p:cNvPicPr>
          <p:nvPr/>
        </p:nvPicPr>
        <p:blipFill>
          <a:blip r:embed="rId2" cstate="print"/>
          <a:srcRect l="4819" r="4111"/>
          <a:stretch>
            <a:fillRect/>
          </a:stretch>
        </p:blipFill>
        <p:spPr bwMode="auto">
          <a:xfrm>
            <a:off x="1219200" y="2522537"/>
            <a:ext cx="2120900" cy="3878263"/>
          </a:xfrm>
          <a:prstGeom prst="rect">
            <a:avLst/>
          </a:prstGeom>
          <a:noFill/>
          <a:ln w="9525">
            <a:noFill/>
            <a:miter lim="800000"/>
            <a:headEnd/>
            <a:tailEnd/>
          </a:ln>
        </p:spPr>
      </p:pic>
      <p:sp>
        <p:nvSpPr>
          <p:cNvPr id="32773" name="Line 5"/>
          <p:cNvSpPr>
            <a:spLocks noChangeShapeType="1"/>
          </p:cNvSpPr>
          <p:nvPr/>
        </p:nvSpPr>
        <p:spPr bwMode="auto">
          <a:xfrm>
            <a:off x="2209800" y="4038600"/>
            <a:ext cx="0" cy="2286000"/>
          </a:xfrm>
          <a:prstGeom prst="line">
            <a:avLst/>
          </a:prstGeom>
          <a:noFill/>
          <a:ln w="28575">
            <a:solidFill>
              <a:srgbClr val="FF0000"/>
            </a:solidFill>
            <a:round/>
            <a:headEnd/>
            <a:tailEnd/>
          </a:ln>
        </p:spPr>
        <p:txBody>
          <a:bodyPr lIns="82296" rIns="82296">
            <a:spAutoFit/>
          </a:bodyPr>
          <a:lstStyle/>
          <a:p>
            <a:endParaRPr lang="en-US"/>
          </a:p>
        </p:txBody>
      </p:sp>
      <p:sp>
        <p:nvSpPr>
          <p:cNvPr id="32774" name="Line 6"/>
          <p:cNvSpPr>
            <a:spLocks noChangeShapeType="1"/>
          </p:cNvSpPr>
          <p:nvPr/>
        </p:nvSpPr>
        <p:spPr bwMode="auto">
          <a:xfrm flipV="1">
            <a:off x="1057110" y="4133332"/>
            <a:ext cx="2286000" cy="152400"/>
          </a:xfrm>
          <a:prstGeom prst="line">
            <a:avLst/>
          </a:prstGeom>
          <a:noFill/>
          <a:ln w="57150">
            <a:solidFill>
              <a:srgbClr val="FF0000"/>
            </a:solidFill>
            <a:round/>
            <a:headEnd/>
            <a:tailEnd/>
          </a:ln>
        </p:spPr>
        <p:txBody>
          <a:bodyPr lIns="82296" rIns="82296">
            <a:spAutoFit/>
          </a:bodyPr>
          <a:lstStyle/>
          <a:p>
            <a:endParaRPr lang="en-US"/>
          </a:p>
        </p:txBody>
      </p:sp>
      <p:sp>
        <p:nvSpPr>
          <p:cNvPr id="32775" name="Text Box 7"/>
          <p:cNvSpPr txBox="1">
            <a:spLocks noChangeArrowheads="1"/>
          </p:cNvSpPr>
          <p:nvPr/>
        </p:nvSpPr>
        <p:spPr bwMode="auto">
          <a:xfrm>
            <a:off x="4641850" y="2858869"/>
            <a:ext cx="4121150" cy="830997"/>
          </a:xfrm>
          <a:prstGeom prst="rect">
            <a:avLst/>
          </a:prstGeom>
          <a:noFill/>
          <a:ln w="9525">
            <a:noFill/>
            <a:miter lim="800000"/>
            <a:headEnd/>
            <a:tailEnd/>
          </a:ln>
        </p:spPr>
        <p:txBody>
          <a:bodyPr lIns="82296" rIns="82296">
            <a:spAutoFit/>
          </a:bodyPr>
          <a:lstStyle/>
          <a:p>
            <a:pPr algn="l" defTabSz="857250"/>
            <a:r>
              <a:rPr lang="en-US" sz="2400" dirty="0">
                <a:solidFill>
                  <a:schemeClr val="tx1"/>
                </a:solidFill>
              </a:rPr>
              <a:t>A slight </a:t>
            </a:r>
            <a:r>
              <a:rPr lang="en-US" sz="2400" dirty="0" err="1">
                <a:solidFill>
                  <a:schemeClr val="tx1"/>
                </a:solidFill>
              </a:rPr>
              <a:t>varus</a:t>
            </a:r>
            <a:r>
              <a:rPr lang="en-US" sz="2400" dirty="0">
                <a:solidFill>
                  <a:schemeClr val="tx1"/>
                </a:solidFill>
              </a:rPr>
              <a:t> cut on the proximal tibia relative </a:t>
            </a:r>
            <a:r>
              <a:rPr lang="en-US" sz="2400" dirty="0" smtClean="0">
                <a:solidFill>
                  <a:schemeClr val="tx1"/>
                </a:solidFill>
              </a:rPr>
              <a:t>to</a:t>
            </a:r>
            <a:r>
              <a:rPr lang="en-US" sz="2400" dirty="0" smtClean="0"/>
              <a:t> MAT</a:t>
            </a:r>
            <a:endParaRPr lang="en-US" sz="2400" baseline="30000" dirty="0">
              <a:solidFill>
                <a:schemeClr val="tx1"/>
              </a:solidFill>
            </a:endParaRPr>
          </a:p>
        </p:txBody>
      </p:sp>
      <p:sp>
        <p:nvSpPr>
          <p:cNvPr id="32776" name="Text Box 8"/>
          <p:cNvSpPr txBox="1">
            <a:spLocks noChangeArrowheads="1"/>
          </p:cNvSpPr>
          <p:nvPr/>
        </p:nvSpPr>
        <p:spPr bwMode="auto">
          <a:xfrm>
            <a:off x="4648200" y="3657600"/>
            <a:ext cx="4114800" cy="830997"/>
          </a:xfrm>
          <a:prstGeom prst="rect">
            <a:avLst/>
          </a:prstGeom>
          <a:noFill/>
          <a:ln w="9525">
            <a:noFill/>
            <a:miter lim="800000"/>
            <a:headEnd/>
            <a:tailEnd/>
          </a:ln>
        </p:spPr>
        <p:txBody>
          <a:bodyPr lIns="82296" rIns="82296">
            <a:spAutoFit/>
          </a:bodyPr>
          <a:lstStyle/>
          <a:p>
            <a:pPr algn="l" defTabSz="857250"/>
            <a:r>
              <a:rPr lang="en-US" sz="2400" dirty="0" smtClean="0">
                <a:solidFill>
                  <a:srgbClr val="008000"/>
                </a:solidFill>
              </a:rPr>
              <a:t>As </a:t>
            </a:r>
            <a:r>
              <a:rPr lang="en-US" sz="2400" dirty="0">
                <a:solidFill>
                  <a:srgbClr val="008000"/>
                </a:solidFill>
              </a:rPr>
              <a:t>a result, compensatory cuts are not required on the femur.</a:t>
            </a:r>
          </a:p>
        </p:txBody>
      </p:sp>
      <p:sp>
        <p:nvSpPr>
          <p:cNvPr id="32779" name="Text Box 11"/>
          <p:cNvSpPr txBox="1">
            <a:spLocks noChangeArrowheads="1"/>
          </p:cNvSpPr>
          <p:nvPr/>
        </p:nvSpPr>
        <p:spPr bwMode="auto">
          <a:xfrm>
            <a:off x="1425024" y="4419600"/>
            <a:ext cx="685800" cy="523220"/>
          </a:xfrm>
          <a:prstGeom prst="rect">
            <a:avLst/>
          </a:prstGeom>
          <a:noFill/>
          <a:ln w="9525">
            <a:noFill/>
            <a:miter lim="800000"/>
            <a:headEnd/>
            <a:tailEnd/>
          </a:ln>
        </p:spPr>
        <p:txBody>
          <a:bodyPr lIns="82296" rIns="82296">
            <a:spAutoFit/>
          </a:bodyPr>
          <a:lstStyle/>
          <a:p>
            <a:pPr algn="l" defTabSz="857250"/>
            <a:r>
              <a:rPr lang="en-US" sz="2800" b="1" dirty="0">
                <a:solidFill>
                  <a:srgbClr val="FF0000"/>
                </a:solidFill>
              </a:rPr>
              <a:t>87°</a:t>
            </a:r>
          </a:p>
        </p:txBody>
      </p:sp>
      <p:sp>
        <p:nvSpPr>
          <p:cNvPr id="32780" name="Text Box 12"/>
          <p:cNvSpPr txBox="1">
            <a:spLocks noChangeArrowheads="1"/>
          </p:cNvSpPr>
          <p:nvPr/>
        </p:nvSpPr>
        <p:spPr bwMode="auto">
          <a:xfrm>
            <a:off x="4572000" y="5486400"/>
            <a:ext cx="4191000" cy="10826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C.V. Mosby Company. Philadelphia, PA. 1990</a:t>
            </a:r>
          </a:p>
          <a:p>
            <a:pPr algn="l" defTabSz="857250"/>
            <a:r>
              <a:rPr lang="en-US"/>
              <a:t> </a:t>
            </a:r>
          </a:p>
        </p:txBody>
      </p:sp>
      <p:sp>
        <p:nvSpPr>
          <p:cNvPr id="32784" name="Rectangle 18"/>
          <p:cNvSpPr>
            <a:spLocks noChangeArrowheads="1"/>
          </p:cNvSpPr>
          <p:nvPr/>
        </p:nvSpPr>
        <p:spPr bwMode="auto">
          <a:xfrm>
            <a:off x="3124200" y="3962400"/>
            <a:ext cx="533400" cy="381000"/>
          </a:xfrm>
          <a:prstGeom prst="rect">
            <a:avLst/>
          </a:prstGeom>
          <a:solidFill>
            <a:schemeClr val="bg1"/>
          </a:solidFill>
          <a:ln w="9525">
            <a:noFill/>
            <a:miter lim="800000"/>
            <a:headEnd/>
            <a:tailEnd/>
          </a:ln>
        </p:spPr>
        <p:txBody>
          <a:bodyPr wrap="none" lIns="82296" rIns="82296" anchor="ctr">
            <a:spAutoFit/>
          </a:bodyPr>
          <a:lstStyle/>
          <a:p>
            <a:endParaRPr lang="en-US"/>
          </a:p>
        </p:txBody>
      </p:sp>
      <p:sp>
        <p:nvSpPr>
          <p:cNvPr id="144403" name="Rectangle 19"/>
          <p:cNvSpPr>
            <a:spLocks noChangeArrowheads="1"/>
          </p:cNvSpPr>
          <p:nvPr/>
        </p:nvSpPr>
        <p:spPr bwMode="auto">
          <a:xfrm>
            <a:off x="4495800" y="2667000"/>
            <a:ext cx="4191000" cy="2438400"/>
          </a:xfrm>
          <a:prstGeom prst="rect">
            <a:avLst/>
          </a:prstGeom>
          <a:noFill/>
          <a:ln w="28575">
            <a:solidFill>
              <a:srgbClr val="FF0000"/>
            </a:solidFill>
            <a:miter lim="800000"/>
            <a:headEnd/>
            <a:tailEnd/>
          </a:ln>
        </p:spPr>
        <p:txBody>
          <a:bodyPr wrap="none" lIns="82296" rIns="82296" anchor="ctr">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2774"/>
                                        </p:tgtEl>
                                        <p:attrNameLst>
                                          <p:attrName>style.visibility</p:attrName>
                                        </p:attrNameLst>
                                      </p:cBhvr>
                                      <p:to>
                                        <p:strVal val="visible"/>
                                      </p:to>
                                    </p:set>
                                    <p:anim calcmode="lin" valueType="num">
                                      <p:cBhvr additive="base">
                                        <p:cTn id="11" dur="500" fill="hold"/>
                                        <p:tgtEl>
                                          <p:spTgt spid="32774"/>
                                        </p:tgtEl>
                                        <p:attrNameLst>
                                          <p:attrName>ppt_x</p:attrName>
                                        </p:attrNameLst>
                                      </p:cBhvr>
                                      <p:tavLst>
                                        <p:tav tm="0">
                                          <p:val>
                                            <p:strVal val="#ppt_x"/>
                                          </p:val>
                                        </p:tav>
                                        <p:tav tm="100000">
                                          <p:val>
                                            <p:strVal val="#ppt_x"/>
                                          </p:val>
                                        </p:tav>
                                      </p:tavLst>
                                    </p:anim>
                                    <p:anim calcmode="lin" valueType="num">
                                      <p:cBhvr additive="base">
                                        <p:cTn id="12"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1444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smtClean="0">
                <a:solidFill>
                  <a:srgbClr val="009900"/>
                </a:solidFill>
              </a:rPr>
              <a:t>Anatomic Alignment</a:t>
            </a:r>
          </a:p>
        </p:txBody>
      </p:sp>
      <p:sp>
        <p:nvSpPr>
          <p:cNvPr id="33795" name="Rectangle 3"/>
          <p:cNvSpPr>
            <a:spLocks noGrp="1" noChangeArrowheads="1"/>
          </p:cNvSpPr>
          <p:nvPr>
            <p:ph type="body" idx="1"/>
          </p:nvPr>
        </p:nvSpPr>
        <p:spPr/>
        <p:txBody>
          <a:bodyPr/>
          <a:lstStyle/>
          <a:p>
            <a:pPr algn="ctr">
              <a:buFontTx/>
              <a:buNone/>
            </a:pPr>
            <a:r>
              <a:rPr lang="en-US" b="1" dirty="0" smtClean="0">
                <a:solidFill>
                  <a:srgbClr val="009900"/>
                </a:solidFill>
              </a:rPr>
              <a:t> In Extension</a:t>
            </a:r>
          </a:p>
          <a:p>
            <a:pPr>
              <a:buFontTx/>
              <a:buNone/>
            </a:pPr>
            <a:endParaRPr lang="en-US" dirty="0" smtClean="0">
              <a:solidFill>
                <a:srgbClr val="0000FF"/>
              </a:solidFill>
            </a:endParaRPr>
          </a:p>
        </p:txBody>
      </p:sp>
      <p:sp>
        <p:nvSpPr>
          <p:cNvPr id="33796" name="Text Box 4"/>
          <p:cNvSpPr txBox="1">
            <a:spLocks noChangeArrowheads="1"/>
          </p:cNvSpPr>
          <p:nvPr/>
        </p:nvSpPr>
        <p:spPr bwMode="auto">
          <a:xfrm>
            <a:off x="4648200" y="2514600"/>
            <a:ext cx="3435350" cy="1311275"/>
          </a:xfrm>
          <a:prstGeom prst="rect">
            <a:avLst/>
          </a:prstGeom>
          <a:noFill/>
          <a:ln w="9525">
            <a:noFill/>
            <a:miter lim="800000"/>
            <a:headEnd/>
            <a:tailEnd/>
          </a:ln>
        </p:spPr>
        <p:txBody>
          <a:bodyPr lIns="82296" rIns="82296">
            <a:spAutoFit/>
          </a:bodyPr>
          <a:lstStyle/>
          <a:p>
            <a:pPr algn="l" defTabSz="857250"/>
            <a:r>
              <a:rPr lang="en-US">
                <a:solidFill>
                  <a:schemeClr val="tx1"/>
                </a:solidFill>
              </a:rPr>
              <a:t>The “normal” femoral joint line is in about 8 - 9 ° of valgus with respect to the MAF.</a:t>
            </a:r>
          </a:p>
        </p:txBody>
      </p:sp>
      <p:sp>
        <p:nvSpPr>
          <p:cNvPr id="33797" name="Text Box 5"/>
          <p:cNvSpPr txBox="1">
            <a:spLocks noChangeArrowheads="1"/>
          </p:cNvSpPr>
          <p:nvPr/>
        </p:nvSpPr>
        <p:spPr bwMode="auto">
          <a:xfrm>
            <a:off x="4648200" y="3810000"/>
            <a:ext cx="3313113" cy="1920875"/>
          </a:xfrm>
          <a:prstGeom prst="rect">
            <a:avLst/>
          </a:prstGeom>
          <a:noFill/>
          <a:ln w="9525">
            <a:noFill/>
            <a:miter lim="800000"/>
            <a:headEnd/>
            <a:tailEnd/>
          </a:ln>
        </p:spPr>
        <p:txBody>
          <a:bodyPr lIns="82296" rIns="82296">
            <a:spAutoFit/>
          </a:bodyPr>
          <a:lstStyle/>
          <a:p>
            <a:pPr algn="l" defTabSz="857250"/>
            <a:r>
              <a:rPr lang="en-US">
                <a:solidFill>
                  <a:schemeClr val="tx1"/>
                </a:solidFill>
              </a:rPr>
              <a:t>In order to balance the knee ligaments and provide a symmetric extension gap,  an 8 - 9 ° valgus cut is made on the femur in extension.</a:t>
            </a:r>
          </a:p>
        </p:txBody>
      </p:sp>
      <p:sp>
        <p:nvSpPr>
          <p:cNvPr id="33798" name="Text Box 6"/>
          <p:cNvSpPr txBox="1">
            <a:spLocks noChangeArrowheads="1"/>
          </p:cNvSpPr>
          <p:nvPr/>
        </p:nvSpPr>
        <p:spPr bwMode="auto">
          <a:xfrm>
            <a:off x="4572000" y="5715000"/>
            <a:ext cx="4191000" cy="10826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C.V. Mosby Company. Philadelphia, PA. 1990</a:t>
            </a:r>
          </a:p>
          <a:p>
            <a:pPr algn="l" defTabSz="857250"/>
            <a:r>
              <a:rPr lang="en-US"/>
              <a:t> </a:t>
            </a:r>
          </a:p>
        </p:txBody>
      </p:sp>
      <p:pic>
        <p:nvPicPr>
          <p:cNvPr id="33799" name="Picture 7"/>
          <p:cNvPicPr>
            <a:picLocks noChangeAspect="1" noChangeArrowheads="1"/>
          </p:cNvPicPr>
          <p:nvPr/>
        </p:nvPicPr>
        <p:blipFill>
          <a:blip r:embed="rId3" cstate="print"/>
          <a:srcRect l="40625" t="40625" r="41251" b="21875"/>
          <a:stretch>
            <a:fillRect/>
          </a:stretch>
        </p:blipFill>
        <p:spPr bwMode="auto">
          <a:xfrm>
            <a:off x="533400" y="2590800"/>
            <a:ext cx="3068638" cy="3810000"/>
          </a:xfrm>
          <a:prstGeom prst="rect">
            <a:avLst/>
          </a:prstGeom>
          <a:noFill/>
          <a:ln w="9525">
            <a:noFill/>
            <a:miter lim="800000"/>
            <a:headEnd/>
            <a:tailEnd/>
          </a:ln>
        </p:spPr>
      </p:pic>
      <p:sp>
        <p:nvSpPr>
          <p:cNvPr id="33800" name="Line 8"/>
          <p:cNvSpPr>
            <a:spLocks noChangeShapeType="1"/>
          </p:cNvSpPr>
          <p:nvPr/>
        </p:nvSpPr>
        <p:spPr bwMode="auto">
          <a:xfrm flipH="1">
            <a:off x="2209800" y="4800600"/>
            <a:ext cx="76200" cy="1600200"/>
          </a:xfrm>
          <a:prstGeom prst="line">
            <a:avLst/>
          </a:prstGeom>
          <a:noFill/>
          <a:ln w="28575">
            <a:solidFill>
              <a:srgbClr val="FF0000"/>
            </a:solidFill>
            <a:round/>
            <a:headEnd/>
            <a:tailEnd/>
          </a:ln>
        </p:spPr>
        <p:txBody>
          <a:bodyPr lIns="82296" rIns="82296">
            <a:spAutoFit/>
          </a:bodyPr>
          <a:lstStyle/>
          <a:p>
            <a:endParaRPr lang="en-US"/>
          </a:p>
        </p:txBody>
      </p:sp>
      <p:sp>
        <p:nvSpPr>
          <p:cNvPr id="33801" name="Line 9"/>
          <p:cNvSpPr>
            <a:spLocks noChangeShapeType="1"/>
          </p:cNvSpPr>
          <p:nvPr/>
        </p:nvSpPr>
        <p:spPr bwMode="auto">
          <a:xfrm flipV="1">
            <a:off x="1619316" y="4919607"/>
            <a:ext cx="1371600" cy="0"/>
          </a:xfrm>
          <a:prstGeom prst="line">
            <a:avLst/>
          </a:prstGeom>
          <a:noFill/>
          <a:ln w="57150">
            <a:solidFill>
              <a:srgbClr val="FF0000"/>
            </a:solidFill>
            <a:round/>
            <a:headEnd/>
            <a:tailEnd/>
          </a:ln>
        </p:spPr>
        <p:txBody>
          <a:bodyPr lIns="82296" rIns="82296">
            <a:spAutoFit/>
          </a:bodyPr>
          <a:lstStyle/>
          <a:p>
            <a:endParaRPr lang="en-US"/>
          </a:p>
        </p:txBody>
      </p:sp>
      <p:sp>
        <p:nvSpPr>
          <p:cNvPr id="33802" name="Line 10"/>
          <p:cNvSpPr>
            <a:spLocks noChangeShapeType="1"/>
          </p:cNvSpPr>
          <p:nvPr/>
        </p:nvSpPr>
        <p:spPr bwMode="auto">
          <a:xfrm flipV="1">
            <a:off x="1600200" y="4452993"/>
            <a:ext cx="1447800" cy="0"/>
          </a:xfrm>
          <a:prstGeom prst="line">
            <a:avLst/>
          </a:prstGeom>
          <a:noFill/>
          <a:ln w="57150">
            <a:solidFill>
              <a:schemeClr val="accent2"/>
            </a:solidFill>
            <a:round/>
            <a:headEnd/>
            <a:tailEnd/>
          </a:ln>
        </p:spPr>
        <p:txBody>
          <a:bodyPr lIns="82296" rIns="82296">
            <a:spAutoFit/>
          </a:bodyPr>
          <a:lstStyle/>
          <a:p>
            <a:endParaRPr lang="en-US"/>
          </a:p>
        </p:txBody>
      </p:sp>
      <p:sp>
        <p:nvSpPr>
          <p:cNvPr id="33803" name="Line 11"/>
          <p:cNvSpPr>
            <a:spLocks noChangeShapeType="1"/>
          </p:cNvSpPr>
          <p:nvPr/>
        </p:nvSpPr>
        <p:spPr bwMode="auto">
          <a:xfrm>
            <a:off x="1600200" y="4419600"/>
            <a:ext cx="0" cy="533400"/>
          </a:xfrm>
          <a:prstGeom prst="line">
            <a:avLst/>
          </a:prstGeom>
          <a:noFill/>
          <a:ln w="38100">
            <a:solidFill>
              <a:srgbClr val="800080"/>
            </a:solidFill>
            <a:round/>
            <a:headEnd/>
            <a:tailEnd/>
          </a:ln>
        </p:spPr>
        <p:txBody>
          <a:bodyPr lIns="82296" rIns="82296">
            <a:spAutoFit/>
          </a:bodyPr>
          <a:lstStyle/>
          <a:p>
            <a:endParaRPr lang="en-US"/>
          </a:p>
        </p:txBody>
      </p:sp>
      <p:sp>
        <p:nvSpPr>
          <p:cNvPr id="33804" name="Line 12"/>
          <p:cNvSpPr>
            <a:spLocks noChangeShapeType="1"/>
          </p:cNvSpPr>
          <p:nvPr/>
        </p:nvSpPr>
        <p:spPr bwMode="auto">
          <a:xfrm>
            <a:off x="3048000" y="4419600"/>
            <a:ext cx="0" cy="533400"/>
          </a:xfrm>
          <a:prstGeom prst="line">
            <a:avLst/>
          </a:prstGeom>
          <a:noFill/>
          <a:ln w="38100">
            <a:solidFill>
              <a:srgbClr val="800080"/>
            </a:solidFill>
            <a:round/>
            <a:headEnd/>
            <a:tailEnd/>
          </a:ln>
        </p:spPr>
        <p:txBody>
          <a:bodyPr lIns="82296" rIns="82296">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 calcmode="lin" valueType="num">
                                      <p:cBhvr additive="base">
                                        <p:cTn id="7" dur="500" fill="hold"/>
                                        <p:tgtEl>
                                          <p:spTgt spid="33801"/>
                                        </p:tgtEl>
                                        <p:attrNameLst>
                                          <p:attrName>ppt_x</p:attrName>
                                        </p:attrNameLst>
                                      </p:cBhvr>
                                      <p:tavLst>
                                        <p:tav tm="0">
                                          <p:val>
                                            <p:strVal val="#ppt_x"/>
                                          </p:val>
                                        </p:tav>
                                        <p:tav tm="100000">
                                          <p:val>
                                            <p:strVal val="#ppt_x"/>
                                          </p:val>
                                        </p:tav>
                                      </p:tavLst>
                                    </p:anim>
                                    <p:anim calcmode="lin" valueType="num">
                                      <p:cBhvr additive="base">
                                        <p:cTn id="8"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802"/>
                                        </p:tgtEl>
                                        <p:attrNameLst>
                                          <p:attrName>style.visibility</p:attrName>
                                        </p:attrNameLst>
                                      </p:cBhvr>
                                      <p:to>
                                        <p:strVal val="visible"/>
                                      </p:to>
                                    </p:set>
                                    <p:anim calcmode="lin" valueType="num">
                                      <p:cBhvr additive="base">
                                        <p:cTn id="13" dur="500" fill="hold"/>
                                        <p:tgtEl>
                                          <p:spTgt spid="33802"/>
                                        </p:tgtEl>
                                        <p:attrNameLst>
                                          <p:attrName>ppt_x</p:attrName>
                                        </p:attrNameLst>
                                      </p:cBhvr>
                                      <p:tavLst>
                                        <p:tav tm="0">
                                          <p:val>
                                            <p:strVal val="#ppt_x"/>
                                          </p:val>
                                        </p:tav>
                                        <p:tav tm="100000">
                                          <p:val>
                                            <p:strVal val="#ppt_x"/>
                                          </p:val>
                                        </p:tav>
                                      </p:tavLst>
                                    </p:anim>
                                    <p:anim calcmode="lin" valueType="num">
                                      <p:cBhvr additive="base">
                                        <p:cTn id="14"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03"/>
                                        </p:tgtEl>
                                        <p:attrNameLst>
                                          <p:attrName>style.visibility</p:attrName>
                                        </p:attrNameLst>
                                      </p:cBhvr>
                                      <p:to>
                                        <p:strVal val="visible"/>
                                      </p:to>
                                    </p:set>
                                    <p:anim calcmode="lin" valueType="num">
                                      <p:cBhvr additive="base">
                                        <p:cTn id="19" dur="500" fill="hold"/>
                                        <p:tgtEl>
                                          <p:spTgt spid="33803"/>
                                        </p:tgtEl>
                                        <p:attrNameLst>
                                          <p:attrName>ppt_x</p:attrName>
                                        </p:attrNameLst>
                                      </p:cBhvr>
                                      <p:tavLst>
                                        <p:tav tm="0">
                                          <p:val>
                                            <p:strVal val="#ppt_x"/>
                                          </p:val>
                                        </p:tav>
                                        <p:tav tm="100000">
                                          <p:val>
                                            <p:strVal val="#ppt_x"/>
                                          </p:val>
                                        </p:tav>
                                      </p:tavLst>
                                    </p:anim>
                                    <p:anim calcmode="lin" valueType="num">
                                      <p:cBhvr additive="base">
                                        <p:cTn id="20" dur="500" fill="hold"/>
                                        <p:tgtEl>
                                          <p:spTgt spid="3380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804"/>
                                        </p:tgtEl>
                                        <p:attrNameLst>
                                          <p:attrName>style.visibility</p:attrName>
                                        </p:attrNameLst>
                                      </p:cBhvr>
                                      <p:to>
                                        <p:strVal val="visible"/>
                                      </p:to>
                                    </p:set>
                                    <p:anim calcmode="lin" valueType="num">
                                      <p:cBhvr additive="base">
                                        <p:cTn id="23" dur="500" fill="hold"/>
                                        <p:tgtEl>
                                          <p:spTgt spid="33804"/>
                                        </p:tgtEl>
                                        <p:attrNameLst>
                                          <p:attrName>ppt_x</p:attrName>
                                        </p:attrNameLst>
                                      </p:cBhvr>
                                      <p:tavLst>
                                        <p:tav tm="0">
                                          <p:val>
                                            <p:strVal val="#ppt_x"/>
                                          </p:val>
                                        </p:tav>
                                        <p:tav tm="100000">
                                          <p:val>
                                            <p:strVal val="#ppt_x"/>
                                          </p:val>
                                        </p:tav>
                                      </p:tavLst>
                                    </p:anim>
                                    <p:anim calcmode="lin" valueType="num">
                                      <p:cBhvr additive="base">
                                        <p:cTn id="24" dur="500" fill="hold"/>
                                        <p:tgtEl>
                                          <p:spTgt spid="33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P spid="33802" grpId="0" animBg="1"/>
      <p:bldP spid="33803" grpId="0" animBg="1"/>
      <p:bldP spid="338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66700" y="838200"/>
            <a:ext cx="8058150" cy="620713"/>
          </a:xfrm>
        </p:spPr>
        <p:txBody>
          <a:bodyPr/>
          <a:lstStyle/>
          <a:p>
            <a:pPr>
              <a:defRPr/>
            </a:pPr>
            <a:r>
              <a:rPr lang="en-US" sz="1800" dirty="0" smtClean="0"/>
              <a:t>Alignment has become a topic of some philosophical debate</a:t>
            </a:r>
          </a:p>
        </p:txBody>
      </p:sp>
      <p:pic>
        <p:nvPicPr>
          <p:cNvPr id="17411" name="Picture 5" descr="Img0071"/>
          <p:cNvPicPr>
            <a:picLocks noChangeAspect="1" noChangeArrowheads="1"/>
          </p:cNvPicPr>
          <p:nvPr/>
        </p:nvPicPr>
        <p:blipFill>
          <a:blip r:embed="rId2"/>
          <a:srcRect/>
          <a:stretch>
            <a:fillRect/>
          </a:stretch>
        </p:blipFill>
        <p:spPr bwMode="auto">
          <a:xfrm>
            <a:off x="371475" y="1914525"/>
            <a:ext cx="1914525" cy="2962275"/>
          </a:xfrm>
          <a:prstGeom prst="rect">
            <a:avLst/>
          </a:prstGeom>
          <a:noFill/>
          <a:ln w="9525">
            <a:noFill/>
            <a:miter lim="800000"/>
            <a:headEnd/>
            <a:tailEnd/>
          </a:ln>
        </p:spPr>
      </p:pic>
      <p:grpSp>
        <p:nvGrpSpPr>
          <p:cNvPr id="2" name="Group 8"/>
          <p:cNvGrpSpPr>
            <a:grpSpLocks/>
          </p:cNvGrpSpPr>
          <p:nvPr/>
        </p:nvGrpSpPr>
        <p:grpSpPr bwMode="auto">
          <a:xfrm>
            <a:off x="2843213" y="1387475"/>
            <a:ext cx="5672137" cy="4327525"/>
            <a:chOff x="2843213" y="1676400"/>
            <a:chExt cx="5672137" cy="4327525"/>
          </a:xfrm>
        </p:grpSpPr>
        <p:pic>
          <p:nvPicPr>
            <p:cNvPr id="24578" name="Picture 2"/>
            <p:cNvPicPr>
              <a:picLocks noChangeAspect="1" noChangeArrowheads="1"/>
            </p:cNvPicPr>
            <p:nvPr/>
          </p:nvPicPr>
          <p:blipFill>
            <a:blip r:embed="rId3" cstate="print"/>
            <a:srcRect/>
            <a:stretch>
              <a:fillRect/>
            </a:stretch>
          </p:blipFill>
          <p:spPr bwMode="auto">
            <a:xfrm>
              <a:off x="5807075" y="1676400"/>
              <a:ext cx="2355850" cy="3133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79" name="Picture 3"/>
            <p:cNvPicPr>
              <a:picLocks noChangeAspect="1" noChangeArrowheads="1"/>
            </p:cNvPicPr>
            <p:nvPr/>
          </p:nvPicPr>
          <p:blipFill>
            <a:blip r:embed="rId4" cstate="print"/>
            <a:srcRect/>
            <a:stretch>
              <a:fillRect/>
            </a:stretch>
          </p:blipFill>
          <p:spPr bwMode="auto">
            <a:xfrm>
              <a:off x="5992813" y="2293938"/>
              <a:ext cx="2332037" cy="3087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0" name="Picture 4"/>
            <p:cNvPicPr>
              <a:picLocks noChangeAspect="1" noChangeArrowheads="1"/>
            </p:cNvPicPr>
            <p:nvPr/>
          </p:nvPicPr>
          <p:blipFill>
            <a:blip r:embed="rId5" cstate="print"/>
            <a:srcRect/>
            <a:stretch>
              <a:fillRect/>
            </a:stretch>
          </p:blipFill>
          <p:spPr bwMode="auto">
            <a:xfrm>
              <a:off x="2843213" y="2127250"/>
              <a:ext cx="2338387" cy="3121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1" name="Picture 5"/>
            <p:cNvPicPr>
              <a:picLocks noChangeAspect="1" noChangeArrowheads="1"/>
            </p:cNvPicPr>
            <p:nvPr/>
          </p:nvPicPr>
          <p:blipFill>
            <a:blip r:embed="rId6" cstate="print"/>
            <a:srcRect/>
            <a:stretch>
              <a:fillRect/>
            </a:stretch>
          </p:blipFill>
          <p:spPr bwMode="auto">
            <a:xfrm>
              <a:off x="3167063" y="2819400"/>
              <a:ext cx="2386012" cy="3152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2" name="Picture 6"/>
            <p:cNvPicPr>
              <a:picLocks noChangeAspect="1" noChangeArrowheads="1"/>
            </p:cNvPicPr>
            <p:nvPr/>
          </p:nvPicPr>
          <p:blipFill>
            <a:blip r:embed="rId7" cstate="print"/>
            <a:srcRect/>
            <a:stretch>
              <a:fillRect/>
            </a:stretch>
          </p:blipFill>
          <p:spPr bwMode="auto">
            <a:xfrm>
              <a:off x="6305550" y="3067050"/>
              <a:ext cx="2209800" cy="2936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0" name="Rectangle 2"/>
          <p:cNvSpPr txBox="1">
            <a:spLocks noChangeArrowheads="1"/>
          </p:cNvSpPr>
          <p:nvPr/>
        </p:nvSpPr>
        <p:spPr bwMode="auto">
          <a:xfrm>
            <a:off x="266700" y="446088"/>
            <a:ext cx="8058150" cy="620712"/>
          </a:xfrm>
          <a:prstGeom prst="rect">
            <a:avLst/>
          </a:prstGeom>
          <a:noFill/>
          <a:ln w="9525">
            <a:noFill/>
            <a:miter lim="800000"/>
            <a:headEnd/>
            <a:tailEnd/>
          </a:ln>
          <a:effectLst>
            <a:outerShdw dist="17961" dir="2700000" algn="ctr" rotWithShape="0">
              <a:schemeClr val="bg2"/>
            </a:outerShdw>
          </a:effectLst>
        </p:spPr>
        <p:txBody>
          <a:bodyPr lIns="0" tIns="0" rIns="0" bIns="0"/>
          <a:lstStyle/>
          <a:p>
            <a:pPr defTabSz="914400" eaLnBrk="0" hangingPunct="0">
              <a:lnSpc>
                <a:spcPct val="90000"/>
              </a:lnSpc>
              <a:buClr>
                <a:srgbClr val="DADDFE"/>
              </a:buClr>
              <a:defRPr/>
            </a:pPr>
            <a:r>
              <a:rPr lang="en-US" sz="3000" kern="0" dirty="0">
                <a:solidFill>
                  <a:srgbClr val="0070C0"/>
                </a:solidFill>
                <a:latin typeface="+mj-lt"/>
                <a:ea typeface="+mj-ea"/>
                <a:cs typeface="+mj-cs"/>
              </a:rPr>
              <a:t>Alignment Principles in TKA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US" smtClean="0">
                <a:solidFill>
                  <a:srgbClr val="009900"/>
                </a:solidFill>
              </a:rPr>
              <a:t>Anatomic Alignment</a:t>
            </a:r>
          </a:p>
        </p:txBody>
      </p:sp>
      <p:sp>
        <p:nvSpPr>
          <p:cNvPr id="34819" name="Rectangle 3"/>
          <p:cNvSpPr>
            <a:spLocks noGrp="1" noChangeArrowheads="1"/>
          </p:cNvSpPr>
          <p:nvPr>
            <p:ph type="body" idx="1"/>
          </p:nvPr>
        </p:nvSpPr>
        <p:spPr/>
        <p:txBody>
          <a:bodyPr/>
          <a:lstStyle/>
          <a:p>
            <a:pPr algn="ctr">
              <a:buFontTx/>
              <a:buNone/>
            </a:pPr>
            <a:r>
              <a:rPr lang="en-US" b="1" dirty="0" smtClean="0">
                <a:solidFill>
                  <a:srgbClr val="009900"/>
                </a:solidFill>
              </a:rPr>
              <a:t> In Flexion</a:t>
            </a:r>
          </a:p>
          <a:p>
            <a:pPr>
              <a:buFontTx/>
              <a:buNone/>
            </a:pPr>
            <a:endParaRPr lang="en-US" b="1" dirty="0" smtClean="0">
              <a:solidFill>
                <a:srgbClr val="009900"/>
              </a:solidFill>
            </a:endParaRPr>
          </a:p>
        </p:txBody>
      </p:sp>
      <p:pic>
        <p:nvPicPr>
          <p:cNvPr id="34820" name="Picture 4" descr="fem_resect_01"/>
          <p:cNvPicPr>
            <a:picLocks noChangeAspect="1" noChangeArrowheads="1"/>
          </p:cNvPicPr>
          <p:nvPr/>
        </p:nvPicPr>
        <p:blipFill>
          <a:blip r:embed="rId2" cstate="print"/>
          <a:srcRect l="4819" r="4111"/>
          <a:stretch>
            <a:fillRect/>
          </a:stretch>
        </p:blipFill>
        <p:spPr bwMode="auto">
          <a:xfrm>
            <a:off x="1219200" y="2674938"/>
            <a:ext cx="2120900" cy="3878262"/>
          </a:xfrm>
          <a:prstGeom prst="rect">
            <a:avLst/>
          </a:prstGeom>
          <a:noFill/>
          <a:ln w="9525">
            <a:noFill/>
            <a:miter lim="800000"/>
            <a:headEnd/>
            <a:tailEnd/>
          </a:ln>
        </p:spPr>
      </p:pic>
      <p:sp>
        <p:nvSpPr>
          <p:cNvPr id="34821" name="Line 5"/>
          <p:cNvSpPr>
            <a:spLocks noChangeShapeType="1"/>
          </p:cNvSpPr>
          <p:nvPr/>
        </p:nvSpPr>
        <p:spPr bwMode="auto">
          <a:xfrm>
            <a:off x="2209800" y="4191000"/>
            <a:ext cx="0" cy="2362200"/>
          </a:xfrm>
          <a:prstGeom prst="line">
            <a:avLst/>
          </a:prstGeom>
          <a:noFill/>
          <a:ln w="28575">
            <a:solidFill>
              <a:srgbClr val="FF0000"/>
            </a:solidFill>
            <a:round/>
            <a:headEnd/>
            <a:tailEnd/>
          </a:ln>
        </p:spPr>
        <p:txBody>
          <a:bodyPr lIns="82296" rIns="82296">
            <a:spAutoFit/>
          </a:bodyPr>
          <a:lstStyle/>
          <a:p>
            <a:endParaRPr lang="en-US"/>
          </a:p>
        </p:txBody>
      </p:sp>
      <p:sp>
        <p:nvSpPr>
          <p:cNvPr id="34822" name="Text Box 6"/>
          <p:cNvSpPr txBox="1">
            <a:spLocks noChangeArrowheads="1"/>
          </p:cNvSpPr>
          <p:nvPr/>
        </p:nvSpPr>
        <p:spPr bwMode="auto">
          <a:xfrm>
            <a:off x="4724400" y="2743200"/>
            <a:ext cx="3435350" cy="1006475"/>
          </a:xfrm>
          <a:prstGeom prst="rect">
            <a:avLst/>
          </a:prstGeom>
          <a:noFill/>
          <a:ln w="9525">
            <a:noFill/>
            <a:miter lim="800000"/>
            <a:headEnd/>
            <a:tailEnd/>
          </a:ln>
        </p:spPr>
        <p:txBody>
          <a:bodyPr lIns="82296" rIns="82296">
            <a:spAutoFit/>
          </a:bodyPr>
          <a:lstStyle/>
          <a:p>
            <a:pPr algn="l" defTabSz="857250"/>
            <a:r>
              <a:rPr lang="en-US">
                <a:solidFill>
                  <a:schemeClr val="tx1"/>
                </a:solidFill>
              </a:rPr>
              <a:t>The “normal” femur is in neutral rotation relative to the tibial joint surface.</a:t>
            </a:r>
          </a:p>
        </p:txBody>
      </p:sp>
      <p:sp>
        <p:nvSpPr>
          <p:cNvPr id="34823" name="Text Box 7"/>
          <p:cNvSpPr txBox="1">
            <a:spLocks noChangeArrowheads="1"/>
          </p:cNvSpPr>
          <p:nvPr/>
        </p:nvSpPr>
        <p:spPr bwMode="auto">
          <a:xfrm>
            <a:off x="4724400" y="3886200"/>
            <a:ext cx="3313113" cy="1323439"/>
          </a:xfrm>
          <a:prstGeom prst="rect">
            <a:avLst/>
          </a:prstGeom>
          <a:noFill/>
          <a:ln w="9525">
            <a:noFill/>
            <a:miter lim="800000"/>
            <a:headEnd/>
            <a:tailEnd/>
          </a:ln>
        </p:spPr>
        <p:txBody>
          <a:bodyPr lIns="82296" rIns="82296">
            <a:spAutoFit/>
          </a:bodyPr>
          <a:lstStyle/>
          <a:p>
            <a:pPr algn="ctr" defTabSz="857250"/>
            <a:r>
              <a:rPr lang="en-US" sz="2000" dirty="0">
                <a:solidFill>
                  <a:srgbClr val="FF0000"/>
                </a:solidFill>
              </a:rPr>
              <a:t>As a result, there is no need to rotate the femur in reference to the posterior condylar geometry.</a:t>
            </a:r>
          </a:p>
        </p:txBody>
      </p:sp>
      <p:sp>
        <p:nvSpPr>
          <p:cNvPr id="34824" name="Line 8"/>
          <p:cNvSpPr>
            <a:spLocks noChangeShapeType="1"/>
          </p:cNvSpPr>
          <p:nvPr/>
        </p:nvSpPr>
        <p:spPr bwMode="auto">
          <a:xfrm flipV="1">
            <a:off x="257142" y="4295738"/>
            <a:ext cx="3124200" cy="152400"/>
          </a:xfrm>
          <a:prstGeom prst="line">
            <a:avLst/>
          </a:prstGeom>
          <a:noFill/>
          <a:ln w="57150">
            <a:solidFill>
              <a:srgbClr val="FF0000"/>
            </a:solidFill>
            <a:round/>
            <a:headEnd/>
            <a:tailEnd/>
          </a:ln>
        </p:spPr>
        <p:txBody>
          <a:bodyPr lIns="82296" rIns="82296">
            <a:spAutoFit/>
          </a:bodyPr>
          <a:lstStyle/>
          <a:p>
            <a:endParaRPr lang="en-US"/>
          </a:p>
        </p:txBody>
      </p:sp>
      <p:sp>
        <p:nvSpPr>
          <p:cNvPr id="34825" name="Line 9"/>
          <p:cNvSpPr>
            <a:spLocks noChangeShapeType="1"/>
          </p:cNvSpPr>
          <p:nvPr/>
        </p:nvSpPr>
        <p:spPr bwMode="auto">
          <a:xfrm>
            <a:off x="1014561" y="3886200"/>
            <a:ext cx="0" cy="533400"/>
          </a:xfrm>
          <a:prstGeom prst="line">
            <a:avLst/>
          </a:prstGeom>
          <a:noFill/>
          <a:ln w="38100">
            <a:solidFill>
              <a:srgbClr val="800080"/>
            </a:solidFill>
            <a:round/>
            <a:headEnd/>
            <a:tailEnd/>
          </a:ln>
        </p:spPr>
        <p:txBody>
          <a:bodyPr lIns="82296" rIns="82296">
            <a:spAutoFit/>
          </a:bodyPr>
          <a:lstStyle/>
          <a:p>
            <a:endParaRPr lang="en-US"/>
          </a:p>
        </p:txBody>
      </p:sp>
      <p:sp>
        <p:nvSpPr>
          <p:cNvPr id="34826" name="Line 10"/>
          <p:cNvSpPr>
            <a:spLocks noChangeShapeType="1"/>
          </p:cNvSpPr>
          <p:nvPr/>
        </p:nvSpPr>
        <p:spPr bwMode="auto">
          <a:xfrm>
            <a:off x="3400458" y="3810000"/>
            <a:ext cx="0" cy="533400"/>
          </a:xfrm>
          <a:prstGeom prst="line">
            <a:avLst/>
          </a:prstGeom>
          <a:noFill/>
          <a:ln w="38100">
            <a:solidFill>
              <a:srgbClr val="800080"/>
            </a:solidFill>
            <a:round/>
            <a:headEnd/>
            <a:tailEnd/>
          </a:ln>
        </p:spPr>
        <p:txBody>
          <a:bodyPr lIns="82296" rIns="82296">
            <a:spAutoFit/>
          </a:bodyPr>
          <a:lstStyle/>
          <a:p>
            <a:endParaRPr lang="en-US"/>
          </a:p>
        </p:txBody>
      </p:sp>
      <p:sp>
        <p:nvSpPr>
          <p:cNvPr id="34827" name="Line 11"/>
          <p:cNvSpPr>
            <a:spLocks noChangeShapeType="1"/>
          </p:cNvSpPr>
          <p:nvPr/>
        </p:nvSpPr>
        <p:spPr bwMode="auto">
          <a:xfrm flipV="1">
            <a:off x="1014560" y="3843393"/>
            <a:ext cx="2366781" cy="76200"/>
          </a:xfrm>
          <a:prstGeom prst="line">
            <a:avLst/>
          </a:prstGeom>
          <a:noFill/>
          <a:ln w="57150">
            <a:solidFill>
              <a:srgbClr val="008000"/>
            </a:solidFill>
            <a:round/>
            <a:headEnd/>
            <a:tailEnd/>
          </a:ln>
        </p:spPr>
        <p:txBody>
          <a:bodyPr wrap="square" lIns="82296" rIns="82296">
            <a:spAutoFit/>
          </a:bodyPr>
          <a:lstStyle/>
          <a:p>
            <a:endParaRPr lang="en-US"/>
          </a:p>
        </p:txBody>
      </p:sp>
      <p:sp>
        <p:nvSpPr>
          <p:cNvPr id="34828" name="Text Box 12"/>
          <p:cNvSpPr txBox="1">
            <a:spLocks noChangeArrowheads="1"/>
          </p:cNvSpPr>
          <p:nvPr/>
        </p:nvSpPr>
        <p:spPr bwMode="auto">
          <a:xfrm>
            <a:off x="1600200" y="4419600"/>
            <a:ext cx="746125" cy="396875"/>
          </a:xfrm>
          <a:prstGeom prst="rect">
            <a:avLst/>
          </a:prstGeom>
          <a:noFill/>
          <a:ln w="9525">
            <a:noFill/>
            <a:miter lim="800000"/>
            <a:headEnd/>
            <a:tailEnd/>
          </a:ln>
        </p:spPr>
        <p:txBody>
          <a:bodyPr lIns="82296" rIns="82296">
            <a:spAutoFit/>
          </a:bodyPr>
          <a:lstStyle/>
          <a:p>
            <a:pPr algn="l" defTabSz="857250"/>
            <a:r>
              <a:rPr lang="en-US" b="1">
                <a:solidFill>
                  <a:schemeClr val="tx1"/>
                </a:solidFill>
              </a:rPr>
              <a:t>87</a:t>
            </a:r>
          </a:p>
        </p:txBody>
      </p:sp>
      <p:sp>
        <p:nvSpPr>
          <p:cNvPr id="34829" name="Text Box 13"/>
          <p:cNvSpPr txBox="1">
            <a:spLocks noChangeArrowheads="1"/>
          </p:cNvSpPr>
          <p:nvPr/>
        </p:nvSpPr>
        <p:spPr bwMode="auto">
          <a:xfrm>
            <a:off x="4572000" y="5486400"/>
            <a:ext cx="4191000" cy="1082675"/>
          </a:xfrm>
          <a:prstGeom prst="rect">
            <a:avLst/>
          </a:prstGeom>
          <a:noFill/>
          <a:ln w="9525">
            <a:noFill/>
            <a:miter lim="800000"/>
            <a:headEnd/>
            <a:tailEnd/>
          </a:ln>
        </p:spPr>
        <p:txBody>
          <a:bodyPr lIns="82296" rIns="82296">
            <a:spAutoFit/>
          </a:bodyPr>
          <a:lstStyle/>
          <a:p>
            <a:pPr algn="l" defTabSz="857250"/>
            <a:r>
              <a:rPr lang="en-US" sz="1000"/>
              <a:t>Reference:</a:t>
            </a:r>
          </a:p>
          <a:p>
            <a:pPr algn="l" defTabSz="857250">
              <a:buClr>
                <a:srgbClr val="003A20"/>
              </a:buClr>
              <a:buSzPct val="25000"/>
            </a:pPr>
            <a:r>
              <a:rPr lang="en-US" sz="1000">
                <a:solidFill>
                  <a:schemeClr val="tx1"/>
                </a:solidFill>
              </a:rPr>
              <a:t>Krackow KA. The Technique of Total Knee Arthroplasty.  C.V. Mosby Company. Philadelphia, PA. 1990</a:t>
            </a:r>
          </a:p>
          <a:p>
            <a:pPr algn="l" defTabSz="857250"/>
            <a:r>
              <a:rPr lang="en-US"/>
              <a:t> </a:t>
            </a:r>
          </a:p>
        </p:txBody>
      </p:sp>
      <p:sp>
        <p:nvSpPr>
          <p:cNvPr id="34830" name="Line 14"/>
          <p:cNvSpPr>
            <a:spLocks noChangeShapeType="1"/>
          </p:cNvSpPr>
          <p:nvPr/>
        </p:nvSpPr>
        <p:spPr bwMode="auto">
          <a:xfrm>
            <a:off x="457200" y="4191000"/>
            <a:ext cx="0" cy="0"/>
          </a:xfrm>
          <a:prstGeom prst="line">
            <a:avLst/>
          </a:prstGeom>
          <a:noFill/>
          <a:ln w="9525">
            <a:noFill/>
            <a:round/>
            <a:headEnd/>
            <a:tailEnd/>
          </a:ln>
        </p:spPr>
        <p:txBody>
          <a:bodyPr wrap="none" lIns="82296" rIns="82296">
            <a:spAutoFit/>
          </a:bodyPr>
          <a:lstStyle/>
          <a:p>
            <a:endParaRPr lang="en-US"/>
          </a:p>
        </p:txBody>
      </p:sp>
      <p:sp>
        <p:nvSpPr>
          <p:cNvPr id="34831" name="Rectangle 15"/>
          <p:cNvSpPr>
            <a:spLocks noChangeArrowheads="1"/>
          </p:cNvSpPr>
          <p:nvPr/>
        </p:nvSpPr>
        <p:spPr bwMode="auto">
          <a:xfrm>
            <a:off x="228600" y="4191000"/>
            <a:ext cx="762000" cy="381000"/>
          </a:xfrm>
          <a:prstGeom prst="rect">
            <a:avLst/>
          </a:prstGeom>
          <a:solidFill>
            <a:schemeClr val="bg1"/>
          </a:solidFill>
          <a:ln w="9525">
            <a:noFill/>
            <a:miter lim="800000"/>
            <a:headEnd/>
            <a:tailEnd/>
          </a:ln>
        </p:spPr>
        <p:txBody>
          <a:bodyPr wrap="none" lIns="82296" rIns="82296" anchor="ctr">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4827"/>
                                        </p:tgtEl>
                                        <p:attrNameLst>
                                          <p:attrName>style.visibility</p:attrName>
                                        </p:attrNameLst>
                                      </p:cBhvr>
                                      <p:to>
                                        <p:strVal val="visible"/>
                                      </p:to>
                                    </p:set>
                                    <p:anim calcmode="lin" valueType="num">
                                      <p:cBhvr additive="base">
                                        <p:cTn id="11" dur="500" fill="hold"/>
                                        <p:tgtEl>
                                          <p:spTgt spid="34827"/>
                                        </p:tgtEl>
                                        <p:attrNameLst>
                                          <p:attrName>ppt_x</p:attrName>
                                        </p:attrNameLst>
                                      </p:cBhvr>
                                      <p:tavLst>
                                        <p:tav tm="0">
                                          <p:val>
                                            <p:strVal val="#ppt_x"/>
                                          </p:val>
                                        </p:tav>
                                        <p:tav tm="100000">
                                          <p:val>
                                            <p:strVal val="#ppt_x"/>
                                          </p:val>
                                        </p:tav>
                                      </p:tavLst>
                                    </p:anim>
                                    <p:anim calcmode="lin" valueType="num">
                                      <p:cBhvr additive="base">
                                        <p:cTn id="12"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825"/>
                                        </p:tgtEl>
                                        <p:attrNameLst>
                                          <p:attrName>style.visibility</p:attrName>
                                        </p:attrNameLst>
                                      </p:cBhvr>
                                      <p:to>
                                        <p:strVal val="visible"/>
                                      </p:to>
                                    </p:set>
                                    <p:anim calcmode="lin" valueType="num">
                                      <p:cBhvr additive="base">
                                        <p:cTn id="17" dur="500" fill="hold"/>
                                        <p:tgtEl>
                                          <p:spTgt spid="34825"/>
                                        </p:tgtEl>
                                        <p:attrNameLst>
                                          <p:attrName>ppt_x</p:attrName>
                                        </p:attrNameLst>
                                      </p:cBhvr>
                                      <p:tavLst>
                                        <p:tav tm="0">
                                          <p:val>
                                            <p:strVal val="#ppt_x"/>
                                          </p:val>
                                        </p:tav>
                                        <p:tav tm="100000">
                                          <p:val>
                                            <p:strVal val="#ppt_x"/>
                                          </p:val>
                                        </p:tav>
                                      </p:tavLst>
                                    </p:anim>
                                    <p:anim calcmode="lin" valueType="num">
                                      <p:cBhvr additive="base">
                                        <p:cTn id="18" dur="500" fill="hold"/>
                                        <p:tgtEl>
                                          <p:spTgt spid="348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4826"/>
                                        </p:tgtEl>
                                        <p:attrNameLst>
                                          <p:attrName>style.visibility</p:attrName>
                                        </p:attrNameLst>
                                      </p:cBhvr>
                                      <p:to>
                                        <p:strVal val="visible"/>
                                      </p:to>
                                    </p:set>
                                    <p:anim calcmode="lin" valueType="num">
                                      <p:cBhvr additive="base">
                                        <p:cTn id="21" dur="500" fill="hold"/>
                                        <p:tgtEl>
                                          <p:spTgt spid="34826"/>
                                        </p:tgtEl>
                                        <p:attrNameLst>
                                          <p:attrName>ppt_x</p:attrName>
                                        </p:attrNameLst>
                                      </p:cBhvr>
                                      <p:tavLst>
                                        <p:tav tm="0">
                                          <p:val>
                                            <p:strVal val="#ppt_x"/>
                                          </p:val>
                                        </p:tav>
                                        <p:tav tm="100000">
                                          <p:val>
                                            <p:strVal val="#ppt_x"/>
                                          </p:val>
                                        </p:tav>
                                      </p:tavLst>
                                    </p:anim>
                                    <p:anim calcmode="lin" valueType="num">
                                      <p:cBhvr additive="base">
                                        <p:cTn id="22"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5" grpId="0" animBg="1"/>
      <p:bldP spid="34826" grpId="0" animBg="1"/>
      <p:bldP spid="348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smtClean="0">
                <a:solidFill>
                  <a:srgbClr val="009900"/>
                </a:solidFill>
              </a:rPr>
              <a:t>Anatomic Alignment</a:t>
            </a:r>
          </a:p>
        </p:txBody>
      </p:sp>
      <p:sp>
        <p:nvSpPr>
          <p:cNvPr id="35843" name="Rectangle 3"/>
          <p:cNvSpPr>
            <a:spLocks noGrp="1" noChangeArrowheads="1"/>
          </p:cNvSpPr>
          <p:nvPr>
            <p:ph type="body" idx="1"/>
          </p:nvPr>
        </p:nvSpPr>
        <p:spPr/>
        <p:txBody>
          <a:bodyPr>
            <a:normAutofit/>
          </a:bodyPr>
          <a:lstStyle/>
          <a:p>
            <a:pPr marL="457200" indent="-457200">
              <a:lnSpc>
                <a:spcPct val="90000"/>
              </a:lnSpc>
              <a:buFont typeface="+mj-lt"/>
              <a:buAutoNum type="arabicPeriod"/>
            </a:pPr>
            <a:r>
              <a:rPr lang="en-US" sz="2400" dirty="0" err="1" smtClean="0">
                <a:solidFill>
                  <a:srgbClr val="FF0000"/>
                </a:solidFill>
              </a:rPr>
              <a:t>Varus</a:t>
            </a:r>
            <a:r>
              <a:rPr lang="en-US" sz="2400" dirty="0" smtClean="0">
                <a:solidFill>
                  <a:srgbClr val="FF0000"/>
                </a:solidFill>
              </a:rPr>
              <a:t> cut on the proximal tibia </a:t>
            </a:r>
            <a:r>
              <a:rPr lang="en-US" sz="2400" dirty="0" smtClean="0"/>
              <a:t>mimicking </a:t>
            </a:r>
            <a:r>
              <a:rPr lang="en-US" sz="2400" b="1" dirty="0" smtClean="0">
                <a:solidFill>
                  <a:srgbClr val="0000FF"/>
                </a:solidFill>
              </a:rPr>
              <a:t>“average”</a:t>
            </a:r>
            <a:r>
              <a:rPr lang="en-US" sz="2400" dirty="0" smtClean="0"/>
              <a:t> anatomy (</a:t>
            </a:r>
            <a:r>
              <a:rPr lang="en-US" sz="2400" dirty="0" err="1" smtClean="0"/>
              <a:t>tibial</a:t>
            </a:r>
            <a:r>
              <a:rPr lang="en-US" sz="2400" dirty="0" smtClean="0"/>
              <a:t> joint line).</a:t>
            </a:r>
          </a:p>
          <a:p>
            <a:pPr marL="457200" indent="-457200">
              <a:lnSpc>
                <a:spcPct val="90000"/>
              </a:lnSpc>
              <a:buFont typeface="+mj-lt"/>
              <a:buAutoNum type="arabicPeriod"/>
            </a:pPr>
            <a:r>
              <a:rPr lang="en-US" sz="2400" dirty="0" smtClean="0">
                <a:solidFill>
                  <a:srgbClr val="008000"/>
                </a:solidFill>
              </a:rPr>
              <a:t>Anatomic</a:t>
            </a:r>
            <a:r>
              <a:rPr lang="en-US" sz="2400" dirty="0" smtClean="0">
                <a:solidFill>
                  <a:srgbClr val="FF0000"/>
                </a:solidFill>
              </a:rPr>
              <a:t> cuts on the femur </a:t>
            </a:r>
            <a:r>
              <a:rPr lang="en-US" sz="2400" dirty="0" smtClean="0"/>
              <a:t>(referencing femoral joint line).</a:t>
            </a:r>
          </a:p>
          <a:p>
            <a:pPr marL="457200" indent="-457200">
              <a:lnSpc>
                <a:spcPct val="90000"/>
              </a:lnSpc>
              <a:buFont typeface="+mj-lt"/>
              <a:buAutoNum type="arabicPeriod"/>
            </a:pPr>
            <a:r>
              <a:rPr lang="en-US" sz="2400" dirty="0" smtClean="0">
                <a:solidFill>
                  <a:srgbClr val="FF0000"/>
                </a:solidFill>
              </a:rPr>
              <a:t>May</a:t>
            </a:r>
            <a:r>
              <a:rPr lang="en-US" sz="2400" dirty="0" smtClean="0"/>
              <a:t> require soft tissue balancing to obtain neutral mechanical limb alignment.</a:t>
            </a:r>
          </a:p>
          <a:p>
            <a:pPr marL="457200" indent="-457200">
              <a:lnSpc>
                <a:spcPct val="90000"/>
              </a:lnSpc>
              <a:buFont typeface="+mj-lt"/>
              <a:buAutoNum type="arabicPeriod"/>
            </a:pPr>
            <a:r>
              <a:rPr lang="en-US" sz="2400" dirty="0" smtClean="0"/>
              <a:t>Referencing worn joint surfaces which often moves the joint line.  </a:t>
            </a:r>
          </a:p>
          <a:p>
            <a:pPr marL="457200" indent="-457200">
              <a:lnSpc>
                <a:spcPct val="90000"/>
              </a:lnSpc>
              <a:buFont typeface="+mj-lt"/>
              <a:buAutoNum type="arabicPeriod"/>
            </a:pPr>
            <a:r>
              <a:rPr lang="en-US" sz="2400" dirty="0" smtClean="0">
                <a:solidFill>
                  <a:srgbClr val="FF6600"/>
                </a:solidFill>
              </a:rPr>
              <a:t>NOT widely used due to </a:t>
            </a:r>
          </a:p>
          <a:p>
            <a:pPr marL="857250" lvl="1" indent="-457200">
              <a:lnSpc>
                <a:spcPct val="90000"/>
              </a:lnSpc>
              <a:buFont typeface="+mj-lt"/>
              <a:buAutoNum type="arabicPeriod"/>
            </a:pPr>
            <a:r>
              <a:rPr lang="en-US" sz="2000" dirty="0" smtClean="0">
                <a:solidFill>
                  <a:srgbClr val="FF6600"/>
                </a:solidFill>
              </a:rPr>
              <a:t>historic difficulty in accurately reproducing a 3 </a:t>
            </a:r>
            <a:r>
              <a:rPr lang="en-US" sz="2000" dirty="0" smtClean="0">
                <a:solidFill>
                  <a:srgbClr val="FF6600"/>
                </a:solidFill>
                <a:sym typeface="Symbol" pitchFamily="18" charset="2"/>
              </a:rPr>
              <a:t>°</a:t>
            </a:r>
            <a:r>
              <a:rPr lang="en-US" sz="2000" dirty="0" smtClean="0">
                <a:solidFill>
                  <a:srgbClr val="FF6600"/>
                </a:solidFill>
              </a:rPr>
              <a:t> </a:t>
            </a:r>
            <a:r>
              <a:rPr lang="en-US" sz="2000" dirty="0" err="1" smtClean="0">
                <a:solidFill>
                  <a:srgbClr val="FF6600"/>
                </a:solidFill>
              </a:rPr>
              <a:t>tibial</a:t>
            </a:r>
            <a:r>
              <a:rPr lang="en-US" sz="2000" dirty="0" smtClean="0">
                <a:solidFill>
                  <a:srgbClr val="FF6600"/>
                </a:solidFill>
              </a:rPr>
              <a:t> cut </a:t>
            </a:r>
          </a:p>
          <a:p>
            <a:pPr marL="857250" lvl="1" indent="-457200">
              <a:lnSpc>
                <a:spcPct val="90000"/>
              </a:lnSpc>
              <a:buFont typeface="+mj-lt"/>
              <a:buAutoNum type="arabicPeriod"/>
            </a:pPr>
            <a:r>
              <a:rPr lang="en-US" sz="2000" dirty="0" smtClean="0">
                <a:solidFill>
                  <a:srgbClr val="FF6600"/>
                </a:solidFill>
              </a:rPr>
              <a:t>historic concerns about </a:t>
            </a:r>
            <a:r>
              <a:rPr lang="en-US" sz="2000" dirty="0" err="1" smtClean="0">
                <a:solidFill>
                  <a:srgbClr val="FF6600"/>
                </a:solidFill>
              </a:rPr>
              <a:t>varus</a:t>
            </a:r>
            <a:r>
              <a:rPr lang="en-US" sz="2000" dirty="0" smtClean="0">
                <a:solidFill>
                  <a:srgbClr val="FF6600"/>
                </a:solidFill>
              </a:rPr>
              <a:t> tibias causing Poly wear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dissolve">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dissolve">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dissolve">
                                      <p:cBhvr>
                                        <p:cTn id="22" dur="5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dissolve">
                                      <p:cBhvr>
                                        <p:cTn id="27" dur="500"/>
                                        <p:tgtEl>
                                          <p:spTgt spid="35843">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5843">
                                            <p:txEl>
                                              <p:pRg st="5" end="5"/>
                                            </p:txEl>
                                          </p:spTgt>
                                        </p:tgtEl>
                                        <p:attrNameLst>
                                          <p:attrName>style.visibility</p:attrName>
                                        </p:attrNameLst>
                                      </p:cBhvr>
                                      <p:to>
                                        <p:strVal val="visible"/>
                                      </p:to>
                                    </p:set>
                                    <p:animEffect transition="in" filter="dissolve">
                                      <p:cBhvr>
                                        <p:cTn id="30" dur="500"/>
                                        <p:tgtEl>
                                          <p:spTgt spid="35843">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5843">
                                            <p:txEl>
                                              <p:pRg st="6" end="6"/>
                                            </p:txEl>
                                          </p:spTgt>
                                        </p:tgtEl>
                                        <p:attrNameLst>
                                          <p:attrName>style.visibility</p:attrName>
                                        </p:attrNameLst>
                                      </p:cBhvr>
                                      <p:to>
                                        <p:strVal val="visible"/>
                                      </p:to>
                                    </p:set>
                                    <p:animEffect transition="in" filter="dissolve">
                                      <p:cBhvr>
                                        <p:cTn id="33"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685800" y="304800"/>
            <a:ext cx="7772400" cy="2746375"/>
          </a:xfrm>
        </p:spPr>
        <p:txBody>
          <a:bodyPr>
            <a:normAutofit/>
          </a:bodyPr>
          <a:lstStyle/>
          <a:p>
            <a:pPr algn="ctr"/>
            <a:r>
              <a:rPr lang="en-US" sz="2800" dirty="0" smtClean="0"/>
              <a:t>Which alignment philosophy is more</a:t>
            </a:r>
            <a:br>
              <a:rPr lang="en-US" sz="2800" dirty="0" smtClean="0"/>
            </a:br>
            <a:r>
              <a:rPr lang="en-US" sz="2800" dirty="0" smtClean="0"/>
              <a:t>commonly used?</a:t>
            </a:r>
          </a:p>
        </p:txBody>
      </p:sp>
      <p:pic>
        <p:nvPicPr>
          <p:cNvPr id="158722" name="Picture 2" descr="http://matcmatters.matcmadison.edu/wp-content/uploads/2009/03/questions.jpg"/>
          <p:cNvPicPr>
            <a:picLocks noChangeAspect="1" noChangeArrowheads="1"/>
          </p:cNvPicPr>
          <p:nvPr/>
        </p:nvPicPr>
        <p:blipFill>
          <a:blip r:embed="rId2" cstate="print"/>
          <a:srcRect/>
          <a:stretch>
            <a:fillRect/>
          </a:stretch>
        </p:blipFill>
        <p:spPr bwMode="auto">
          <a:xfrm>
            <a:off x="2808316" y="2514600"/>
            <a:ext cx="3516284" cy="3416883"/>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dirty="0" smtClean="0">
                <a:solidFill>
                  <a:srgbClr val="FF6600"/>
                </a:solidFill>
              </a:rPr>
              <a:t>Classical Alignment Is Preferred...</a:t>
            </a:r>
          </a:p>
        </p:txBody>
      </p:sp>
      <p:sp>
        <p:nvSpPr>
          <p:cNvPr id="39939" name="Rectangle 3"/>
          <p:cNvSpPr>
            <a:spLocks noGrp="1" noChangeArrowheads="1"/>
          </p:cNvSpPr>
          <p:nvPr>
            <p:ph type="body" sz="half" idx="2"/>
          </p:nvPr>
        </p:nvSpPr>
        <p:spPr/>
        <p:txBody>
          <a:bodyPr>
            <a:normAutofit/>
          </a:bodyPr>
          <a:lstStyle/>
          <a:p>
            <a:pPr marL="381000" indent="-381000">
              <a:buFontTx/>
              <a:buNone/>
            </a:pPr>
            <a:endParaRPr lang="en-US" sz="2400" dirty="0" smtClean="0"/>
          </a:p>
          <a:p>
            <a:pPr marL="381000" indent="-381000">
              <a:buFontTx/>
              <a:buAutoNum type="arabicParenR"/>
            </a:pPr>
            <a:r>
              <a:rPr lang="en-US" sz="2400" dirty="0" smtClean="0"/>
              <a:t>Early Poly with insufficient mechanical properties</a:t>
            </a:r>
          </a:p>
          <a:p>
            <a:pPr marL="381000" indent="-381000">
              <a:buFontTx/>
              <a:buAutoNum type="arabicParenR"/>
            </a:pPr>
            <a:r>
              <a:rPr lang="en-US" sz="2400" dirty="0" smtClean="0"/>
              <a:t>Thin Poly</a:t>
            </a:r>
          </a:p>
          <a:p>
            <a:pPr marL="381000" indent="-381000">
              <a:buFontTx/>
              <a:buAutoNum type="arabicParenR"/>
            </a:pPr>
            <a:r>
              <a:rPr lang="en-US" sz="2400" dirty="0" smtClean="0"/>
              <a:t>Difficulty in reliably reproducing a 3</a:t>
            </a:r>
            <a:r>
              <a:rPr lang="en-US" sz="2400" dirty="0" smtClean="0">
                <a:cs typeface="Arial" charset="0"/>
              </a:rPr>
              <a:t>° </a:t>
            </a:r>
            <a:r>
              <a:rPr lang="en-US" sz="2400" dirty="0" err="1" smtClean="0">
                <a:cs typeface="Arial" charset="0"/>
              </a:rPr>
              <a:t>varus</a:t>
            </a:r>
            <a:r>
              <a:rPr lang="en-US" sz="2400" dirty="0" smtClean="0">
                <a:cs typeface="Arial" charset="0"/>
              </a:rPr>
              <a:t> </a:t>
            </a:r>
            <a:r>
              <a:rPr lang="en-US" sz="2400" dirty="0" err="1" smtClean="0">
                <a:cs typeface="Arial" charset="0"/>
              </a:rPr>
              <a:t>tibial</a:t>
            </a:r>
            <a:r>
              <a:rPr lang="en-US" sz="2400" dirty="0" smtClean="0">
                <a:cs typeface="Arial" charset="0"/>
              </a:rPr>
              <a:t> resection.  </a:t>
            </a:r>
          </a:p>
        </p:txBody>
      </p:sp>
      <p:pic>
        <p:nvPicPr>
          <p:cNvPr id="39940" name="Picture 4"/>
          <p:cNvPicPr>
            <a:picLocks noChangeAspect="1" noChangeArrowheads="1"/>
          </p:cNvPicPr>
          <p:nvPr/>
        </p:nvPicPr>
        <p:blipFill>
          <a:blip r:embed="rId2" cstate="print"/>
          <a:srcRect b="15625"/>
          <a:stretch>
            <a:fillRect/>
          </a:stretch>
        </p:blipFill>
        <p:spPr bwMode="auto">
          <a:xfrm>
            <a:off x="2381250" y="2093913"/>
            <a:ext cx="2165350" cy="3725862"/>
          </a:xfrm>
          <a:prstGeom prst="rect">
            <a:avLst/>
          </a:prstGeom>
          <a:noFill/>
          <a:ln w="9525">
            <a:noFill/>
            <a:miter lim="800000"/>
            <a:headEnd/>
            <a:tailEnd/>
          </a:ln>
        </p:spPr>
      </p:pic>
      <p:pic>
        <p:nvPicPr>
          <p:cNvPr id="39941" name="Picture 5"/>
          <p:cNvPicPr>
            <a:picLocks noChangeAspect="1" noChangeArrowheads="1"/>
          </p:cNvPicPr>
          <p:nvPr/>
        </p:nvPicPr>
        <p:blipFill>
          <a:blip r:embed="rId3" cstate="print"/>
          <a:srcRect b="17162"/>
          <a:stretch>
            <a:fillRect/>
          </a:stretch>
        </p:blipFill>
        <p:spPr bwMode="auto">
          <a:xfrm>
            <a:off x="339725" y="2020888"/>
            <a:ext cx="1857375" cy="3816350"/>
          </a:xfrm>
          <a:prstGeom prst="rect">
            <a:avLst/>
          </a:prstGeom>
          <a:noFill/>
          <a:ln w="9525">
            <a:noFill/>
            <a:miter lim="800000"/>
            <a:headEnd/>
            <a:tailEnd/>
          </a:ln>
        </p:spPr>
      </p:pic>
      <p:sp>
        <p:nvSpPr>
          <p:cNvPr id="39942" name="Text Box 9"/>
          <p:cNvSpPr txBox="1">
            <a:spLocks noChangeArrowheads="1"/>
          </p:cNvSpPr>
          <p:nvPr/>
        </p:nvSpPr>
        <p:spPr bwMode="auto">
          <a:xfrm>
            <a:off x="457200" y="5867400"/>
            <a:ext cx="1524000" cy="369332"/>
          </a:xfrm>
          <a:prstGeom prst="rect">
            <a:avLst/>
          </a:prstGeom>
          <a:noFill/>
          <a:ln w="9525">
            <a:noFill/>
            <a:miter lim="800000"/>
            <a:headEnd/>
            <a:tailEnd/>
          </a:ln>
        </p:spPr>
        <p:txBody>
          <a:bodyPr lIns="82296" rIns="82296">
            <a:spAutoFit/>
          </a:bodyPr>
          <a:lstStyle/>
          <a:p>
            <a:pPr algn="ctr" defTabSz="857250"/>
            <a:r>
              <a:rPr lang="en-US" dirty="0">
                <a:solidFill>
                  <a:srgbClr val="FF0000"/>
                </a:solidFill>
              </a:rPr>
              <a:t>Classical</a:t>
            </a:r>
          </a:p>
        </p:txBody>
      </p:sp>
      <p:sp>
        <p:nvSpPr>
          <p:cNvPr id="39943" name="Text Box 10"/>
          <p:cNvSpPr txBox="1">
            <a:spLocks noChangeArrowheads="1"/>
          </p:cNvSpPr>
          <p:nvPr/>
        </p:nvSpPr>
        <p:spPr bwMode="auto">
          <a:xfrm>
            <a:off x="2667000" y="5867400"/>
            <a:ext cx="1676400" cy="369332"/>
          </a:xfrm>
          <a:prstGeom prst="rect">
            <a:avLst/>
          </a:prstGeom>
          <a:noFill/>
          <a:ln w="9525">
            <a:noFill/>
            <a:miter lim="800000"/>
            <a:headEnd/>
            <a:tailEnd/>
          </a:ln>
        </p:spPr>
        <p:txBody>
          <a:bodyPr lIns="82296" rIns="82296">
            <a:spAutoFit/>
          </a:bodyPr>
          <a:lstStyle/>
          <a:p>
            <a:pPr algn="ctr" defTabSz="857250"/>
            <a:r>
              <a:rPr lang="en-US" dirty="0">
                <a:solidFill>
                  <a:srgbClr val="0000FF"/>
                </a:solidFill>
              </a:rPr>
              <a:t>Anatomic</a:t>
            </a:r>
          </a:p>
        </p:txBody>
      </p:sp>
      <p:sp>
        <p:nvSpPr>
          <p:cNvPr id="2" name="Oval 1"/>
          <p:cNvSpPr/>
          <p:nvPr/>
        </p:nvSpPr>
        <p:spPr>
          <a:xfrm>
            <a:off x="204376" y="1600199"/>
            <a:ext cx="2176874" cy="5071659"/>
          </a:xfrm>
          <a:prstGeom prst="ellipse">
            <a:avLst/>
          </a:prstGeom>
          <a:solidFill>
            <a:srgbClr val="FF0000">
              <a:alpha val="28000"/>
            </a:srgbClr>
          </a:solid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cookie cutter human"/>
          <p:cNvPicPr>
            <a:picLocks noChangeAspect="1" noChangeArrowheads="1"/>
          </p:cNvPicPr>
          <p:nvPr/>
        </p:nvPicPr>
        <p:blipFill>
          <a:blip r:embed="rId2"/>
          <a:srcRect/>
          <a:stretch>
            <a:fillRect/>
          </a:stretch>
        </p:blipFill>
        <p:spPr bwMode="auto">
          <a:xfrm>
            <a:off x="1752600" y="1524000"/>
            <a:ext cx="2362200" cy="2233613"/>
          </a:xfrm>
          <a:prstGeom prst="rect">
            <a:avLst/>
          </a:prstGeom>
          <a:noFill/>
          <a:ln w="9525">
            <a:noFill/>
            <a:miter lim="800000"/>
            <a:headEnd/>
            <a:tailEnd/>
          </a:ln>
        </p:spPr>
      </p:pic>
      <p:pic>
        <p:nvPicPr>
          <p:cNvPr id="22531" name="Picture 2" descr="http://farm3.static.flickr.com/2108/2095574414_2eb8ab0ddb.jpg"/>
          <p:cNvPicPr>
            <a:picLocks noChangeAspect="1" noChangeArrowheads="1"/>
          </p:cNvPicPr>
          <p:nvPr/>
        </p:nvPicPr>
        <p:blipFill>
          <a:blip r:embed="rId3"/>
          <a:srcRect/>
          <a:stretch>
            <a:fillRect/>
          </a:stretch>
        </p:blipFill>
        <p:spPr bwMode="auto">
          <a:xfrm>
            <a:off x="1676400" y="3962400"/>
            <a:ext cx="2590800" cy="1943100"/>
          </a:xfrm>
          <a:prstGeom prst="rect">
            <a:avLst/>
          </a:prstGeom>
          <a:noFill/>
          <a:ln w="9525">
            <a:noFill/>
            <a:miter lim="800000"/>
            <a:headEnd/>
            <a:tailEnd/>
          </a:ln>
        </p:spPr>
      </p:pic>
      <p:sp>
        <p:nvSpPr>
          <p:cNvPr id="10" name="Rectangle 2"/>
          <p:cNvSpPr txBox="1">
            <a:spLocks noChangeArrowheads="1"/>
          </p:cNvSpPr>
          <p:nvPr/>
        </p:nvSpPr>
        <p:spPr bwMode="auto">
          <a:xfrm>
            <a:off x="620713" y="550863"/>
            <a:ext cx="8058150" cy="620712"/>
          </a:xfrm>
          <a:prstGeom prst="rect">
            <a:avLst/>
          </a:prstGeom>
          <a:noFill/>
          <a:ln w="9525">
            <a:noFill/>
            <a:miter lim="800000"/>
            <a:headEnd/>
            <a:tailEnd/>
          </a:ln>
          <a:effectLst>
            <a:outerShdw dist="17961" dir="2700000" algn="ctr" rotWithShape="0">
              <a:schemeClr val="bg2"/>
            </a:outerShdw>
          </a:effectLst>
        </p:spPr>
        <p:txBody>
          <a:bodyPr lIns="0" tIns="0" rIns="0" bIns="0"/>
          <a:lstStyle/>
          <a:p>
            <a:pPr defTabSz="914400" eaLnBrk="0" hangingPunct="0">
              <a:lnSpc>
                <a:spcPct val="90000"/>
              </a:lnSpc>
              <a:buClr>
                <a:srgbClr val="DADDFE"/>
              </a:buClr>
              <a:defRPr/>
            </a:pPr>
            <a:r>
              <a:rPr lang="en-US" sz="3000" kern="0" dirty="0">
                <a:solidFill>
                  <a:srgbClr val="0070C0"/>
                </a:solidFill>
                <a:latin typeface="+mj-lt"/>
                <a:ea typeface="+mj-ea"/>
                <a:cs typeface="+mj-cs"/>
              </a:rPr>
              <a:t>TKA Alignment One Size Fits A</a:t>
            </a:r>
            <a:r>
              <a:rPr lang="en-US" sz="3000" kern="0" dirty="0" err="1">
                <a:solidFill>
                  <a:srgbClr val="0070C0"/>
                </a:solidFill>
                <a:latin typeface="+mj-lt"/>
                <a:ea typeface="+mj-ea"/>
                <a:cs typeface="+mj-cs"/>
              </a:rPr>
              <a:t>ll</a:t>
            </a:r>
            <a:r>
              <a:rPr lang="en-US" sz="3000" kern="0" dirty="0">
                <a:solidFill>
                  <a:srgbClr val="0070C0"/>
                </a:solidFill>
                <a:latin typeface="+mj-lt"/>
                <a:ea typeface="+mj-ea"/>
                <a:cs typeface="+mj-cs"/>
              </a:rPr>
              <a:t>?</a:t>
            </a:r>
          </a:p>
        </p:txBody>
      </p:sp>
      <p:sp>
        <p:nvSpPr>
          <p:cNvPr id="5" name="TextBox 4"/>
          <p:cNvSpPr txBox="1"/>
          <p:nvPr/>
        </p:nvSpPr>
        <p:spPr>
          <a:xfrm>
            <a:off x="4648200" y="1981200"/>
            <a:ext cx="2971800" cy="954088"/>
          </a:xfrm>
          <a:prstGeom prst="rect">
            <a:avLst/>
          </a:prstGeom>
          <a:noFill/>
        </p:spPr>
        <p:txBody>
          <a:bodyPr>
            <a:spAutoFit/>
          </a:bodyPr>
          <a:lstStyle/>
          <a:p>
            <a:pPr>
              <a:defRPr/>
            </a:pPr>
            <a:r>
              <a:rPr lang="en-AU" dirty="0">
                <a:latin typeface="Arial" charset="0"/>
              </a:rPr>
              <a:t>Is</a:t>
            </a:r>
            <a:r>
              <a:rPr lang="en-US" dirty="0">
                <a:latin typeface="+mn-lt"/>
              </a:rPr>
              <a:t> 0</a:t>
            </a:r>
            <a:r>
              <a:rPr lang="en-US" dirty="0">
                <a:latin typeface="+mn-lt"/>
                <a:cs typeface="Times New Roman" pitchFamily="18" charset="0"/>
              </a:rPr>
              <a:t>° MA right for everyone?</a:t>
            </a:r>
            <a:endParaRPr lang="en-US" dirty="0">
              <a:latin typeface="+mn-lt"/>
            </a:endParaRPr>
          </a:p>
        </p:txBody>
      </p:sp>
      <p:sp>
        <p:nvSpPr>
          <p:cNvPr id="6" name="TextBox 5"/>
          <p:cNvSpPr txBox="1"/>
          <p:nvPr/>
        </p:nvSpPr>
        <p:spPr>
          <a:xfrm>
            <a:off x="4648200" y="4495800"/>
            <a:ext cx="3573463" cy="1384300"/>
          </a:xfrm>
          <a:prstGeom prst="rect">
            <a:avLst/>
          </a:prstGeom>
          <a:noFill/>
        </p:spPr>
        <p:txBody>
          <a:bodyPr>
            <a:spAutoFit/>
          </a:bodyPr>
          <a:lstStyle/>
          <a:p>
            <a:pPr>
              <a:defRPr/>
            </a:pPr>
            <a:r>
              <a:rPr lang="en-AU" dirty="0">
                <a:latin typeface="+mn-lt"/>
              </a:rPr>
              <a:t>Or is there an optimum alignment for </a:t>
            </a:r>
            <a:r>
              <a:rPr lang="en-US" dirty="0">
                <a:latin typeface="+mn-lt"/>
                <a:cs typeface="Times New Roman" pitchFamily="18" charset="0"/>
              </a:rPr>
              <a:t>every patient?</a:t>
            </a:r>
            <a:endParaRPr lang="en-US"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219200" y="2971800"/>
            <a:ext cx="7119966" cy="2553891"/>
          </a:xfrm>
          <a:prstGeom prst="roundRect">
            <a:avLst/>
          </a:prstGeom>
          <a:solidFill>
            <a:srgbClr val="2D86B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296" rIns="82296" anchor="ctr">
            <a:spAutoFit/>
          </a:bodyPr>
          <a:lstStyle/>
          <a:p>
            <a:pPr algn="just">
              <a:defRPr/>
            </a:pPr>
            <a:r>
              <a:rPr lang="en-GB" sz="2400" dirty="0">
                <a:solidFill>
                  <a:srgbClr val="FFFFFF"/>
                </a:solidFill>
                <a:latin typeface="Times New Roman" pitchFamily="18" charset="0"/>
                <a:cs typeface="Times New Roman" pitchFamily="18" charset="0"/>
                <a:sym typeface="Symbol" pitchFamily="18" charset="2"/>
              </a:rPr>
              <a:t>Interestingly, 32% of males and 17% of females had constitutional </a:t>
            </a:r>
            <a:r>
              <a:rPr lang="en-GB" sz="2400" dirty="0" err="1">
                <a:solidFill>
                  <a:srgbClr val="FFFFFF"/>
                </a:solidFill>
                <a:latin typeface="Times New Roman" pitchFamily="18" charset="0"/>
                <a:cs typeface="Times New Roman" pitchFamily="18" charset="0"/>
                <a:sym typeface="Symbol" pitchFamily="18" charset="2"/>
              </a:rPr>
              <a:t>varus</a:t>
            </a:r>
            <a:r>
              <a:rPr lang="en-GB" sz="2400" dirty="0">
                <a:solidFill>
                  <a:srgbClr val="FFFFFF"/>
                </a:solidFill>
                <a:latin typeface="Times New Roman" pitchFamily="18" charset="0"/>
                <a:cs typeface="Times New Roman" pitchFamily="18" charset="0"/>
                <a:sym typeface="Symbol" pitchFamily="18" charset="2"/>
              </a:rPr>
              <a:t> knees with a natural mechanical axis ≥ 3˚ </a:t>
            </a:r>
            <a:r>
              <a:rPr lang="en-GB" sz="2400" dirty="0" err="1">
                <a:solidFill>
                  <a:srgbClr val="FFFFFF"/>
                </a:solidFill>
                <a:latin typeface="Times New Roman" pitchFamily="18" charset="0"/>
                <a:cs typeface="Times New Roman" pitchFamily="18" charset="0"/>
                <a:sym typeface="Symbol" pitchFamily="18" charset="2"/>
              </a:rPr>
              <a:t>varus</a:t>
            </a:r>
            <a:r>
              <a:rPr lang="en-GB" sz="2400" dirty="0">
                <a:solidFill>
                  <a:srgbClr val="FFFFFF"/>
                </a:solidFill>
                <a:latin typeface="Times New Roman" pitchFamily="18" charset="0"/>
                <a:cs typeface="Times New Roman" pitchFamily="18" charset="0"/>
                <a:sym typeface="Symbol" pitchFamily="18" charset="2"/>
              </a:rPr>
              <a:t>. Restoring neutral alignment would be abnormal and unphysiological for them... </a:t>
            </a:r>
          </a:p>
          <a:p>
            <a:pPr algn="just">
              <a:defRPr/>
            </a:pPr>
            <a:r>
              <a:rPr lang="en-GB" sz="2400" dirty="0">
                <a:solidFill>
                  <a:srgbClr val="FFFFFF"/>
                </a:solidFill>
                <a:latin typeface="Times New Roman" pitchFamily="18" charset="0"/>
                <a:cs typeface="Times New Roman" pitchFamily="18" charset="0"/>
                <a:sym typeface="Symbol" pitchFamily="18" charset="2"/>
              </a:rPr>
              <a:t>…Based upon our study, we believe it is not logical to restore the leg into neutral alignment for all cases.</a:t>
            </a:r>
          </a:p>
        </p:txBody>
      </p:sp>
      <p:sp>
        <p:nvSpPr>
          <p:cNvPr id="23557" name="Rectangle 6"/>
          <p:cNvSpPr>
            <a:spLocks noChangeArrowheads="1"/>
          </p:cNvSpPr>
          <p:nvPr/>
        </p:nvSpPr>
        <p:spPr bwMode="auto">
          <a:xfrm>
            <a:off x="1981200" y="5867400"/>
            <a:ext cx="5223305" cy="369332"/>
          </a:xfrm>
          <a:prstGeom prst="rect">
            <a:avLst/>
          </a:prstGeom>
          <a:noFill/>
          <a:ln w="9525">
            <a:noFill/>
            <a:miter lim="800000"/>
            <a:headEnd/>
            <a:tailEnd/>
          </a:ln>
        </p:spPr>
        <p:txBody>
          <a:bodyPr wrap="none">
            <a:spAutoFit/>
          </a:bodyPr>
          <a:lstStyle/>
          <a:p>
            <a:pPr lvl="1"/>
            <a:r>
              <a:rPr lang="en-GB" sz="1800" dirty="0" err="1">
                <a:latin typeface="Times New Roman" pitchFamily="18" charset="0"/>
                <a:cs typeface="Times New Roman" pitchFamily="18" charset="0"/>
              </a:rPr>
              <a:t>Bellemans</a:t>
            </a:r>
            <a:r>
              <a:rPr lang="en-GB" sz="1800" dirty="0">
                <a:latin typeface="Times New Roman" pitchFamily="18" charset="0"/>
                <a:cs typeface="Times New Roman" pitchFamily="18" charset="0"/>
              </a:rPr>
              <a:t>, </a:t>
            </a:r>
            <a:r>
              <a:rPr lang="en-GB" sz="1800" dirty="0" smtClean="0">
                <a:latin typeface="Times New Roman" pitchFamily="18" charset="0"/>
                <a:cs typeface="Times New Roman" pitchFamily="18" charset="0"/>
              </a:rPr>
              <a:t>Current concepts Joint Replacements </a:t>
            </a:r>
            <a:r>
              <a:rPr lang="en-GB" sz="1800" dirty="0">
                <a:latin typeface="Times New Roman" pitchFamily="18" charset="0"/>
                <a:cs typeface="Times New Roman" pitchFamily="18" charset="0"/>
              </a:rPr>
              <a:t>2010</a:t>
            </a:r>
          </a:p>
        </p:txBody>
      </p:sp>
      <p:sp>
        <p:nvSpPr>
          <p:cNvPr id="7" name="Rectangle 2"/>
          <p:cNvSpPr txBox="1">
            <a:spLocks noChangeArrowheads="1"/>
          </p:cNvSpPr>
          <p:nvPr/>
        </p:nvSpPr>
        <p:spPr bwMode="auto">
          <a:xfrm>
            <a:off x="620713" y="550863"/>
            <a:ext cx="8058150" cy="620712"/>
          </a:xfrm>
          <a:prstGeom prst="rect">
            <a:avLst/>
          </a:prstGeom>
          <a:noFill/>
          <a:ln w="9525">
            <a:noFill/>
            <a:miter lim="800000"/>
            <a:headEnd/>
            <a:tailEnd/>
          </a:ln>
          <a:effectLst>
            <a:outerShdw dist="17961" dir="2700000" algn="ctr" rotWithShape="0">
              <a:schemeClr val="bg2"/>
            </a:outerShdw>
          </a:effectLst>
        </p:spPr>
        <p:txBody>
          <a:bodyPr lIns="0" tIns="0" rIns="0" bIns="0"/>
          <a:lstStyle/>
          <a:p>
            <a:pPr defTabSz="914400" eaLnBrk="0" hangingPunct="0">
              <a:lnSpc>
                <a:spcPct val="90000"/>
              </a:lnSpc>
              <a:buClr>
                <a:srgbClr val="DADDFE"/>
              </a:buClr>
              <a:defRPr/>
            </a:pPr>
            <a:r>
              <a:rPr lang="en-US" sz="3000" kern="0" dirty="0">
                <a:solidFill>
                  <a:srgbClr val="0070C0"/>
                </a:solidFill>
                <a:latin typeface="+mj-lt"/>
                <a:ea typeface="+mj-ea"/>
                <a:cs typeface="+mj-cs"/>
              </a:rPr>
              <a:t>Kinematic Alignment</a:t>
            </a:r>
          </a:p>
        </p:txBody>
      </p:sp>
      <p:pic>
        <p:nvPicPr>
          <p:cNvPr id="11" name="Picture 2"/>
          <p:cNvPicPr>
            <a:picLocks noChangeAspect="1" noChangeArrowheads="1"/>
          </p:cNvPicPr>
          <p:nvPr/>
        </p:nvPicPr>
        <p:blipFill>
          <a:blip r:embed="rId2" cstate="print"/>
          <a:srcRect/>
          <a:stretch>
            <a:fillRect/>
          </a:stretch>
        </p:blipFill>
        <p:spPr bwMode="auto">
          <a:xfrm>
            <a:off x="6400800" y="457200"/>
            <a:ext cx="1735326" cy="22316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3560" name="Rectangle 11"/>
          <p:cNvSpPr>
            <a:spLocks noChangeArrowheads="1"/>
          </p:cNvSpPr>
          <p:nvPr/>
        </p:nvSpPr>
        <p:spPr bwMode="auto">
          <a:xfrm>
            <a:off x="228600" y="1676400"/>
            <a:ext cx="5791200" cy="830263"/>
          </a:xfrm>
          <a:prstGeom prst="rect">
            <a:avLst/>
          </a:prstGeom>
          <a:noFill/>
          <a:ln w="9525">
            <a:noFill/>
            <a:miter lim="800000"/>
            <a:headEnd/>
            <a:tailEnd/>
          </a:ln>
        </p:spPr>
        <p:txBody>
          <a:bodyPr>
            <a:spAutoFit/>
          </a:bodyPr>
          <a:lstStyle/>
          <a:p>
            <a:pPr lvl="1"/>
            <a:r>
              <a:rPr lang="en-GB" sz="2400"/>
              <a:t>Neutral Mechanical Alignment – </a:t>
            </a:r>
            <a:r>
              <a:rPr lang="en-GB" sz="2400" i="1"/>
              <a:t>A Requirement for Successful TKA?</a:t>
            </a:r>
            <a:endParaRPr lang="en-GB" sz="24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228600" y="2547878"/>
            <a:ext cx="5334000" cy="2492990"/>
          </a:xfrm>
          <a:prstGeom prst="rect">
            <a:avLst/>
          </a:prstGeom>
          <a:noFill/>
          <a:ln w="9525">
            <a:noFill/>
            <a:miter lim="800000"/>
            <a:headEnd/>
            <a:tailEnd/>
          </a:ln>
        </p:spPr>
        <p:txBody>
          <a:bodyPr wrap="square" lIns="82296" rIns="82296">
            <a:spAutoFit/>
          </a:bodyPr>
          <a:lstStyle/>
          <a:p>
            <a:pPr defTabSz="857250"/>
            <a:endParaRPr lang="en-US" sz="2400" b="1" dirty="0" smtClean="0"/>
          </a:p>
          <a:p>
            <a:pPr defTabSz="857250"/>
            <a:endParaRPr lang="en-US" sz="2400" dirty="0" smtClean="0"/>
          </a:p>
          <a:p>
            <a:pPr defTabSz="857250">
              <a:buFont typeface="Arial"/>
              <a:buChar char="•"/>
            </a:pPr>
            <a:r>
              <a:rPr lang="en-US" sz="2400" dirty="0" smtClean="0"/>
              <a:t> F/E </a:t>
            </a:r>
            <a:r>
              <a:rPr lang="en-US" sz="2400" dirty="0"/>
              <a:t>Axis of the</a:t>
            </a:r>
            <a:r>
              <a:rPr lang="en-US" sz="2400" dirty="0" smtClean="0"/>
              <a:t> 	Femur</a:t>
            </a:r>
          </a:p>
          <a:p>
            <a:pPr defTabSz="857250">
              <a:buFont typeface="Arial"/>
              <a:buChar char="•"/>
            </a:pPr>
            <a:r>
              <a:rPr lang="en-US" sz="2400" dirty="0" smtClean="0"/>
              <a:t> Patella </a:t>
            </a:r>
            <a:r>
              <a:rPr lang="en-US" sz="2400" dirty="0"/>
              <a:t>Axis</a:t>
            </a:r>
            <a:endParaRPr lang="en-US" sz="2400" dirty="0" smtClean="0"/>
          </a:p>
          <a:p>
            <a:pPr defTabSz="857250">
              <a:buFont typeface="Arial"/>
              <a:buChar char="•"/>
            </a:pPr>
            <a:r>
              <a:rPr lang="en-US" sz="2400" dirty="0" smtClean="0"/>
              <a:t> </a:t>
            </a:r>
            <a:r>
              <a:rPr lang="en-US" sz="2400" dirty="0" err="1" smtClean="0"/>
              <a:t>Tibial</a:t>
            </a:r>
            <a:r>
              <a:rPr lang="en-US" sz="2400" dirty="0" smtClean="0"/>
              <a:t> </a:t>
            </a:r>
            <a:r>
              <a:rPr lang="en-US" sz="2400" dirty="0"/>
              <a:t>Axis (IR/ER Axis)</a:t>
            </a:r>
          </a:p>
          <a:p>
            <a:pPr defTabSz="857250"/>
            <a:endParaRPr lang="en-US" dirty="0"/>
          </a:p>
          <a:p>
            <a:pPr defTabSz="857250"/>
            <a:endParaRPr lang="en-US" dirty="0"/>
          </a:p>
        </p:txBody>
      </p:sp>
      <p:sp>
        <p:nvSpPr>
          <p:cNvPr id="24579" name="Line 4"/>
          <p:cNvSpPr>
            <a:spLocks noChangeShapeType="1"/>
          </p:cNvSpPr>
          <p:nvPr/>
        </p:nvSpPr>
        <p:spPr bwMode="auto">
          <a:xfrm>
            <a:off x="4572000" y="3581400"/>
            <a:ext cx="609600" cy="0"/>
          </a:xfrm>
          <a:prstGeom prst="line">
            <a:avLst/>
          </a:prstGeom>
          <a:noFill/>
          <a:ln w="57150">
            <a:solidFill>
              <a:srgbClr val="FF0000"/>
            </a:solidFill>
            <a:round/>
            <a:headEnd/>
            <a:tailEnd/>
          </a:ln>
        </p:spPr>
        <p:txBody>
          <a:bodyPr wrap="square" lIns="82296" rIns="82296">
            <a:spAutoFit/>
          </a:bodyPr>
          <a:lstStyle/>
          <a:p>
            <a:endParaRPr lang="en-US"/>
          </a:p>
        </p:txBody>
      </p:sp>
      <p:sp>
        <p:nvSpPr>
          <p:cNvPr id="24580" name="Line 5"/>
          <p:cNvSpPr>
            <a:spLocks noChangeShapeType="1"/>
          </p:cNvSpPr>
          <p:nvPr/>
        </p:nvSpPr>
        <p:spPr bwMode="auto">
          <a:xfrm>
            <a:off x="4572000" y="3886200"/>
            <a:ext cx="609600" cy="0"/>
          </a:xfrm>
          <a:prstGeom prst="line">
            <a:avLst/>
          </a:prstGeom>
          <a:noFill/>
          <a:ln w="57150">
            <a:solidFill>
              <a:srgbClr val="00B050"/>
            </a:solidFill>
            <a:round/>
            <a:headEnd/>
            <a:tailEnd/>
          </a:ln>
        </p:spPr>
        <p:txBody>
          <a:bodyPr wrap="none" lIns="82296" rIns="82296">
            <a:spAutoFit/>
          </a:bodyPr>
          <a:lstStyle/>
          <a:p>
            <a:endParaRPr lang="en-US"/>
          </a:p>
        </p:txBody>
      </p:sp>
      <p:sp>
        <p:nvSpPr>
          <p:cNvPr id="24581" name="Text Box 6"/>
          <p:cNvSpPr txBox="1">
            <a:spLocks noChangeArrowheads="1"/>
          </p:cNvSpPr>
          <p:nvPr/>
        </p:nvSpPr>
        <p:spPr bwMode="auto">
          <a:xfrm>
            <a:off x="7766050" y="4125913"/>
            <a:ext cx="165100" cy="396875"/>
          </a:xfrm>
          <a:prstGeom prst="rect">
            <a:avLst/>
          </a:prstGeom>
          <a:noFill/>
          <a:ln w="9525">
            <a:noFill/>
            <a:miter lim="800000"/>
            <a:headEnd/>
            <a:tailEnd/>
          </a:ln>
        </p:spPr>
        <p:txBody>
          <a:bodyPr wrap="none" lIns="82296" rIns="82296">
            <a:spAutoFit/>
          </a:bodyPr>
          <a:lstStyle/>
          <a:p>
            <a:pPr defTabSz="857250"/>
            <a:endParaRPr lang="en-US"/>
          </a:p>
        </p:txBody>
      </p:sp>
      <p:grpSp>
        <p:nvGrpSpPr>
          <p:cNvPr id="2" name="Text Placeholder 5"/>
          <p:cNvGrpSpPr>
            <a:grpSpLocks noGrp="1"/>
          </p:cNvGrpSpPr>
          <p:nvPr/>
        </p:nvGrpSpPr>
        <p:grpSpPr bwMode="auto">
          <a:xfrm>
            <a:off x="6091238" y="2951163"/>
            <a:ext cx="2587625" cy="2698750"/>
            <a:chOff x="5105400" y="1752600"/>
            <a:chExt cx="3886200" cy="4191000"/>
          </a:xfrm>
        </p:grpSpPr>
        <p:pic>
          <p:nvPicPr>
            <p:cNvPr id="24585" name="Picture 6"/>
            <p:cNvPicPr>
              <a:picLocks noChangeAspect="1" noChangeArrowheads="1"/>
            </p:cNvPicPr>
            <p:nvPr/>
          </p:nvPicPr>
          <p:blipFill>
            <a:blip r:embed="rId2"/>
            <a:srcRect/>
            <a:stretch>
              <a:fillRect/>
            </a:stretch>
          </p:blipFill>
          <p:spPr bwMode="auto">
            <a:xfrm>
              <a:off x="5105400" y="1752600"/>
              <a:ext cx="3886200" cy="3886200"/>
            </a:xfrm>
            <a:prstGeom prst="rect">
              <a:avLst/>
            </a:prstGeom>
            <a:noFill/>
            <a:ln w="9525">
              <a:noFill/>
              <a:miter lim="800000"/>
              <a:headEnd/>
              <a:tailEnd/>
            </a:ln>
          </p:spPr>
        </p:pic>
        <p:sp>
          <p:nvSpPr>
            <p:cNvPr id="24586" name="Line 7"/>
            <p:cNvSpPr>
              <a:spLocks noChangeShapeType="1"/>
            </p:cNvSpPr>
            <p:nvPr/>
          </p:nvSpPr>
          <p:spPr bwMode="auto">
            <a:xfrm>
              <a:off x="5257800" y="3429000"/>
              <a:ext cx="3733800" cy="609600"/>
            </a:xfrm>
            <a:prstGeom prst="line">
              <a:avLst/>
            </a:prstGeom>
            <a:noFill/>
            <a:ln w="76200">
              <a:solidFill>
                <a:srgbClr val="339966"/>
              </a:solidFill>
              <a:round/>
              <a:headEnd/>
              <a:tailEnd/>
            </a:ln>
          </p:spPr>
          <p:txBody>
            <a:bodyPr/>
            <a:lstStyle/>
            <a:p>
              <a:endParaRPr lang="en-US"/>
            </a:p>
          </p:txBody>
        </p:sp>
        <p:sp>
          <p:nvSpPr>
            <p:cNvPr id="24587" name="Line 8"/>
            <p:cNvSpPr>
              <a:spLocks noChangeShapeType="1"/>
            </p:cNvSpPr>
            <p:nvPr/>
          </p:nvSpPr>
          <p:spPr bwMode="auto">
            <a:xfrm>
              <a:off x="5562600" y="2667000"/>
              <a:ext cx="3352800" cy="609600"/>
            </a:xfrm>
            <a:prstGeom prst="line">
              <a:avLst/>
            </a:prstGeom>
            <a:noFill/>
            <a:ln w="76200">
              <a:solidFill>
                <a:srgbClr val="FF0000"/>
              </a:solidFill>
              <a:round/>
              <a:headEnd/>
              <a:tailEnd/>
            </a:ln>
          </p:spPr>
          <p:txBody>
            <a:bodyPr/>
            <a:lstStyle/>
            <a:p>
              <a:endParaRPr lang="en-US"/>
            </a:p>
          </p:txBody>
        </p:sp>
        <p:sp>
          <p:nvSpPr>
            <p:cNvPr id="24588" name="Line 9"/>
            <p:cNvSpPr>
              <a:spLocks noChangeShapeType="1"/>
            </p:cNvSpPr>
            <p:nvPr/>
          </p:nvSpPr>
          <p:spPr bwMode="auto">
            <a:xfrm flipH="1">
              <a:off x="6781800" y="2971800"/>
              <a:ext cx="609600" cy="2971800"/>
            </a:xfrm>
            <a:prstGeom prst="line">
              <a:avLst/>
            </a:prstGeom>
            <a:noFill/>
            <a:ln w="76200">
              <a:solidFill>
                <a:srgbClr val="FFCC00"/>
              </a:solidFill>
              <a:round/>
              <a:headEnd/>
              <a:tailEnd/>
            </a:ln>
          </p:spPr>
          <p:txBody>
            <a:bodyPr/>
            <a:lstStyle/>
            <a:p>
              <a:endParaRPr lang="en-US"/>
            </a:p>
          </p:txBody>
        </p:sp>
        <p:sp>
          <p:nvSpPr>
            <p:cNvPr id="24589" name="Rectangle 10"/>
            <p:cNvSpPr>
              <a:spLocks noChangeArrowheads="1"/>
            </p:cNvSpPr>
            <p:nvPr/>
          </p:nvSpPr>
          <p:spPr bwMode="auto">
            <a:xfrm rot="628565">
              <a:off x="7226300" y="3795713"/>
              <a:ext cx="322263" cy="319087"/>
            </a:xfrm>
            <a:prstGeom prst="rect">
              <a:avLst/>
            </a:prstGeom>
            <a:noFill/>
            <a:ln w="9525">
              <a:noFill/>
              <a:miter lim="800000"/>
              <a:headEnd/>
              <a:tailEnd/>
            </a:ln>
          </p:spPr>
          <p:txBody>
            <a:bodyPr wrap="none" anchor="ctr"/>
            <a:lstStyle/>
            <a:p>
              <a:endParaRPr lang="en-US"/>
            </a:p>
          </p:txBody>
        </p:sp>
        <p:sp>
          <p:nvSpPr>
            <p:cNvPr id="24590" name="Rectangle 11"/>
            <p:cNvSpPr>
              <a:spLocks noChangeArrowheads="1"/>
            </p:cNvSpPr>
            <p:nvPr/>
          </p:nvSpPr>
          <p:spPr bwMode="auto">
            <a:xfrm rot="628565">
              <a:off x="7391400" y="3048000"/>
              <a:ext cx="322263" cy="301625"/>
            </a:xfrm>
            <a:prstGeom prst="rect">
              <a:avLst/>
            </a:prstGeom>
            <a:noFill/>
            <a:ln w="9525">
              <a:noFill/>
              <a:miter lim="800000"/>
              <a:headEnd/>
              <a:tailEnd/>
            </a:ln>
          </p:spPr>
          <p:txBody>
            <a:bodyPr wrap="none" anchor="ctr"/>
            <a:lstStyle/>
            <a:p>
              <a:endParaRPr lang="en-US"/>
            </a:p>
          </p:txBody>
        </p:sp>
      </p:grpSp>
      <p:sp>
        <p:nvSpPr>
          <p:cNvPr id="24583" name="Line 14"/>
          <p:cNvSpPr>
            <a:spLocks noChangeShapeType="1"/>
          </p:cNvSpPr>
          <p:nvPr/>
        </p:nvSpPr>
        <p:spPr bwMode="auto">
          <a:xfrm>
            <a:off x="4572000" y="4267200"/>
            <a:ext cx="609600" cy="0"/>
          </a:xfrm>
          <a:prstGeom prst="line">
            <a:avLst/>
          </a:prstGeom>
          <a:noFill/>
          <a:ln w="57150">
            <a:solidFill>
              <a:srgbClr val="FFC000"/>
            </a:solidFill>
            <a:round/>
            <a:headEnd/>
            <a:tailEnd/>
          </a:ln>
        </p:spPr>
        <p:txBody>
          <a:bodyPr wrap="none" lIns="82296" rIns="82296">
            <a:spAutoFit/>
          </a:bodyPr>
          <a:lstStyle/>
          <a:p>
            <a:endParaRPr lang="en-US"/>
          </a:p>
        </p:txBody>
      </p:sp>
      <p:sp>
        <p:nvSpPr>
          <p:cNvPr id="15" name="Rectangle 2"/>
          <p:cNvSpPr txBox="1">
            <a:spLocks noChangeArrowheads="1"/>
          </p:cNvSpPr>
          <p:nvPr/>
        </p:nvSpPr>
        <p:spPr bwMode="auto">
          <a:xfrm>
            <a:off x="381000" y="550863"/>
            <a:ext cx="8058150" cy="620712"/>
          </a:xfrm>
          <a:prstGeom prst="rect">
            <a:avLst/>
          </a:prstGeom>
          <a:noFill/>
          <a:ln w="9525">
            <a:noFill/>
            <a:miter lim="800000"/>
            <a:headEnd/>
            <a:tailEnd/>
          </a:ln>
          <a:effectLst>
            <a:outerShdw dist="17961" dir="2700000" algn="ctr" rotWithShape="0">
              <a:schemeClr val="bg2"/>
            </a:outerShdw>
          </a:effectLst>
        </p:spPr>
        <p:txBody>
          <a:bodyPr lIns="0" tIns="0" rIns="0" bIns="0"/>
          <a:lstStyle/>
          <a:p>
            <a:pPr algn="ctr" eaLnBrk="0" hangingPunct="0">
              <a:lnSpc>
                <a:spcPct val="90000"/>
              </a:lnSpc>
              <a:buClr>
                <a:srgbClr val="DADDFE"/>
              </a:buClr>
              <a:defRPr/>
            </a:pPr>
            <a:r>
              <a:rPr lang="en-US" sz="2800" kern="0" dirty="0">
                <a:solidFill>
                  <a:srgbClr val="0070C0"/>
                </a:solidFill>
                <a:latin typeface="+mj-lt"/>
                <a:ea typeface="+mj-ea"/>
                <a:cs typeface="+mj-cs"/>
              </a:rPr>
              <a:t>Kinematic </a:t>
            </a:r>
            <a:r>
              <a:rPr lang="en-US" sz="2800" kern="0" dirty="0" smtClean="0">
                <a:solidFill>
                  <a:srgbClr val="0070C0"/>
                </a:solidFill>
                <a:latin typeface="+mj-lt"/>
                <a:ea typeface="+mj-ea"/>
                <a:cs typeface="+mj-cs"/>
              </a:rPr>
              <a:t>Alignment</a:t>
            </a:r>
          </a:p>
          <a:p>
            <a:pPr algn="ctr" eaLnBrk="0" hangingPunct="0">
              <a:lnSpc>
                <a:spcPct val="90000"/>
              </a:lnSpc>
              <a:buClr>
                <a:srgbClr val="DADDFE"/>
              </a:buClr>
              <a:defRPr/>
            </a:pPr>
            <a:r>
              <a:rPr lang="en-US" sz="2800" b="1" dirty="0" smtClean="0"/>
              <a:t>Kinematic Axes of the Knee</a:t>
            </a:r>
          </a:p>
          <a:p>
            <a:pPr algn="ctr" defTabSz="914400" eaLnBrk="0" hangingPunct="0">
              <a:lnSpc>
                <a:spcPct val="90000"/>
              </a:lnSpc>
              <a:buClr>
                <a:srgbClr val="DADDFE"/>
              </a:buClr>
              <a:defRPr/>
            </a:pPr>
            <a:endParaRPr lang="en-US" sz="2800" kern="0" dirty="0">
              <a:solidFill>
                <a:srgbClr val="0070C0"/>
              </a:solidFill>
              <a:latin typeface="+mj-lt"/>
              <a:ea typeface="+mj-ea"/>
              <a:cs typeface="+mj-cs"/>
            </a:endParaRPr>
          </a:p>
        </p:txBody>
      </p:sp>
      <p:pic>
        <p:nvPicPr>
          <p:cNvPr id="16" name="photo.JPG" descr="/Users/tontran/Desktop/ARGO 2011/ARGO pack/photo.JPG"/>
          <p:cNvPicPr>
            <a:picLocks noChangeAspect="1"/>
          </p:cNvPicPr>
          <p:nvPr/>
        </p:nvPicPr>
        <p:blipFill>
          <a:blip r:embed="rId3" r:link="rId4"/>
          <a:stretch>
            <a:fillRect/>
          </a:stretch>
        </p:blipFill>
        <p:spPr>
          <a:xfrm>
            <a:off x="609600" y="1295400"/>
            <a:ext cx="2660703" cy="1987315"/>
          </a:xfrm>
          <a:prstGeom prst="rect">
            <a:avLst/>
          </a:prstGeom>
        </p:spPr>
      </p:pic>
      <p:pic>
        <p:nvPicPr>
          <p:cNvPr id="17" name="photo1.JPG" descr="/Users/tontran/Desktop/ARGO 2011/ARGO pack/photo1.JPG"/>
          <p:cNvPicPr>
            <a:picLocks noChangeAspect="1"/>
          </p:cNvPicPr>
          <p:nvPr/>
        </p:nvPicPr>
        <p:blipFill>
          <a:blip r:embed="rId5" r:link="rId6"/>
          <a:stretch>
            <a:fillRect/>
          </a:stretch>
        </p:blipFill>
        <p:spPr>
          <a:xfrm>
            <a:off x="2557424" y="4724400"/>
            <a:ext cx="1938376" cy="1447800"/>
          </a:xfrm>
          <a:prstGeom prst="rect">
            <a:avLst/>
          </a:prstGeom>
          <a:scene3d>
            <a:camera prst="orthographicFront">
              <a:rot lat="0" lon="0" rev="16200000"/>
            </a:camera>
            <a:lightRig rig="threePt" dir="t"/>
          </a:scene3d>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290638"/>
            <a:ext cx="6248400" cy="3967162"/>
          </a:xfrm>
        </p:spPr>
        <p:txBody>
          <a:bodyPr/>
          <a:lstStyle/>
          <a:p>
            <a:pPr lvl="1">
              <a:buFont typeface="Wingdings 2" pitchFamily="18" charset="2"/>
              <a:buNone/>
              <a:defRPr/>
            </a:pPr>
            <a:r>
              <a:rPr lang="en-GB" dirty="0" smtClean="0"/>
              <a:t>	Single, </a:t>
            </a:r>
            <a:r>
              <a:rPr lang="en-GB" b="1" dirty="0" smtClean="0"/>
              <a:t>patient specific </a:t>
            </a:r>
            <a:r>
              <a:rPr lang="en-GB" dirty="0" smtClean="0"/>
              <a:t>FE Axis </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2000232" y="2465399"/>
            <a:ext cx="5000659" cy="2644764"/>
          </a:xfrm>
          <a:prstGeom prst="roundRect">
            <a:avLst>
              <a:gd name="adj" fmla="val 4167"/>
            </a:avLst>
          </a:prstGeom>
          <a:solidFill>
            <a:srgbClr val="FFFFFF"/>
          </a:solidFill>
          <a:ln w="76200" cap="sq">
            <a:solidFill>
              <a:schemeClr val="bg1">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5604" name="Rectangle 4"/>
          <p:cNvSpPr>
            <a:spLocks noChangeArrowheads="1"/>
          </p:cNvSpPr>
          <p:nvPr/>
        </p:nvSpPr>
        <p:spPr bwMode="auto">
          <a:xfrm>
            <a:off x="2286000" y="5867400"/>
            <a:ext cx="4867275" cy="369888"/>
          </a:xfrm>
          <a:prstGeom prst="rect">
            <a:avLst/>
          </a:prstGeom>
          <a:noFill/>
          <a:ln w="9525">
            <a:noFill/>
            <a:miter lim="800000"/>
            <a:headEnd/>
            <a:tailEnd/>
          </a:ln>
        </p:spPr>
        <p:txBody>
          <a:bodyPr>
            <a:spAutoFit/>
          </a:bodyPr>
          <a:lstStyle/>
          <a:p>
            <a:pPr lvl="1"/>
            <a:r>
              <a:rPr lang="en-GB" sz="1800" dirty="0" err="1">
                <a:latin typeface="Times New Roman" pitchFamily="18" charset="0"/>
                <a:cs typeface="Times New Roman" pitchFamily="18" charset="0"/>
              </a:rPr>
              <a:t>Holister</a:t>
            </a:r>
            <a:r>
              <a:rPr lang="en-GB" sz="1800" dirty="0">
                <a:latin typeface="Times New Roman" pitchFamily="18" charset="0"/>
                <a:cs typeface="Times New Roman" pitchFamily="18" charset="0"/>
              </a:rPr>
              <a:t> et Al. CORR 1993</a:t>
            </a:r>
          </a:p>
        </p:txBody>
      </p:sp>
      <p:pic>
        <p:nvPicPr>
          <p:cNvPr id="6" name="Picture 2"/>
          <p:cNvPicPr>
            <a:picLocks noChangeAspect="1" noChangeArrowheads="1"/>
          </p:cNvPicPr>
          <p:nvPr/>
        </p:nvPicPr>
        <p:blipFill>
          <a:blip r:embed="rId3" cstate="print"/>
          <a:srcRect/>
          <a:stretch>
            <a:fillRect/>
          </a:stretch>
        </p:blipFill>
        <p:spPr bwMode="auto">
          <a:xfrm>
            <a:off x="6629400" y="685800"/>
            <a:ext cx="2508740" cy="34305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Rectangle 2"/>
          <p:cNvSpPr txBox="1">
            <a:spLocks noChangeArrowheads="1"/>
          </p:cNvSpPr>
          <p:nvPr/>
        </p:nvSpPr>
        <p:spPr bwMode="auto">
          <a:xfrm>
            <a:off x="620713" y="550863"/>
            <a:ext cx="8058150" cy="620712"/>
          </a:xfrm>
          <a:prstGeom prst="rect">
            <a:avLst/>
          </a:prstGeom>
          <a:noFill/>
          <a:ln w="9525">
            <a:noFill/>
            <a:miter lim="800000"/>
            <a:headEnd/>
            <a:tailEnd/>
          </a:ln>
          <a:effectLst>
            <a:outerShdw dist="17961" dir="2700000" algn="ctr" rotWithShape="0">
              <a:schemeClr val="bg2"/>
            </a:outerShdw>
          </a:effectLst>
        </p:spPr>
        <p:txBody>
          <a:bodyPr lIns="0" tIns="0" rIns="0" bIns="0"/>
          <a:lstStyle/>
          <a:p>
            <a:pPr defTabSz="914400" eaLnBrk="0" hangingPunct="0">
              <a:lnSpc>
                <a:spcPct val="90000"/>
              </a:lnSpc>
              <a:buClr>
                <a:srgbClr val="DADDFE"/>
              </a:buClr>
              <a:defRPr/>
            </a:pPr>
            <a:r>
              <a:rPr lang="en-US" sz="3000" kern="0" dirty="0">
                <a:solidFill>
                  <a:srgbClr val="0070C0"/>
                </a:solidFill>
                <a:latin typeface="+mj-lt"/>
                <a:ea typeface="+mj-ea"/>
                <a:cs typeface="+mj-cs"/>
              </a:rPr>
              <a:t>Kinematic Alignment – FE Axis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6477000" cy="1600200"/>
          </a:xfrm>
        </p:spPr>
        <p:txBody>
          <a:bodyPr>
            <a:normAutofit/>
          </a:bodyPr>
          <a:lstStyle/>
          <a:p>
            <a:pPr marL="914400" lvl="1" indent="-457200">
              <a:buNone/>
              <a:defRPr/>
            </a:pPr>
            <a:r>
              <a:rPr lang="en-GB" sz="2000" dirty="0" smtClean="0"/>
              <a:t>	Tibial Axis and Patella Position Relative to the Femoral TEA During Squatting</a:t>
            </a:r>
          </a:p>
          <a:p>
            <a:pPr lvl="1">
              <a:buFont typeface="Wingdings 2" pitchFamily="18" charset="2"/>
              <a:buNone/>
              <a:defRPr/>
            </a:pPr>
            <a:r>
              <a:rPr lang="en-GB" sz="2000" dirty="0" smtClean="0">
                <a:solidFill>
                  <a:srgbClr val="FF6600"/>
                </a:solidFill>
              </a:rPr>
              <a:t>	</a:t>
            </a:r>
          </a:p>
          <a:p>
            <a:pPr lvl="1">
              <a:buFont typeface="Wingdings 2" pitchFamily="18" charset="2"/>
              <a:buNone/>
              <a:defRPr/>
            </a:pPr>
            <a:r>
              <a:rPr lang="en-GB" sz="2000" dirty="0" smtClean="0">
                <a:solidFill>
                  <a:srgbClr val="FF6600"/>
                </a:solidFill>
              </a:rPr>
              <a:t>		Patella axis </a:t>
            </a:r>
            <a:r>
              <a:rPr lang="en-GB" sz="2000" b="1" dirty="0" smtClean="0">
                <a:solidFill>
                  <a:srgbClr val="FF6600"/>
                </a:solidFill>
              </a:rPr>
              <a:t>parallel</a:t>
            </a:r>
            <a:r>
              <a:rPr lang="en-GB" sz="2000" dirty="0" smtClean="0">
                <a:solidFill>
                  <a:srgbClr val="FF6600"/>
                </a:solidFill>
              </a:rPr>
              <a:t> to FE Axis</a:t>
            </a:r>
          </a:p>
          <a:p>
            <a:pPr lvl="1">
              <a:buFont typeface="Wingdings 2" pitchFamily="18" charset="2"/>
              <a:buNone/>
              <a:defRPr/>
            </a:pPr>
            <a:endParaRPr lang="en-GB" sz="2000" dirty="0" smtClean="0"/>
          </a:p>
        </p:txBody>
      </p:sp>
      <p:pic>
        <p:nvPicPr>
          <p:cNvPr id="3074" name="Picture 2"/>
          <p:cNvPicPr>
            <a:picLocks noChangeAspect="1" noChangeArrowheads="1"/>
          </p:cNvPicPr>
          <p:nvPr/>
        </p:nvPicPr>
        <p:blipFill>
          <a:blip r:embed="rId2" cstate="print"/>
          <a:srcRect/>
          <a:stretch>
            <a:fillRect/>
          </a:stretch>
        </p:blipFill>
        <p:spPr bwMode="auto">
          <a:xfrm>
            <a:off x="7239000" y="360881"/>
            <a:ext cx="1904999" cy="25347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angle 2"/>
          <p:cNvSpPr txBox="1">
            <a:spLocks noGrp="1" noChangeArrowheads="1"/>
          </p:cNvSpPr>
          <p:nvPr>
            <p:ph type="title"/>
          </p:nvPr>
        </p:nvSpPr>
        <p:spPr>
          <a:xfrm>
            <a:off x="381000" y="522288"/>
            <a:ext cx="8058150" cy="620712"/>
          </a:xfrm>
        </p:spPr>
        <p:txBody>
          <a:bodyPr>
            <a:normAutofit/>
          </a:bodyPr>
          <a:lstStyle/>
          <a:p>
            <a:pPr>
              <a:defRPr/>
            </a:pPr>
            <a:r>
              <a:rPr lang="en-US" sz="3200" dirty="0">
                <a:solidFill>
                  <a:srgbClr val="0070C0"/>
                </a:solidFill>
              </a:rPr>
              <a:t>Kinematic </a:t>
            </a:r>
            <a:r>
              <a:rPr lang="en-US" sz="3200" dirty="0" smtClean="0">
                <a:solidFill>
                  <a:srgbClr val="0070C0"/>
                </a:solidFill>
              </a:rPr>
              <a:t>Alignment – Patella &amp; Tibial Axis</a:t>
            </a:r>
            <a:endParaRPr lang="en-US" sz="3200" dirty="0">
              <a:solidFill>
                <a:srgbClr val="0070C0"/>
              </a:solidFill>
            </a:endParaRPr>
          </a:p>
        </p:txBody>
      </p:sp>
      <p:pic>
        <p:nvPicPr>
          <p:cNvPr id="7" name="Picture 2"/>
          <p:cNvPicPr>
            <a:picLocks noChangeAspect="1" noChangeArrowheads="1"/>
          </p:cNvPicPr>
          <p:nvPr/>
        </p:nvPicPr>
        <p:blipFill>
          <a:blip r:embed="rId3" cstate="print"/>
          <a:srcRect/>
          <a:stretch>
            <a:fillRect/>
          </a:stretch>
        </p:blipFill>
        <p:spPr bwMode="auto">
          <a:xfrm>
            <a:off x="1371600" y="3124200"/>
            <a:ext cx="6477000" cy="2250805"/>
          </a:xfrm>
          <a:prstGeom prst="roundRect">
            <a:avLst>
              <a:gd name="adj" fmla="val 4167"/>
            </a:avLst>
          </a:prstGeom>
          <a:solidFill>
            <a:srgbClr val="FFFFFF"/>
          </a:solidFill>
          <a:ln w="76200" cap="sq">
            <a:solidFill>
              <a:schemeClr val="bg1">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6630" name="Rectangle 4"/>
          <p:cNvSpPr>
            <a:spLocks noChangeArrowheads="1"/>
          </p:cNvSpPr>
          <p:nvPr/>
        </p:nvSpPr>
        <p:spPr bwMode="auto">
          <a:xfrm>
            <a:off x="2286000" y="5867400"/>
            <a:ext cx="5059363" cy="400050"/>
          </a:xfrm>
          <a:prstGeom prst="rect">
            <a:avLst/>
          </a:prstGeom>
          <a:noFill/>
          <a:ln w="9525">
            <a:noFill/>
            <a:miter lim="800000"/>
            <a:headEnd/>
            <a:tailEnd/>
          </a:ln>
        </p:spPr>
        <p:txBody>
          <a:bodyPr>
            <a:spAutoFit/>
          </a:bodyPr>
          <a:lstStyle/>
          <a:p>
            <a:pPr lvl="1"/>
            <a:r>
              <a:rPr lang="en-GB" sz="2000" dirty="0">
                <a:latin typeface="Times New Roman" pitchFamily="18" charset="0"/>
                <a:cs typeface="Times New Roman" pitchFamily="18" charset="0"/>
              </a:rPr>
              <a:t>Coughlin Et Al, JOA 2003</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413" y="1295400"/>
            <a:ext cx="8039100" cy="1219200"/>
          </a:xfrm>
        </p:spPr>
        <p:txBody>
          <a:bodyPr/>
          <a:lstStyle/>
          <a:p>
            <a:pPr lvl="1" algn="ctr">
              <a:buFont typeface="Wingdings 2" pitchFamily="18" charset="2"/>
              <a:buNone/>
              <a:defRPr/>
            </a:pPr>
            <a:r>
              <a:rPr lang="en-GB" sz="2400" dirty="0" smtClean="0">
                <a:solidFill>
                  <a:srgbClr val="FF6600"/>
                </a:solidFill>
              </a:rPr>
              <a:t>Longitudinal (IR/ER) Tibial Axis </a:t>
            </a:r>
            <a:r>
              <a:rPr lang="en-GB" sz="2400" b="1" dirty="0" smtClean="0">
                <a:solidFill>
                  <a:srgbClr val="FF0000"/>
                </a:solidFill>
              </a:rPr>
              <a:t>Perpendicular</a:t>
            </a:r>
            <a:r>
              <a:rPr lang="en-GB" sz="2400" dirty="0" smtClean="0">
                <a:solidFill>
                  <a:srgbClr val="FF0000"/>
                </a:solidFill>
              </a:rPr>
              <a:t> </a:t>
            </a:r>
            <a:r>
              <a:rPr lang="en-GB" sz="2400" dirty="0" smtClean="0">
                <a:solidFill>
                  <a:srgbClr val="FF6600"/>
                </a:solidFill>
              </a:rPr>
              <a:t>to FFE axis</a:t>
            </a:r>
          </a:p>
          <a:p>
            <a:pPr lvl="1">
              <a:buFont typeface="Arial" pitchFamily="34" charset="0"/>
              <a:buChar char="•"/>
              <a:defRPr/>
            </a:pPr>
            <a:endParaRPr lang="en-GB" dirty="0" smtClean="0"/>
          </a:p>
        </p:txBody>
      </p:sp>
      <p:pic>
        <p:nvPicPr>
          <p:cNvPr id="5122" name="Picture 2"/>
          <p:cNvPicPr>
            <a:picLocks noChangeAspect="1" noChangeArrowheads="1"/>
          </p:cNvPicPr>
          <p:nvPr/>
        </p:nvPicPr>
        <p:blipFill>
          <a:blip r:embed="rId2" cstate="print"/>
          <a:srcRect/>
          <a:stretch>
            <a:fillRect/>
          </a:stretch>
        </p:blipFill>
        <p:spPr bwMode="auto">
          <a:xfrm>
            <a:off x="3219452" y="2323749"/>
            <a:ext cx="2800348" cy="35436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7652" name="Rectangle 4"/>
          <p:cNvSpPr>
            <a:spLocks noChangeArrowheads="1"/>
          </p:cNvSpPr>
          <p:nvPr/>
        </p:nvSpPr>
        <p:spPr bwMode="auto">
          <a:xfrm>
            <a:off x="2506663" y="5943600"/>
            <a:ext cx="3360737" cy="400050"/>
          </a:xfrm>
          <a:prstGeom prst="rect">
            <a:avLst/>
          </a:prstGeom>
          <a:noFill/>
          <a:ln w="9525">
            <a:noFill/>
            <a:miter lim="800000"/>
            <a:headEnd/>
            <a:tailEnd/>
          </a:ln>
        </p:spPr>
        <p:txBody>
          <a:bodyPr wrap="none">
            <a:spAutoFit/>
          </a:bodyPr>
          <a:lstStyle/>
          <a:p>
            <a:pPr lvl="1"/>
            <a:r>
              <a:rPr lang="en-GB" sz="2000" dirty="0">
                <a:latin typeface="Times New Roman" pitchFamily="18" charset="0"/>
                <a:cs typeface="Times New Roman" pitchFamily="18" charset="0"/>
              </a:rPr>
              <a:t>Coughlin Et Al, JOA 2003</a:t>
            </a:r>
          </a:p>
        </p:txBody>
      </p:sp>
      <p:sp>
        <p:nvSpPr>
          <p:cNvPr id="7" name="Rectangle 2"/>
          <p:cNvSpPr txBox="1">
            <a:spLocks noGrp="1" noChangeArrowheads="1"/>
          </p:cNvSpPr>
          <p:nvPr>
            <p:ph type="title"/>
          </p:nvPr>
        </p:nvSpPr>
        <p:spPr>
          <a:xfrm>
            <a:off x="381000" y="522288"/>
            <a:ext cx="8058150" cy="620712"/>
          </a:xfrm>
        </p:spPr>
        <p:txBody>
          <a:bodyPr>
            <a:normAutofit/>
          </a:bodyPr>
          <a:lstStyle/>
          <a:p>
            <a:pPr>
              <a:defRPr/>
            </a:pPr>
            <a:r>
              <a:rPr lang="en-US" sz="3200" dirty="0">
                <a:solidFill>
                  <a:srgbClr val="0070C0"/>
                </a:solidFill>
              </a:rPr>
              <a:t>Kinematic </a:t>
            </a:r>
            <a:r>
              <a:rPr lang="en-US" sz="3200" dirty="0" smtClean="0">
                <a:solidFill>
                  <a:srgbClr val="0070C0"/>
                </a:solidFill>
              </a:rPr>
              <a:t>Alignment – Patella &amp; Tibial Axis</a:t>
            </a:r>
            <a:endParaRPr lang="en-US" sz="3200" dirty="0">
              <a:solidFill>
                <a:srgbClr val="0070C0"/>
              </a:solidFill>
            </a:endParaRPr>
          </a:p>
        </p:txBody>
      </p:sp>
      <p:sp>
        <p:nvSpPr>
          <p:cNvPr id="6" name="Up-Down Arrow 5"/>
          <p:cNvSpPr/>
          <p:nvPr/>
        </p:nvSpPr>
        <p:spPr>
          <a:xfrm>
            <a:off x="5410200" y="3733800"/>
            <a:ext cx="256032" cy="20574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3657600" y="3505200"/>
            <a:ext cx="2133600" cy="609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srcRect/>
          <a:stretch>
            <a:fillRect/>
          </a:stretch>
        </p:blipFill>
        <p:spPr bwMode="auto">
          <a:xfrm>
            <a:off x="368300" y="2667000"/>
            <a:ext cx="4356100" cy="2519363"/>
          </a:xfrm>
          <a:prstGeom prst="rect">
            <a:avLst/>
          </a:prstGeom>
          <a:noFill/>
          <a:ln w="9525">
            <a:noFill/>
            <a:miter lim="800000"/>
            <a:headEnd/>
            <a:tailEnd/>
          </a:ln>
        </p:spPr>
      </p:pic>
      <p:sp>
        <p:nvSpPr>
          <p:cNvPr id="18435" name="TextBox 5"/>
          <p:cNvSpPr txBox="1">
            <a:spLocks noChangeArrowheads="1"/>
          </p:cNvSpPr>
          <p:nvPr/>
        </p:nvSpPr>
        <p:spPr bwMode="auto">
          <a:xfrm>
            <a:off x="4876800" y="2743200"/>
            <a:ext cx="4267200" cy="2616200"/>
          </a:xfrm>
          <a:prstGeom prst="rect">
            <a:avLst/>
          </a:prstGeom>
          <a:noFill/>
          <a:ln w="9525">
            <a:noFill/>
            <a:miter lim="800000"/>
            <a:headEnd/>
            <a:tailEnd/>
          </a:ln>
        </p:spPr>
        <p:txBody>
          <a:bodyPr>
            <a:spAutoFit/>
          </a:bodyPr>
          <a:lstStyle/>
          <a:p>
            <a:pPr>
              <a:buFont typeface="Arial" pitchFamily="34" charset="0"/>
              <a:buChar char="•"/>
            </a:pPr>
            <a:r>
              <a:rPr lang="en-US" sz="2000" dirty="0">
                <a:solidFill>
                  <a:srgbClr val="FF0000"/>
                </a:solidFill>
              </a:rPr>
              <a:t> </a:t>
            </a:r>
            <a:r>
              <a:rPr lang="en-US" sz="1800" dirty="0">
                <a:solidFill>
                  <a:srgbClr val="FF0000"/>
                </a:solidFill>
              </a:rPr>
              <a:t>Only 4 of 180 (2.2%) knees in normal (non-arthritic) patients had a neutral mechanical axis.</a:t>
            </a:r>
          </a:p>
          <a:p>
            <a:pPr>
              <a:buFont typeface="Arial" pitchFamily="34" charset="0"/>
              <a:buChar char="•"/>
            </a:pPr>
            <a:endParaRPr lang="en-US" sz="1800" dirty="0"/>
          </a:p>
          <a:p>
            <a:pPr>
              <a:buFont typeface="Arial" pitchFamily="34" charset="0"/>
              <a:buChar char="•"/>
            </a:pPr>
            <a:r>
              <a:rPr lang="en-US" sz="1800" dirty="0"/>
              <a:t> 103 </a:t>
            </a:r>
            <a:r>
              <a:rPr lang="en-US" sz="1800" dirty="0" err="1"/>
              <a:t>Varus</a:t>
            </a:r>
            <a:r>
              <a:rPr lang="en-US" sz="1800" dirty="0"/>
              <a:t> (57.2%)</a:t>
            </a:r>
          </a:p>
          <a:p>
            <a:pPr>
              <a:buFont typeface="Arial" pitchFamily="34" charset="0"/>
              <a:buChar char="•"/>
            </a:pPr>
            <a:endParaRPr lang="en-US" sz="1800" dirty="0"/>
          </a:p>
          <a:p>
            <a:pPr>
              <a:buFont typeface="Arial" pitchFamily="34" charset="0"/>
              <a:buChar char="•"/>
            </a:pPr>
            <a:r>
              <a:rPr lang="en-US" sz="1800" dirty="0"/>
              <a:t> 73 </a:t>
            </a:r>
            <a:r>
              <a:rPr lang="en-US" sz="1800" dirty="0" err="1"/>
              <a:t>Valgus</a:t>
            </a:r>
            <a:r>
              <a:rPr lang="en-US" sz="1800" dirty="0"/>
              <a:t>  (40.6%)</a:t>
            </a:r>
          </a:p>
          <a:p>
            <a:pPr>
              <a:buFont typeface="Arial" pitchFamily="34" charset="0"/>
              <a:buChar char="•"/>
            </a:pPr>
            <a:endParaRPr lang="en-US" sz="1800" dirty="0"/>
          </a:p>
          <a:p>
            <a:pPr>
              <a:buFont typeface="Arial" pitchFamily="34" charset="0"/>
              <a:buChar char="•"/>
            </a:pPr>
            <a:r>
              <a:rPr lang="en-US" sz="1800" dirty="0">
                <a:solidFill>
                  <a:schemeClr val="accent2">
                    <a:lumMod val="75000"/>
                  </a:schemeClr>
                </a:solidFill>
              </a:rPr>
              <a:t> Range : 12.2 </a:t>
            </a:r>
            <a:r>
              <a:rPr lang="en-US" sz="1800" dirty="0" err="1">
                <a:solidFill>
                  <a:schemeClr val="accent2">
                    <a:lumMod val="75000"/>
                  </a:schemeClr>
                </a:solidFill>
              </a:rPr>
              <a:t>Varus</a:t>
            </a:r>
            <a:r>
              <a:rPr lang="en-US" sz="1800" dirty="0">
                <a:solidFill>
                  <a:schemeClr val="accent2">
                    <a:lumMod val="75000"/>
                  </a:schemeClr>
                </a:solidFill>
              </a:rPr>
              <a:t> – 16.2 </a:t>
            </a:r>
            <a:r>
              <a:rPr lang="en-US" sz="1800" dirty="0" err="1">
                <a:solidFill>
                  <a:schemeClr val="accent2">
                    <a:lumMod val="75000"/>
                  </a:schemeClr>
                </a:solidFill>
              </a:rPr>
              <a:t>Valgus</a:t>
            </a:r>
            <a:endParaRPr lang="en-US" sz="1800" dirty="0">
              <a:solidFill>
                <a:schemeClr val="accent2">
                  <a:lumMod val="75000"/>
                </a:schemeClr>
              </a:solidFill>
            </a:endParaRPr>
          </a:p>
        </p:txBody>
      </p:sp>
      <p:sp>
        <p:nvSpPr>
          <p:cNvPr id="18436" name="Rectangle 4"/>
          <p:cNvSpPr>
            <a:spLocks noChangeArrowheads="1"/>
          </p:cNvSpPr>
          <p:nvPr/>
        </p:nvSpPr>
        <p:spPr bwMode="auto">
          <a:xfrm>
            <a:off x="533400" y="1236663"/>
            <a:ext cx="7669213" cy="830997"/>
          </a:xfrm>
          <a:prstGeom prst="rect">
            <a:avLst/>
          </a:prstGeom>
          <a:noFill/>
          <a:ln w="9525">
            <a:noFill/>
            <a:miter lim="800000"/>
            <a:headEnd/>
            <a:tailEnd/>
          </a:ln>
        </p:spPr>
        <p:txBody>
          <a:bodyPr>
            <a:spAutoFit/>
          </a:bodyPr>
          <a:lstStyle/>
          <a:p>
            <a:pPr lvl="1" algn="ctr">
              <a:buFont typeface="Arial" pitchFamily="34" charset="0"/>
              <a:buChar char="•"/>
            </a:pPr>
            <a:r>
              <a:rPr lang="en-GB" sz="2400" dirty="0" smtClean="0"/>
              <a:t>Neutral </a:t>
            </a:r>
            <a:r>
              <a:rPr lang="en-GB" sz="2400" dirty="0"/>
              <a:t>MA is quite rare</a:t>
            </a:r>
          </a:p>
          <a:p>
            <a:pPr lvl="1" algn="ctr">
              <a:buFont typeface="Arial" pitchFamily="34" charset="0"/>
              <a:buChar char="•"/>
            </a:pPr>
            <a:r>
              <a:rPr lang="en-US" sz="2400" dirty="0"/>
              <a:t>Limb alignment</a:t>
            </a:r>
            <a:r>
              <a:rPr lang="en-US" sz="2400" dirty="0" smtClean="0"/>
              <a:t> is </a:t>
            </a:r>
            <a:r>
              <a:rPr lang="en-US" sz="2400" dirty="0"/>
              <a:t>distributed around Neutral MA</a:t>
            </a:r>
            <a:endParaRPr lang="en-GB" sz="2400" dirty="0"/>
          </a:p>
        </p:txBody>
      </p:sp>
      <p:sp>
        <p:nvSpPr>
          <p:cNvPr id="6" name="Rectangle 2"/>
          <p:cNvSpPr>
            <a:spLocks noGrp="1" noChangeArrowheads="1"/>
          </p:cNvSpPr>
          <p:nvPr>
            <p:ph type="title"/>
          </p:nvPr>
        </p:nvSpPr>
        <p:spPr>
          <a:xfrm>
            <a:off x="534402" y="356685"/>
            <a:ext cx="8058150" cy="622300"/>
          </a:xfrm>
        </p:spPr>
        <p:txBody>
          <a:bodyPr>
            <a:normAutofit fontScale="90000"/>
          </a:bodyPr>
          <a:lstStyle/>
          <a:p>
            <a:pPr>
              <a:defRPr/>
            </a:pPr>
            <a:r>
              <a:rPr lang="en-US" dirty="0" smtClean="0">
                <a:solidFill>
                  <a:srgbClr val="0070C0"/>
                </a:solidFill>
              </a:rPr>
              <a:t>Normal Population Alignment</a:t>
            </a:r>
          </a:p>
        </p:txBody>
      </p:sp>
      <p:sp>
        <p:nvSpPr>
          <p:cNvPr id="18438" name="Rectangle 6"/>
          <p:cNvSpPr>
            <a:spLocks noChangeArrowheads="1"/>
          </p:cNvSpPr>
          <p:nvPr/>
        </p:nvSpPr>
        <p:spPr bwMode="auto">
          <a:xfrm>
            <a:off x="1752600" y="5638800"/>
            <a:ext cx="5410200" cy="461963"/>
          </a:xfrm>
          <a:prstGeom prst="rect">
            <a:avLst/>
          </a:prstGeom>
          <a:noFill/>
          <a:ln w="9525">
            <a:noFill/>
            <a:miter lim="800000"/>
            <a:headEnd/>
            <a:tailEnd/>
          </a:ln>
        </p:spPr>
        <p:txBody>
          <a:bodyPr>
            <a:spAutoFit/>
          </a:bodyPr>
          <a:lstStyle/>
          <a:p>
            <a:r>
              <a:rPr lang="en-US" sz="1200" dirty="0" err="1"/>
              <a:t>Eckhoff</a:t>
            </a:r>
            <a:r>
              <a:rPr lang="en-US" sz="1200" dirty="0"/>
              <a:t> et al. Three dimensional mechanics, kinematics and morphology of the knee viewed in virtual reality. J Bone Joint </a:t>
            </a:r>
            <a:r>
              <a:rPr lang="en-US" sz="1200" dirty="0" err="1"/>
              <a:t>Surg</a:t>
            </a:r>
            <a:r>
              <a:rPr lang="en-US" sz="1200" dirty="0"/>
              <a:t> Am. 2005; 87;71-80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6588" y="368300"/>
            <a:ext cx="8058150" cy="620713"/>
          </a:xfrm>
        </p:spPr>
        <p:txBody>
          <a:bodyPr>
            <a:normAutofit fontScale="90000"/>
          </a:bodyPr>
          <a:lstStyle/>
          <a:p>
            <a:pPr>
              <a:defRPr/>
            </a:pPr>
            <a:r>
              <a:rPr lang="en-GB" dirty="0" smtClean="0"/>
              <a:t>Kinematic Alignment </a:t>
            </a:r>
            <a:endParaRPr lang="en-GB" dirty="0"/>
          </a:p>
        </p:txBody>
      </p:sp>
      <p:sp>
        <p:nvSpPr>
          <p:cNvPr id="5" name="Content Placeholder 4"/>
          <p:cNvSpPr>
            <a:spLocks noGrp="1"/>
          </p:cNvSpPr>
          <p:nvPr>
            <p:ph idx="1"/>
          </p:nvPr>
        </p:nvSpPr>
        <p:spPr>
          <a:xfrm>
            <a:off x="639763" y="1143000"/>
            <a:ext cx="8039100" cy="3967163"/>
          </a:xfrm>
        </p:spPr>
        <p:txBody>
          <a:bodyPr/>
          <a:lstStyle/>
          <a:p>
            <a:pPr>
              <a:defRPr/>
            </a:pPr>
            <a:r>
              <a:rPr lang="en-GB" dirty="0" smtClean="0"/>
              <a:t>Three Axes of the Knee </a:t>
            </a:r>
            <a:endParaRPr lang="en-GB" dirty="0"/>
          </a:p>
        </p:txBody>
      </p:sp>
      <p:graphicFrame>
        <p:nvGraphicFramePr>
          <p:cNvPr id="13" name="Diagram 12"/>
          <p:cNvGraphicFramePr/>
          <p:nvPr/>
        </p:nvGraphicFramePr>
        <p:xfrm>
          <a:off x="571472" y="1824015"/>
          <a:ext cx="8072494"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a:spLocks noChangeArrowheads="1"/>
          </p:cNvSpPr>
          <p:nvPr/>
        </p:nvSpPr>
        <p:spPr bwMode="auto">
          <a:xfrm>
            <a:off x="3048000" y="5638800"/>
            <a:ext cx="3009900" cy="1077913"/>
          </a:xfrm>
          <a:prstGeom prst="rect">
            <a:avLst/>
          </a:prstGeom>
          <a:noFill/>
          <a:ln w="9525">
            <a:noFill/>
            <a:miter lim="800000"/>
            <a:headEnd/>
            <a:tailEnd/>
          </a:ln>
        </p:spPr>
        <p:txBody>
          <a:bodyPr>
            <a:spAutoFit/>
          </a:bodyPr>
          <a:lstStyle/>
          <a:p>
            <a:pPr marL="0" lvl="1"/>
            <a:r>
              <a:rPr lang="en-GB" sz="1200">
                <a:latin typeface="Times New Roman" pitchFamily="18" charset="0"/>
                <a:cs typeface="Times New Roman" pitchFamily="18" charset="0"/>
              </a:rPr>
              <a:t>Holister et Al. CORR 1993. </a:t>
            </a:r>
          </a:p>
          <a:p>
            <a:pPr marL="0" lvl="1"/>
            <a:r>
              <a:rPr lang="en-GB" sz="1200">
                <a:latin typeface="Times New Roman" pitchFamily="18" charset="0"/>
                <a:cs typeface="Times New Roman" pitchFamily="18" charset="0"/>
              </a:rPr>
              <a:t>Eckhoff et Al, JBJS, 2005. </a:t>
            </a:r>
          </a:p>
          <a:p>
            <a:pPr marL="0" lvl="1"/>
            <a:r>
              <a:rPr lang="en-GB" sz="1200">
                <a:latin typeface="Times New Roman" pitchFamily="18" charset="0"/>
                <a:cs typeface="Times New Roman" pitchFamily="18" charset="0"/>
              </a:rPr>
              <a:t>Coughlin Et Al, JOA 2003</a:t>
            </a:r>
          </a:p>
          <a:p>
            <a:pPr marL="0" lvl="1"/>
            <a:endParaRPr lang="en-GB">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991B2507-CA0E-43C6-B2B5-A8E5BB36E56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dgm id="{CB7056EF-2ECB-49A7-8EC0-2F70271A2BE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dgm id="{331E2512-6250-4F6D-8740-B96F8D1A83C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graphicEl>
                                              <a:dgm id="{62E2DE22-A401-42BC-9DF3-F02E4EF3296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dgm id="{0EE9BE67-4D0D-446E-8B8A-0ACEC02BAF1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graphicEl>
                                              <a:dgm id="{9A10B298-D937-472A-8BA9-50CF2D10545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p:cNvSpPr>
          <p:nvPr/>
        </p:nvSpPr>
        <p:spPr bwMode="auto">
          <a:xfrm>
            <a:off x="4737100" y="5445125"/>
            <a:ext cx="2654300" cy="477838"/>
          </a:xfrm>
          <a:prstGeom prst="rect">
            <a:avLst/>
          </a:prstGeom>
          <a:noFill/>
          <a:ln w="12700">
            <a:noFill/>
            <a:miter lim="800000"/>
            <a:headEnd/>
            <a:tailEnd/>
          </a:ln>
        </p:spPr>
        <p:txBody>
          <a:bodyPr wrap="none" lIns="0" tIns="0" rIns="0" bIns="0" anchor="ctr">
            <a:spAutoFit/>
          </a:bodyPr>
          <a:lstStyle/>
          <a:p>
            <a:r>
              <a:rPr lang="en-US" sz="3100">
                <a:solidFill>
                  <a:srgbClr val="FFFFFF"/>
                </a:solidFill>
                <a:ea typeface="Gill Sans"/>
                <a:cs typeface="Gill Sans"/>
              </a:rPr>
              <a:t>can we find it??)</a:t>
            </a:r>
          </a:p>
        </p:txBody>
      </p:sp>
      <p:sp>
        <p:nvSpPr>
          <p:cNvPr id="7" name="Rounded Rectangle 6"/>
          <p:cNvSpPr/>
          <p:nvPr/>
        </p:nvSpPr>
        <p:spPr bwMode="auto">
          <a:xfrm>
            <a:off x="785786" y="838200"/>
            <a:ext cx="7500990" cy="1714512"/>
          </a:xfrm>
          <a:prstGeom prst="roundRect">
            <a:avLst/>
          </a:prstGeom>
          <a:solidFill>
            <a:srgbClr val="2D86B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0" hangingPunct="0">
              <a:defRPr/>
            </a:pPr>
            <a:r>
              <a:rPr lang="en-US" sz="4000" dirty="0">
                <a:solidFill>
                  <a:schemeClr val="bg1"/>
                </a:solidFill>
                <a:effectLst>
                  <a:outerShdw blurRad="38100" dist="38100" dir="2700000" algn="tl">
                    <a:srgbClr val="000000">
                      <a:alpha val="43137"/>
                    </a:srgbClr>
                  </a:outerShdw>
                </a:effectLst>
              </a:rPr>
              <a:t>The Flexion Axis Determines the Kinematics of the Knee</a:t>
            </a:r>
            <a:endParaRPr lang="en-GB" sz="4000" dirty="0">
              <a:solidFill>
                <a:schemeClr val="bg1"/>
              </a:solidFill>
              <a:ea typeface="ＭＳ Ｐゴシック" pitchFamily="48" charset="-128"/>
            </a:endParaRPr>
          </a:p>
        </p:txBody>
      </p:sp>
      <p:grpSp>
        <p:nvGrpSpPr>
          <p:cNvPr id="2" name="Group 11"/>
          <p:cNvGrpSpPr>
            <a:grpSpLocks noChangeAspect="1"/>
          </p:cNvGrpSpPr>
          <p:nvPr/>
        </p:nvGrpSpPr>
        <p:grpSpPr bwMode="auto">
          <a:xfrm>
            <a:off x="3071813" y="3051175"/>
            <a:ext cx="2500312" cy="2684463"/>
            <a:chOff x="2714612" y="2071678"/>
            <a:chExt cx="4114800" cy="4419600"/>
          </a:xfrm>
        </p:grpSpPr>
        <p:pic>
          <p:nvPicPr>
            <p:cNvPr id="29708" name="Picture 5"/>
            <p:cNvPicPr>
              <a:picLocks noChangeAspect="1" noChangeArrowheads="1"/>
            </p:cNvPicPr>
            <p:nvPr/>
          </p:nvPicPr>
          <p:blipFill>
            <a:blip r:embed="rId3"/>
            <a:srcRect/>
            <a:stretch>
              <a:fillRect/>
            </a:stretch>
          </p:blipFill>
          <p:spPr bwMode="auto">
            <a:xfrm>
              <a:off x="2714612" y="2071678"/>
              <a:ext cx="4114800" cy="4114800"/>
            </a:xfrm>
            <a:prstGeom prst="rect">
              <a:avLst/>
            </a:prstGeom>
            <a:noFill/>
            <a:ln w="9525">
              <a:noFill/>
              <a:miter lim="800000"/>
              <a:headEnd/>
              <a:tailEnd/>
            </a:ln>
          </p:spPr>
        </p:pic>
        <p:sp>
          <p:nvSpPr>
            <p:cNvPr id="29709" name="Line 8"/>
            <p:cNvSpPr>
              <a:spLocks noChangeShapeType="1"/>
            </p:cNvSpPr>
            <p:nvPr/>
          </p:nvSpPr>
          <p:spPr bwMode="auto">
            <a:xfrm>
              <a:off x="3933812" y="2757478"/>
              <a:ext cx="2590800" cy="838200"/>
            </a:xfrm>
            <a:prstGeom prst="line">
              <a:avLst/>
            </a:prstGeom>
            <a:noFill/>
            <a:ln w="76200">
              <a:solidFill>
                <a:srgbClr val="FF0000"/>
              </a:solidFill>
              <a:round/>
              <a:headEnd/>
              <a:tailEnd/>
            </a:ln>
          </p:spPr>
          <p:txBody>
            <a:bodyPr/>
            <a:lstStyle/>
            <a:p>
              <a:endParaRPr lang="en-US"/>
            </a:p>
          </p:txBody>
        </p:sp>
        <p:sp>
          <p:nvSpPr>
            <p:cNvPr id="29710" name="Line 9"/>
            <p:cNvSpPr>
              <a:spLocks noChangeAspect="1" noChangeShapeType="1"/>
            </p:cNvSpPr>
            <p:nvPr/>
          </p:nvSpPr>
          <p:spPr bwMode="auto">
            <a:xfrm>
              <a:off x="3781412" y="3595678"/>
              <a:ext cx="2590800" cy="838200"/>
            </a:xfrm>
            <a:prstGeom prst="line">
              <a:avLst/>
            </a:prstGeom>
            <a:noFill/>
            <a:ln w="76200">
              <a:solidFill>
                <a:srgbClr val="00B050"/>
              </a:solidFill>
              <a:round/>
              <a:headEnd/>
              <a:tailEnd/>
            </a:ln>
          </p:spPr>
          <p:txBody>
            <a:bodyPr/>
            <a:lstStyle/>
            <a:p>
              <a:endParaRPr lang="en-US"/>
            </a:p>
          </p:txBody>
        </p:sp>
        <p:sp>
          <p:nvSpPr>
            <p:cNvPr id="29711" name="Line 10"/>
            <p:cNvSpPr>
              <a:spLocks noChangeShapeType="1"/>
            </p:cNvSpPr>
            <p:nvPr/>
          </p:nvSpPr>
          <p:spPr bwMode="auto">
            <a:xfrm flipH="1">
              <a:off x="4314812" y="3214678"/>
              <a:ext cx="990600" cy="3276600"/>
            </a:xfrm>
            <a:prstGeom prst="line">
              <a:avLst/>
            </a:prstGeom>
            <a:noFill/>
            <a:ln w="76200">
              <a:solidFill>
                <a:srgbClr val="FFC000"/>
              </a:solidFill>
              <a:round/>
              <a:headEnd/>
              <a:tailEnd/>
            </a:ln>
          </p:spPr>
          <p:txBody>
            <a:bodyPr/>
            <a:lstStyle/>
            <a:p>
              <a:endParaRPr lang="en-US"/>
            </a:p>
          </p:txBody>
        </p:sp>
      </p:grpSp>
      <p:sp>
        <p:nvSpPr>
          <p:cNvPr id="13" name="Rounded Rectangle 12"/>
          <p:cNvSpPr>
            <a:spLocks noChangeArrowheads="1"/>
          </p:cNvSpPr>
          <p:nvPr/>
        </p:nvSpPr>
        <p:spPr bwMode="auto">
          <a:xfrm>
            <a:off x="590550" y="3414713"/>
            <a:ext cx="2000250" cy="928687"/>
          </a:xfrm>
          <a:prstGeom prst="roundRect">
            <a:avLst>
              <a:gd name="adj" fmla="val 16667"/>
            </a:avLst>
          </a:prstGeom>
          <a:solidFill>
            <a:srgbClr val="2D86B3"/>
          </a:solidFill>
          <a:ln w="9525" algn="ctr">
            <a:solidFill>
              <a:schemeClr val="tx1"/>
            </a:solidFill>
            <a:round/>
            <a:headEnd/>
            <a:tailEnd/>
          </a:ln>
        </p:spPr>
        <p:txBody>
          <a:bodyPr/>
          <a:lstStyle/>
          <a:p>
            <a:pPr defTabSz="914400" eaLnBrk="0" hangingPunct="0"/>
            <a:r>
              <a:rPr lang="en-GB" sz="2400">
                <a:solidFill>
                  <a:schemeClr val="bg1"/>
                </a:solidFill>
              </a:rPr>
              <a:t>Get this one right…</a:t>
            </a:r>
          </a:p>
        </p:txBody>
      </p:sp>
      <p:sp>
        <p:nvSpPr>
          <p:cNvPr id="14" name="Rounded Rectangle 13"/>
          <p:cNvSpPr>
            <a:spLocks noChangeArrowheads="1"/>
          </p:cNvSpPr>
          <p:nvPr/>
        </p:nvSpPr>
        <p:spPr bwMode="auto">
          <a:xfrm>
            <a:off x="5857875" y="4191000"/>
            <a:ext cx="2143125" cy="1447800"/>
          </a:xfrm>
          <a:prstGeom prst="roundRect">
            <a:avLst>
              <a:gd name="adj" fmla="val 16667"/>
            </a:avLst>
          </a:prstGeom>
          <a:solidFill>
            <a:srgbClr val="2D86B3"/>
          </a:solidFill>
          <a:ln w="9525" algn="ctr">
            <a:solidFill>
              <a:schemeClr val="tx1"/>
            </a:solidFill>
            <a:round/>
            <a:headEnd/>
            <a:tailEnd/>
          </a:ln>
        </p:spPr>
        <p:txBody>
          <a:bodyPr/>
          <a:lstStyle/>
          <a:p>
            <a:pPr defTabSz="914400" eaLnBrk="0" hangingPunct="0"/>
            <a:r>
              <a:rPr lang="en-GB" sz="2400" dirty="0">
                <a:solidFill>
                  <a:schemeClr val="bg1"/>
                </a:solidFill>
              </a:rPr>
              <a:t>… And these will follow</a:t>
            </a:r>
          </a:p>
        </p:txBody>
      </p:sp>
      <p:cxnSp>
        <p:nvCxnSpPr>
          <p:cNvPr id="16" name="Straight Arrow Connector 15"/>
          <p:cNvCxnSpPr>
            <a:stCxn id="13" idx="3"/>
          </p:cNvCxnSpPr>
          <p:nvPr/>
        </p:nvCxnSpPr>
        <p:spPr bwMode="auto">
          <a:xfrm>
            <a:off x="2590800" y="3878263"/>
            <a:ext cx="1143000" cy="10795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a:stCxn id="14" idx="1"/>
          </p:cNvCxnSpPr>
          <p:nvPr/>
        </p:nvCxnSpPr>
        <p:spPr bwMode="auto">
          <a:xfrm rot="10800000">
            <a:off x="5429251" y="3976688"/>
            <a:ext cx="428624" cy="938212"/>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a:stCxn id="14" idx="1"/>
          </p:cNvCxnSpPr>
          <p:nvPr/>
        </p:nvCxnSpPr>
        <p:spPr bwMode="auto">
          <a:xfrm rot="10800000" flipV="1">
            <a:off x="4286251" y="4914900"/>
            <a:ext cx="1571624" cy="276224"/>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Kinematic</a:t>
            </a:r>
            <a:r>
              <a:rPr lang="en-GB" dirty="0" smtClean="0"/>
              <a:t> Alignment</a:t>
            </a:r>
            <a:endParaRPr lang="en-GB" dirty="0"/>
          </a:p>
        </p:txBody>
      </p:sp>
      <p:sp>
        <p:nvSpPr>
          <p:cNvPr id="16" name="Content Placeholder 2"/>
          <p:cNvSpPr>
            <a:spLocks noGrp="1"/>
          </p:cNvSpPr>
          <p:nvPr>
            <p:ph sz="quarter" idx="1"/>
          </p:nvPr>
        </p:nvSpPr>
        <p:spPr/>
        <p:txBody>
          <a:bodyPr/>
          <a:lstStyle/>
          <a:p>
            <a:pPr>
              <a:buFont typeface="Arial" pitchFamily="34" charset="0"/>
              <a:buChar char="•"/>
            </a:pPr>
            <a:r>
              <a:rPr lang="en-GB" dirty="0" smtClean="0">
                <a:solidFill>
                  <a:srgbClr val="FF0000"/>
                </a:solidFill>
              </a:rPr>
              <a:t>FE Axis </a:t>
            </a:r>
            <a:r>
              <a:rPr lang="en-GB" dirty="0" smtClean="0"/>
              <a:t>differs from the </a:t>
            </a:r>
            <a:r>
              <a:rPr lang="en-GB" dirty="0" smtClean="0">
                <a:solidFill>
                  <a:srgbClr val="008000"/>
                </a:solidFill>
              </a:rPr>
              <a:t>TEA</a:t>
            </a:r>
            <a:endParaRPr lang="en-GB" dirty="0">
              <a:solidFill>
                <a:srgbClr val="008000"/>
              </a:solidFill>
            </a:endParaRPr>
          </a:p>
        </p:txBody>
      </p:sp>
      <p:pic>
        <p:nvPicPr>
          <p:cNvPr id="7" name="Picture 3"/>
          <p:cNvPicPr>
            <a:picLocks noChangeAspect="1" noChangeArrowheads="1"/>
          </p:cNvPicPr>
          <p:nvPr/>
        </p:nvPicPr>
        <p:blipFill>
          <a:blip r:embed="rId3" cstate="print"/>
          <a:srcRect l="13043" r="10870"/>
          <a:stretch>
            <a:fillRect/>
          </a:stretch>
        </p:blipFill>
        <p:spPr bwMode="auto">
          <a:xfrm>
            <a:off x="714348" y="2928934"/>
            <a:ext cx="2102130" cy="1647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p:cNvPicPr>
            <a:picLocks noChangeAspect="1" noChangeArrowheads="1"/>
          </p:cNvPicPr>
          <p:nvPr/>
        </p:nvPicPr>
        <p:blipFill>
          <a:blip r:embed="rId4" cstate="print"/>
          <a:srcRect l="7047" r="15132"/>
          <a:stretch>
            <a:fillRect/>
          </a:stretch>
        </p:blipFill>
        <p:spPr bwMode="auto">
          <a:xfrm>
            <a:off x="3214678" y="2928934"/>
            <a:ext cx="2162190" cy="1621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1285852" y="4572008"/>
            <a:ext cx="857256" cy="369332"/>
          </a:xfrm>
          <a:prstGeom prst="rect">
            <a:avLst/>
          </a:prstGeom>
          <a:noFill/>
        </p:spPr>
        <p:txBody>
          <a:bodyPr wrap="square" rtlCol="0">
            <a:spAutoFit/>
          </a:bodyPr>
          <a:lstStyle/>
          <a:p>
            <a:r>
              <a:rPr lang="en-GB" dirty="0">
                <a:solidFill>
                  <a:srgbClr val="000000"/>
                </a:solidFill>
              </a:rPr>
              <a:t>1.8˚</a:t>
            </a:r>
          </a:p>
        </p:txBody>
      </p:sp>
      <p:sp>
        <p:nvSpPr>
          <p:cNvPr id="11" name="TextBox 10"/>
          <p:cNvSpPr txBox="1"/>
          <p:nvPr/>
        </p:nvSpPr>
        <p:spPr>
          <a:xfrm>
            <a:off x="3929058" y="4643446"/>
            <a:ext cx="857256" cy="369332"/>
          </a:xfrm>
          <a:prstGeom prst="rect">
            <a:avLst/>
          </a:prstGeom>
          <a:noFill/>
        </p:spPr>
        <p:txBody>
          <a:bodyPr wrap="square" rtlCol="0">
            <a:spAutoFit/>
          </a:bodyPr>
          <a:lstStyle/>
          <a:p>
            <a:r>
              <a:rPr lang="en-GB" dirty="0">
                <a:solidFill>
                  <a:srgbClr val="000000"/>
                </a:solidFill>
              </a:rPr>
              <a:t>2.3˚</a:t>
            </a:r>
          </a:p>
        </p:txBody>
      </p:sp>
      <p:pic>
        <p:nvPicPr>
          <p:cNvPr id="13" name="Picture 5"/>
          <p:cNvPicPr>
            <a:picLocks noChangeAspect="1" noChangeArrowheads="1"/>
          </p:cNvPicPr>
          <p:nvPr/>
        </p:nvPicPr>
        <p:blipFill>
          <a:blip r:embed="rId5" cstate="print"/>
          <a:srcRect/>
          <a:stretch>
            <a:fillRect/>
          </a:stretch>
        </p:blipFill>
        <p:spPr bwMode="auto">
          <a:xfrm>
            <a:off x="5857884" y="2857496"/>
            <a:ext cx="2428892" cy="1700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6572264" y="4643446"/>
            <a:ext cx="857256" cy="369332"/>
          </a:xfrm>
          <a:prstGeom prst="rect">
            <a:avLst/>
          </a:prstGeom>
          <a:noFill/>
        </p:spPr>
        <p:txBody>
          <a:bodyPr wrap="square" rtlCol="0">
            <a:spAutoFit/>
          </a:bodyPr>
          <a:lstStyle/>
          <a:p>
            <a:r>
              <a:rPr lang="en-GB" dirty="0">
                <a:solidFill>
                  <a:srgbClr val="000000"/>
                </a:solidFill>
              </a:rPr>
              <a:t>4.6˚</a:t>
            </a:r>
          </a:p>
        </p:txBody>
      </p:sp>
      <p:sp>
        <p:nvSpPr>
          <p:cNvPr id="17" name="Rounded Rectangle 16"/>
          <p:cNvSpPr/>
          <p:nvPr/>
        </p:nvSpPr>
        <p:spPr bwMode="auto">
          <a:xfrm>
            <a:off x="428596" y="5071365"/>
            <a:ext cx="5072098" cy="71508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296" tIns="45720" rIns="82296" bIns="45720" numCol="1" rtlCol="0" anchor="t" anchorCtr="0" compatLnSpc="1">
            <a:prstTxWarp prst="textNoShape">
              <a:avLst/>
            </a:prstTxWarp>
            <a:spAutoFit/>
          </a:bodyPr>
          <a:lstStyle/>
          <a:p>
            <a:pPr algn="ctr" defTabSz="857250" eaLnBrk="0" fontAlgn="base" hangingPunct="0">
              <a:spcBef>
                <a:spcPct val="50000"/>
              </a:spcBef>
              <a:spcAft>
                <a:spcPct val="0"/>
              </a:spcAft>
            </a:pPr>
            <a:r>
              <a:rPr lang="en-GB" sz="3600" dirty="0">
                <a:solidFill>
                  <a:schemeClr val="accent2"/>
                </a:solidFill>
                <a:sym typeface="Symbol" pitchFamily="18" charset="2"/>
              </a:rPr>
              <a:t>2D Orthogonal</a:t>
            </a:r>
            <a:endParaRPr lang="en-GB" sz="2000" dirty="0">
              <a:solidFill>
                <a:schemeClr val="accent2"/>
              </a:solidFill>
              <a:sym typeface="Symbol" pitchFamily="18" charset="2"/>
            </a:endParaRPr>
          </a:p>
        </p:txBody>
      </p:sp>
      <p:sp>
        <p:nvSpPr>
          <p:cNvPr id="18" name="Rounded Rectangle 17"/>
          <p:cNvSpPr/>
          <p:nvPr/>
        </p:nvSpPr>
        <p:spPr bwMode="auto">
          <a:xfrm>
            <a:off x="5929322" y="5070656"/>
            <a:ext cx="2357454" cy="71508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296" tIns="45720" rIns="82296" bIns="45720" numCol="1" rtlCol="0" anchor="t" anchorCtr="0" compatLnSpc="1">
            <a:prstTxWarp prst="textNoShape">
              <a:avLst/>
            </a:prstTxWarp>
            <a:spAutoFit/>
          </a:bodyPr>
          <a:lstStyle/>
          <a:p>
            <a:pPr algn="ctr" defTabSz="857250" eaLnBrk="0" fontAlgn="base" hangingPunct="0">
              <a:spcBef>
                <a:spcPct val="50000"/>
              </a:spcBef>
              <a:spcAft>
                <a:spcPct val="0"/>
              </a:spcAft>
            </a:pPr>
            <a:r>
              <a:rPr lang="en-GB" sz="3600" dirty="0">
                <a:solidFill>
                  <a:srgbClr val="C0504D"/>
                </a:solidFill>
                <a:sym typeface="Symbol" pitchFamily="18" charset="2"/>
              </a:rPr>
              <a:t>3D</a:t>
            </a:r>
            <a:endParaRPr lang="en-GB" sz="2000" dirty="0">
              <a:solidFill>
                <a:srgbClr val="C0504D"/>
              </a:solidFill>
              <a:sym typeface="Symbol" pitchFamily="18" charset="2"/>
            </a:endParaRPr>
          </a:p>
        </p:txBody>
      </p:sp>
      <p:cxnSp>
        <p:nvCxnSpPr>
          <p:cNvPr id="20" name="Straight Connector 19"/>
          <p:cNvCxnSpPr/>
          <p:nvPr/>
        </p:nvCxnSpPr>
        <p:spPr bwMode="auto">
          <a:xfrm rot="5400000">
            <a:off x="3643306" y="4429132"/>
            <a:ext cx="4000528" cy="0"/>
          </a:xfrm>
          <a:prstGeom prst="line">
            <a:avLst/>
          </a:prstGeom>
          <a:ln>
            <a:prstDash val="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5" name="Rectangle 14"/>
          <p:cNvSpPr/>
          <p:nvPr/>
        </p:nvSpPr>
        <p:spPr>
          <a:xfrm>
            <a:off x="0" y="6488668"/>
            <a:ext cx="4531112" cy="369332"/>
          </a:xfrm>
          <a:prstGeom prst="rect">
            <a:avLst/>
          </a:prstGeom>
        </p:spPr>
        <p:txBody>
          <a:bodyPr wrap="none">
            <a:spAutoFit/>
          </a:bodyPr>
          <a:lstStyle/>
          <a:p>
            <a:pPr lvl="1"/>
            <a:r>
              <a:rPr lang="en-GB" dirty="0" err="1" smtClean="0"/>
              <a:t>Eckhoff</a:t>
            </a:r>
            <a:r>
              <a:rPr lang="en-GB" dirty="0" smtClean="0"/>
              <a:t> et Al, JBJS 2001, 2003, 2005</a:t>
            </a:r>
            <a:endParaRPr lang="en-GB" dirty="0"/>
          </a:p>
        </p:txBody>
      </p:sp>
      <p:sp>
        <p:nvSpPr>
          <p:cNvPr id="19" name="Oval 18"/>
          <p:cNvSpPr/>
          <p:nvPr/>
        </p:nvSpPr>
        <p:spPr>
          <a:xfrm>
            <a:off x="5500694" y="1417638"/>
            <a:ext cx="3186106" cy="5071030"/>
          </a:xfrm>
          <a:prstGeom prst="ellipse">
            <a:avLst/>
          </a:prstGeom>
          <a:noFill/>
          <a:ln w="34925">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Coronal Alignment  - Mechanical</a:t>
            </a:r>
            <a:endParaRPr lang="en-GB" dirty="0"/>
          </a:p>
        </p:txBody>
      </p:sp>
      <p:sp>
        <p:nvSpPr>
          <p:cNvPr id="3" name="Content Placeholder 2"/>
          <p:cNvSpPr>
            <a:spLocks noGrp="1"/>
          </p:cNvSpPr>
          <p:nvPr>
            <p:ph sz="quarter" idx="1"/>
          </p:nvPr>
        </p:nvSpPr>
        <p:spPr>
          <a:xfrm>
            <a:off x="633412" y="2089150"/>
            <a:ext cx="8296305" cy="4292600"/>
          </a:xfrm>
        </p:spPr>
        <p:txBody>
          <a:bodyPr/>
          <a:lstStyle/>
          <a:p>
            <a:r>
              <a:rPr lang="en-GB" dirty="0" smtClean="0"/>
              <a:t>Neutral Mechanical Alignment</a:t>
            </a:r>
          </a:p>
          <a:p>
            <a:endParaRPr lang="en-GB" dirty="0"/>
          </a:p>
        </p:txBody>
      </p:sp>
      <p:grpSp>
        <p:nvGrpSpPr>
          <p:cNvPr id="4" name="Group 33"/>
          <p:cNvGrpSpPr/>
          <p:nvPr/>
        </p:nvGrpSpPr>
        <p:grpSpPr>
          <a:xfrm>
            <a:off x="3500430" y="2714620"/>
            <a:ext cx="2335474" cy="2824141"/>
            <a:chOff x="3500430" y="2714620"/>
            <a:chExt cx="2335474" cy="2824141"/>
          </a:xfrm>
        </p:grpSpPr>
        <p:grpSp>
          <p:nvGrpSpPr>
            <p:cNvPr id="5" name="Group 23"/>
            <p:cNvGrpSpPr/>
            <p:nvPr/>
          </p:nvGrpSpPr>
          <p:grpSpPr>
            <a:xfrm>
              <a:off x="3500433" y="2714620"/>
              <a:ext cx="2335471" cy="1597955"/>
              <a:chOff x="1000100" y="3786190"/>
              <a:chExt cx="2714644" cy="1857388"/>
            </a:xfrm>
          </p:grpSpPr>
          <p:cxnSp>
            <p:nvCxnSpPr>
              <p:cNvPr id="16" name="Straight Connector 15"/>
              <p:cNvCxnSpPr/>
              <p:nvPr/>
            </p:nvCxnSpPr>
            <p:spPr>
              <a:xfrm rot="5400000">
                <a:off x="1428728" y="4714884"/>
                <a:ext cx="1857388"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000100" y="5357826"/>
                <a:ext cx="2714644" cy="0"/>
              </a:xfrm>
              <a:prstGeom prst="line">
                <a:avLst/>
              </a:prstGeom>
            </p:spPr>
            <p:style>
              <a:lnRef idx="2">
                <a:schemeClr val="dk1"/>
              </a:lnRef>
              <a:fillRef idx="0">
                <a:schemeClr val="dk1"/>
              </a:fillRef>
              <a:effectRef idx="1">
                <a:schemeClr val="dk1"/>
              </a:effectRef>
              <a:fontRef idx="minor">
                <a:schemeClr val="tx1"/>
              </a:fontRef>
            </p:style>
          </p:cxnSp>
          <p:cxnSp>
            <p:nvCxnSpPr>
              <p:cNvPr id="18" name="Curved Connector 17"/>
              <p:cNvCxnSpPr/>
              <p:nvPr/>
            </p:nvCxnSpPr>
            <p:spPr>
              <a:xfrm flipV="1">
                <a:off x="1000100" y="4357694"/>
                <a:ext cx="1357322" cy="1000132"/>
              </a:xfrm>
              <a:prstGeom prst="curvedConnector3">
                <a:avLst>
                  <a:gd name="adj1" fmla="val 75137"/>
                </a:avLst>
              </a:prstGeom>
            </p:spPr>
            <p:style>
              <a:lnRef idx="3">
                <a:schemeClr val="accent1"/>
              </a:lnRef>
              <a:fillRef idx="0">
                <a:schemeClr val="accent1"/>
              </a:fillRef>
              <a:effectRef idx="2">
                <a:schemeClr val="accent1"/>
              </a:effectRef>
              <a:fontRef idx="minor">
                <a:schemeClr val="tx1"/>
              </a:fontRef>
            </p:style>
          </p:cxnSp>
          <p:cxnSp>
            <p:nvCxnSpPr>
              <p:cNvPr id="19" name="Curved Connector 18"/>
              <p:cNvCxnSpPr/>
              <p:nvPr/>
            </p:nvCxnSpPr>
            <p:spPr>
              <a:xfrm rot="10800000">
                <a:off x="2357422" y="4357694"/>
                <a:ext cx="1357322" cy="1000132"/>
              </a:xfrm>
              <a:prstGeom prst="curvedConnector3">
                <a:avLst>
                  <a:gd name="adj1" fmla="val 75138"/>
                </a:avLst>
              </a:prstGeom>
            </p:spPr>
            <p:style>
              <a:lnRef idx="3">
                <a:schemeClr val="accent1"/>
              </a:lnRef>
              <a:fillRef idx="0">
                <a:schemeClr val="accent1"/>
              </a:fillRef>
              <a:effectRef idx="2">
                <a:schemeClr val="accent1"/>
              </a:effectRef>
              <a:fontRef idx="minor">
                <a:schemeClr val="tx1"/>
              </a:fontRef>
            </p:style>
          </p:cxnSp>
        </p:grpSp>
        <p:sp>
          <p:nvSpPr>
            <p:cNvPr id="15" name="Donut 14"/>
            <p:cNvSpPr/>
            <p:nvPr/>
          </p:nvSpPr>
          <p:spPr>
            <a:xfrm>
              <a:off x="3929058" y="393904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6" name="Group 24"/>
            <p:cNvGrpSpPr/>
            <p:nvPr/>
          </p:nvGrpSpPr>
          <p:grpSpPr>
            <a:xfrm>
              <a:off x="3500430" y="3940806"/>
              <a:ext cx="2335473" cy="1597955"/>
              <a:chOff x="1000100" y="3786190"/>
              <a:chExt cx="2714644" cy="1857388"/>
            </a:xfrm>
          </p:grpSpPr>
          <p:cxnSp>
            <p:nvCxnSpPr>
              <p:cNvPr id="10" name="Straight Connector 9"/>
              <p:cNvCxnSpPr/>
              <p:nvPr/>
            </p:nvCxnSpPr>
            <p:spPr>
              <a:xfrm rot="5400000">
                <a:off x="1428728" y="4714884"/>
                <a:ext cx="1857388"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1000100" y="5357826"/>
                <a:ext cx="2714644" cy="0"/>
              </a:xfrm>
              <a:prstGeom prst="line">
                <a:avLst/>
              </a:prstGeom>
            </p:spPr>
            <p:style>
              <a:lnRef idx="2">
                <a:schemeClr val="dk1"/>
              </a:lnRef>
              <a:fillRef idx="0">
                <a:schemeClr val="dk1"/>
              </a:fillRef>
              <a:effectRef idx="1">
                <a:schemeClr val="dk1"/>
              </a:effectRef>
              <a:fontRef idx="minor">
                <a:schemeClr val="tx1"/>
              </a:fontRef>
            </p:style>
          </p:cxnSp>
          <p:cxnSp>
            <p:nvCxnSpPr>
              <p:cNvPr id="12" name="Curved Connector 11"/>
              <p:cNvCxnSpPr/>
              <p:nvPr/>
            </p:nvCxnSpPr>
            <p:spPr>
              <a:xfrm flipV="1">
                <a:off x="1000100" y="4357694"/>
                <a:ext cx="1357322" cy="1000132"/>
              </a:xfrm>
              <a:prstGeom prst="curvedConnector3">
                <a:avLst>
                  <a:gd name="adj1" fmla="val 75137"/>
                </a:avLst>
              </a:prstGeom>
            </p:spPr>
            <p:style>
              <a:lnRef idx="3">
                <a:schemeClr val="accent1"/>
              </a:lnRef>
              <a:fillRef idx="0">
                <a:schemeClr val="accent1"/>
              </a:fillRef>
              <a:effectRef idx="2">
                <a:schemeClr val="accent1"/>
              </a:effectRef>
              <a:fontRef idx="minor">
                <a:schemeClr val="tx1"/>
              </a:fontRef>
            </p:style>
          </p:cxnSp>
          <p:cxnSp>
            <p:nvCxnSpPr>
              <p:cNvPr id="13" name="Curved Connector 12"/>
              <p:cNvCxnSpPr/>
              <p:nvPr/>
            </p:nvCxnSpPr>
            <p:spPr>
              <a:xfrm rot="10800000">
                <a:off x="2357422" y="4357694"/>
                <a:ext cx="1357322" cy="1000132"/>
              </a:xfrm>
              <a:prstGeom prst="curvedConnector3">
                <a:avLst>
                  <a:gd name="adj1" fmla="val 75138"/>
                </a:avLst>
              </a:prstGeom>
            </p:spPr>
            <p:style>
              <a:lnRef idx="3">
                <a:schemeClr val="accent1"/>
              </a:lnRef>
              <a:fillRef idx="0">
                <a:schemeClr val="accent1"/>
              </a:fillRef>
              <a:effectRef idx="2">
                <a:schemeClr val="accent1"/>
              </a:effectRef>
              <a:fontRef idx="minor">
                <a:schemeClr val="tx1"/>
              </a:fontRef>
            </p:style>
          </p:cxnSp>
        </p:grpSp>
        <p:sp>
          <p:nvSpPr>
            <p:cNvPr id="9" name="Donut 8"/>
            <p:cNvSpPr/>
            <p:nvPr/>
          </p:nvSpPr>
          <p:spPr>
            <a:xfrm>
              <a:off x="4643438" y="507207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7" name="Straight Arrow Connector 6"/>
            <p:cNvCxnSpPr>
              <a:endCxn id="9" idx="1"/>
            </p:cNvCxnSpPr>
            <p:nvPr/>
          </p:nvCxnSpPr>
          <p:spPr>
            <a:xfrm rot="16200000" flipH="1">
              <a:off x="3781193" y="4209828"/>
              <a:ext cx="1009133" cy="733359"/>
            </a:xfrm>
            <a:prstGeom prst="straightConnector1">
              <a:avLst/>
            </a:prstGeom>
            <a:ln w="57150">
              <a:solidFill>
                <a:srgbClr val="FF0000">
                  <a:alpha val="34000"/>
                </a:srgbClr>
              </a:solidFill>
              <a:tailEnd type="arrow"/>
            </a:ln>
          </p:spPr>
          <p:style>
            <a:lnRef idx="1">
              <a:schemeClr val="accent1"/>
            </a:lnRef>
            <a:fillRef idx="0">
              <a:schemeClr val="accent1"/>
            </a:fillRef>
            <a:effectRef idx="0">
              <a:schemeClr val="accent1"/>
            </a:effectRef>
            <a:fontRef idx="minor">
              <a:schemeClr val="tx1"/>
            </a:fontRef>
          </p:style>
        </p:cxnSp>
        <p:sp>
          <p:nvSpPr>
            <p:cNvPr id="21" name="Donut 20"/>
            <p:cNvSpPr/>
            <p:nvPr/>
          </p:nvSpPr>
          <p:spPr>
            <a:xfrm>
              <a:off x="4653416" y="5260942"/>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2" name="Donut 21"/>
            <p:cNvSpPr/>
            <p:nvPr/>
          </p:nvSpPr>
          <p:spPr>
            <a:xfrm>
              <a:off x="4643438" y="4796300"/>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3" name="Donut 22"/>
            <p:cNvSpPr/>
            <p:nvPr/>
          </p:nvSpPr>
          <p:spPr>
            <a:xfrm>
              <a:off x="4786314" y="328612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4" name="Donut 23"/>
            <p:cNvSpPr/>
            <p:nvPr/>
          </p:nvSpPr>
          <p:spPr>
            <a:xfrm>
              <a:off x="5296358" y="393904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27" name="Straight Arrow Connector 26"/>
            <p:cNvCxnSpPr>
              <a:endCxn id="21" idx="6"/>
            </p:cNvCxnSpPr>
            <p:nvPr/>
          </p:nvCxnSpPr>
          <p:spPr>
            <a:xfrm rot="5400000">
              <a:off x="4430983" y="4498711"/>
              <a:ext cx="1076854" cy="509068"/>
            </a:xfrm>
            <a:prstGeom prst="straightConnector1">
              <a:avLst/>
            </a:prstGeom>
            <a:ln w="57150">
              <a:solidFill>
                <a:srgbClr val="FF0000">
                  <a:alpha val="34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2" idx="0"/>
            </p:cNvCxnSpPr>
            <p:nvPr/>
          </p:nvCxnSpPr>
          <p:spPr>
            <a:xfrm rot="5400000">
              <a:off x="4041602" y="4133004"/>
              <a:ext cx="1295862" cy="30730"/>
            </a:xfrm>
            <a:prstGeom prst="straightConnector1">
              <a:avLst/>
            </a:prstGeom>
            <a:ln w="57150">
              <a:solidFill>
                <a:srgbClr val="FF0000">
                  <a:alpha val="34000"/>
                </a:srgbClr>
              </a:solidFill>
              <a:tailEnd type="arrow"/>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071538" y="3214686"/>
            <a:ext cx="2214578" cy="92869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Times New Roman" pitchFamily="18" charset="0"/>
                <a:cs typeface="Times New Roman" pitchFamily="18" charset="0"/>
              </a:rPr>
              <a:t>Pre Op  Constitutional Alignment</a:t>
            </a:r>
            <a:endParaRPr lang="en-GB" dirty="0">
              <a:latin typeface="Times New Roman" pitchFamily="18" charset="0"/>
              <a:cs typeface="Times New Roman" pitchFamily="18" charset="0"/>
            </a:endParaRPr>
          </a:p>
        </p:txBody>
      </p:sp>
      <p:sp>
        <p:nvSpPr>
          <p:cNvPr id="33" name="Rounded Rectangle 32"/>
          <p:cNvSpPr/>
          <p:nvPr/>
        </p:nvSpPr>
        <p:spPr>
          <a:xfrm>
            <a:off x="1071538" y="4429132"/>
            <a:ext cx="2214578" cy="92869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Times New Roman" pitchFamily="18" charset="0"/>
                <a:cs typeface="Times New Roman" pitchFamily="18" charset="0"/>
              </a:rPr>
              <a:t>Post Op  Alignment</a:t>
            </a:r>
            <a:endParaRPr lang="en-GB" dirty="0">
              <a:latin typeface="Times New Roman" pitchFamily="18" charset="0"/>
              <a:cs typeface="Times New Roman" pitchFamily="18" charset="0"/>
            </a:endParaRPr>
          </a:p>
        </p:txBody>
      </p:sp>
      <p:cxnSp>
        <p:nvCxnSpPr>
          <p:cNvPr id="36" name="Straight Connector 35"/>
          <p:cNvCxnSpPr/>
          <p:nvPr/>
        </p:nvCxnSpPr>
        <p:spPr>
          <a:xfrm>
            <a:off x="857224" y="4286256"/>
            <a:ext cx="5214974" cy="0"/>
          </a:xfrm>
          <a:prstGeom prst="line">
            <a:avLst/>
          </a:prstGeom>
          <a:ln>
            <a:prstDash val="lgDash"/>
          </a:ln>
        </p:spPr>
        <p:style>
          <a:lnRef idx="3">
            <a:schemeClr val="accent1"/>
          </a:lnRef>
          <a:fillRef idx="0">
            <a:schemeClr val="accent1"/>
          </a:fillRef>
          <a:effectRef idx="2">
            <a:schemeClr val="accent1"/>
          </a:effectRef>
          <a:fontRef idx="minor">
            <a:schemeClr val="tx1"/>
          </a:fontRef>
        </p:style>
      </p:cxnSp>
      <p:grpSp>
        <p:nvGrpSpPr>
          <p:cNvPr id="8" name="Group 52"/>
          <p:cNvGrpSpPr/>
          <p:nvPr/>
        </p:nvGrpSpPr>
        <p:grpSpPr>
          <a:xfrm>
            <a:off x="3428992" y="2714620"/>
            <a:ext cx="2500330" cy="1597955"/>
            <a:chOff x="3640124" y="2714620"/>
            <a:chExt cx="2714644" cy="1597955"/>
          </a:xfrm>
        </p:grpSpPr>
        <p:grpSp>
          <p:nvGrpSpPr>
            <p:cNvPr id="14" name="Group 23"/>
            <p:cNvGrpSpPr/>
            <p:nvPr/>
          </p:nvGrpSpPr>
          <p:grpSpPr>
            <a:xfrm>
              <a:off x="3640124" y="2714620"/>
              <a:ext cx="2714644" cy="1597955"/>
              <a:chOff x="1000100" y="3786190"/>
              <a:chExt cx="2714644" cy="1857388"/>
            </a:xfrm>
          </p:grpSpPr>
          <p:cxnSp>
            <p:nvCxnSpPr>
              <p:cNvPr id="69" name="Straight Connector 68"/>
              <p:cNvCxnSpPr/>
              <p:nvPr/>
            </p:nvCxnSpPr>
            <p:spPr>
              <a:xfrm rot="5400000">
                <a:off x="1428728" y="4714884"/>
                <a:ext cx="1857388" cy="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1000100" y="5357826"/>
                <a:ext cx="2714644" cy="0"/>
              </a:xfrm>
              <a:prstGeom prst="line">
                <a:avLst/>
              </a:prstGeom>
            </p:spPr>
            <p:style>
              <a:lnRef idx="2">
                <a:schemeClr val="dk1"/>
              </a:lnRef>
              <a:fillRef idx="0">
                <a:schemeClr val="dk1"/>
              </a:fillRef>
              <a:effectRef idx="1">
                <a:schemeClr val="dk1"/>
              </a:effectRef>
              <a:fontRef idx="minor">
                <a:schemeClr val="tx1"/>
              </a:fontRef>
            </p:style>
          </p:cxnSp>
          <p:cxnSp>
            <p:nvCxnSpPr>
              <p:cNvPr id="71" name="Curved Connector 70"/>
              <p:cNvCxnSpPr/>
              <p:nvPr/>
            </p:nvCxnSpPr>
            <p:spPr>
              <a:xfrm flipV="1">
                <a:off x="1000100" y="4357694"/>
                <a:ext cx="1357322" cy="1000132"/>
              </a:xfrm>
              <a:prstGeom prst="curvedConnector3">
                <a:avLst>
                  <a:gd name="adj1" fmla="val 75137"/>
                </a:avLst>
              </a:prstGeom>
            </p:spPr>
            <p:style>
              <a:lnRef idx="3">
                <a:schemeClr val="accent1"/>
              </a:lnRef>
              <a:fillRef idx="0">
                <a:schemeClr val="accent1"/>
              </a:fillRef>
              <a:effectRef idx="2">
                <a:schemeClr val="accent1"/>
              </a:effectRef>
              <a:fontRef idx="minor">
                <a:schemeClr val="tx1"/>
              </a:fontRef>
            </p:style>
          </p:cxnSp>
          <p:cxnSp>
            <p:nvCxnSpPr>
              <p:cNvPr id="72" name="Curved Connector 71"/>
              <p:cNvCxnSpPr/>
              <p:nvPr/>
            </p:nvCxnSpPr>
            <p:spPr>
              <a:xfrm rot="10800000">
                <a:off x="2357422" y="4357694"/>
                <a:ext cx="1357322" cy="1000132"/>
              </a:xfrm>
              <a:prstGeom prst="curvedConnector3">
                <a:avLst>
                  <a:gd name="adj1" fmla="val 75138"/>
                </a:avLst>
              </a:prstGeom>
            </p:spPr>
            <p:style>
              <a:lnRef idx="3">
                <a:schemeClr val="accent1"/>
              </a:lnRef>
              <a:fillRef idx="0">
                <a:schemeClr val="accent1"/>
              </a:fillRef>
              <a:effectRef idx="2">
                <a:schemeClr val="accent1"/>
              </a:effectRef>
              <a:fontRef idx="minor">
                <a:schemeClr val="tx1"/>
              </a:fontRef>
            </p:style>
          </p:cxnSp>
        </p:grpSp>
        <p:sp>
          <p:nvSpPr>
            <p:cNvPr id="55" name="Donut 54"/>
            <p:cNvSpPr/>
            <p:nvPr/>
          </p:nvSpPr>
          <p:spPr>
            <a:xfrm>
              <a:off x="4165614" y="393904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1" name="Donut 60"/>
            <p:cNvSpPr/>
            <p:nvPr/>
          </p:nvSpPr>
          <p:spPr>
            <a:xfrm>
              <a:off x="5113788" y="328612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2" name="Donut 61"/>
            <p:cNvSpPr/>
            <p:nvPr/>
          </p:nvSpPr>
          <p:spPr>
            <a:xfrm>
              <a:off x="5706358" y="393904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Coronal Alignment - Kinematic</a:t>
            </a:r>
            <a:endParaRPr lang="en-GB" dirty="0"/>
          </a:p>
        </p:txBody>
      </p:sp>
      <p:sp>
        <p:nvSpPr>
          <p:cNvPr id="3" name="Content Placeholder 2"/>
          <p:cNvSpPr>
            <a:spLocks noGrp="1"/>
          </p:cNvSpPr>
          <p:nvPr>
            <p:ph sz="quarter" idx="1"/>
          </p:nvPr>
        </p:nvSpPr>
        <p:spPr/>
        <p:txBody>
          <a:bodyPr/>
          <a:lstStyle/>
          <a:p>
            <a:r>
              <a:rPr lang="en-GB" dirty="0" smtClean="0"/>
              <a:t>Patient Specific Kinematic Alignment</a:t>
            </a:r>
          </a:p>
          <a:p>
            <a:endParaRPr lang="en-GB" dirty="0"/>
          </a:p>
        </p:txBody>
      </p:sp>
      <p:grpSp>
        <p:nvGrpSpPr>
          <p:cNvPr id="4" name="Group 33"/>
          <p:cNvGrpSpPr/>
          <p:nvPr/>
        </p:nvGrpSpPr>
        <p:grpSpPr>
          <a:xfrm>
            <a:off x="3500430" y="2714620"/>
            <a:ext cx="2335474" cy="2824141"/>
            <a:chOff x="3500430" y="2714620"/>
            <a:chExt cx="2335474" cy="2824141"/>
          </a:xfrm>
        </p:grpSpPr>
        <p:grpSp>
          <p:nvGrpSpPr>
            <p:cNvPr id="5" name="Group 23"/>
            <p:cNvGrpSpPr/>
            <p:nvPr/>
          </p:nvGrpSpPr>
          <p:grpSpPr>
            <a:xfrm>
              <a:off x="3500433" y="2714620"/>
              <a:ext cx="2335471" cy="1597955"/>
              <a:chOff x="1000100" y="3786190"/>
              <a:chExt cx="2714644" cy="1857388"/>
            </a:xfrm>
          </p:grpSpPr>
          <p:cxnSp>
            <p:nvCxnSpPr>
              <p:cNvPr id="16" name="Straight Connector 15"/>
              <p:cNvCxnSpPr/>
              <p:nvPr/>
            </p:nvCxnSpPr>
            <p:spPr>
              <a:xfrm rot="5400000">
                <a:off x="1428728" y="4714884"/>
                <a:ext cx="1857388"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000100" y="5357826"/>
                <a:ext cx="2714644" cy="0"/>
              </a:xfrm>
              <a:prstGeom prst="line">
                <a:avLst/>
              </a:prstGeom>
            </p:spPr>
            <p:style>
              <a:lnRef idx="2">
                <a:schemeClr val="dk1"/>
              </a:lnRef>
              <a:fillRef idx="0">
                <a:schemeClr val="dk1"/>
              </a:fillRef>
              <a:effectRef idx="1">
                <a:schemeClr val="dk1"/>
              </a:effectRef>
              <a:fontRef idx="minor">
                <a:schemeClr val="tx1"/>
              </a:fontRef>
            </p:style>
          </p:cxnSp>
          <p:cxnSp>
            <p:nvCxnSpPr>
              <p:cNvPr id="18" name="Curved Connector 17"/>
              <p:cNvCxnSpPr/>
              <p:nvPr/>
            </p:nvCxnSpPr>
            <p:spPr>
              <a:xfrm flipV="1">
                <a:off x="1000100" y="4357694"/>
                <a:ext cx="1357322" cy="1000132"/>
              </a:xfrm>
              <a:prstGeom prst="curvedConnector3">
                <a:avLst>
                  <a:gd name="adj1" fmla="val 75137"/>
                </a:avLst>
              </a:prstGeom>
            </p:spPr>
            <p:style>
              <a:lnRef idx="3">
                <a:schemeClr val="accent1"/>
              </a:lnRef>
              <a:fillRef idx="0">
                <a:schemeClr val="accent1"/>
              </a:fillRef>
              <a:effectRef idx="2">
                <a:schemeClr val="accent1"/>
              </a:effectRef>
              <a:fontRef idx="minor">
                <a:schemeClr val="tx1"/>
              </a:fontRef>
            </p:style>
          </p:cxnSp>
          <p:cxnSp>
            <p:nvCxnSpPr>
              <p:cNvPr id="19" name="Curved Connector 18"/>
              <p:cNvCxnSpPr/>
              <p:nvPr/>
            </p:nvCxnSpPr>
            <p:spPr>
              <a:xfrm rot="10800000">
                <a:off x="2357422" y="4357694"/>
                <a:ext cx="1357322" cy="1000132"/>
              </a:xfrm>
              <a:prstGeom prst="curvedConnector3">
                <a:avLst>
                  <a:gd name="adj1" fmla="val 75138"/>
                </a:avLst>
              </a:prstGeom>
            </p:spPr>
            <p:style>
              <a:lnRef idx="3">
                <a:schemeClr val="accent1"/>
              </a:lnRef>
              <a:fillRef idx="0">
                <a:schemeClr val="accent1"/>
              </a:fillRef>
              <a:effectRef idx="2">
                <a:schemeClr val="accent1"/>
              </a:effectRef>
              <a:fontRef idx="minor">
                <a:schemeClr val="tx1"/>
              </a:fontRef>
            </p:style>
          </p:cxnSp>
        </p:grpSp>
        <p:sp>
          <p:nvSpPr>
            <p:cNvPr id="15" name="Donut 14"/>
            <p:cNvSpPr/>
            <p:nvPr/>
          </p:nvSpPr>
          <p:spPr>
            <a:xfrm>
              <a:off x="3929058" y="393904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6" name="Group 24"/>
            <p:cNvGrpSpPr/>
            <p:nvPr/>
          </p:nvGrpSpPr>
          <p:grpSpPr>
            <a:xfrm>
              <a:off x="3500430" y="3940806"/>
              <a:ext cx="2335473" cy="1597955"/>
              <a:chOff x="1000100" y="3786190"/>
              <a:chExt cx="2714644" cy="1857388"/>
            </a:xfrm>
          </p:grpSpPr>
          <p:cxnSp>
            <p:nvCxnSpPr>
              <p:cNvPr id="10" name="Straight Connector 9"/>
              <p:cNvCxnSpPr/>
              <p:nvPr/>
            </p:nvCxnSpPr>
            <p:spPr>
              <a:xfrm rot="5400000">
                <a:off x="1428728" y="4714884"/>
                <a:ext cx="1857388"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1000100" y="5357826"/>
                <a:ext cx="2714644" cy="0"/>
              </a:xfrm>
              <a:prstGeom prst="line">
                <a:avLst/>
              </a:prstGeom>
            </p:spPr>
            <p:style>
              <a:lnRef idx="2">
                <a:schemeClr val="dk1"/>
              </a:lnRef>
              <a:fillRef idx="0">
                <a:schemeClr val="dk1"/>
              </a:fillRef>
              <a:effectRef idx="1">
                <a:schemeClr val="dk1"/>
              </a:effectRef>
              <a:fontRef idx="minor">
                <a:schemeClr val="tx1"/>
              </a:fontRef>
            </p:style>
          </p:cxnSp>
          <p:cxnSp>
            <p:nvCxnSpPr>
              <p:cNvPr id="12" name="Curved Connector 11"/>
              <p:cNvCxnSpPr/>
              <p:nvPr/>
            </p:nvCxnSpPr>
            <p:spPr>
              <a:xfrm flipV="1">
                <a:off x="1000100" y="4357694"/>
                <a:ext cx="1357322" cy="1000132"/>
              </a:xfrm>
              <a:prstGeom prst="curvedConnector3">
                <a:avLst>
                  <a:gd name="adj1" fmla="val 75137"/>
                </a:avLst>
              </a:prstGeom>
            </p:spPr>
            <p:style>
              <a:lnRef idx="3">
                <a:schemeClr val="accent1"/>
              </a:lnRef>
              <a:fillRef idx="0">
                <a:schemeClr val="accent1"/>
              </a:fillRef>
              <a:effectRef idx="2">
                <a:schemeClr val="accent1"/>
              </a:effectRef>
              <a:fontRef idx="minor">
                <a:schemeClr val="tx1"/>
              </a:fontRef>
            </p:style>
          </p:cxnSp>
          <p:cxnSp>
            <p:nvCxnSpPr>
              <p:cNvPr id="13" name="Curved Connector 12"/>
              <p:cNvCxnSpPr/>
              <p:nvPr/>
            </p:nvCxnSpPr>
            <p:spPr>
              <a:xfrm rot="10800000">
                <a:off x="2357422" y="4357694"/>
                <a:ext cx="1357322" cy="1000132"/>
              </a:xfrm>
              <a:prstGeom prst="curvedConnector3">
                <a:avLst>
                  <a:gd name="adj1" fmla="val 75138"/>
                </a:avLst>
              </a:prstGeom>
            </p:spPr>
            <p:style>
              <a:lnRef idx="3">
                <a:schemeClr val="accent1"/>
              </a:lnRef>
              <a:fillRef idx="0">
                <a:schemeClr val="accent1"/>
              </a:fillRef>
              <a:effectRef idx="2">
                <a:schemeClr val="accent1"/>
              </a:effectRef>
              <a:fontRef idx="minor">
                <a:schemeClr val="tx1"/>
              </a:fontRef>
            </p:style>
          </p:cxnSp>
        </p:grpSp>
        <p:sp>
          <p:nvSpPr>
            <p:cNvPr id="9" name="Donut 8"/>
            <p:cNvSpPr/>
            <p:nvPr/>
          </p:nvSpPr>
          <p:spPr>
            <a:xfrm>
              <a:off x="4081912" y="507207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7" name="Straight Arrow Connector 6"/>
            <p:cNvCxnSpPr>
              <a:endCxn id="9" idx="0"/>
            </p:cNvCxnSpPr>
            <p:nvPr/>
          </p:nvCxnSpPr>
          <p:spPr>
            <a:xfrm rot="16200000" flipH="1">
              <a:off x="3556900" y="4516332"/>
              <a:ext cx="999338" cy="112146"/>
            </a:xfrm>
            <a:prstGeom prst="straightConnector1">
              <a:avLst/>
            </a:prstGeom>
            <a:ln w="57150">
              <a:solidFill>
                <a:srgbClr val="FF0000">
                  <a:alpha val="34000"/>
                </a:srgbClr>
              </a:solidFill>
              <a:tailEnd type="arrow"/>
            </a:ln>
          </p:spPr>
          <p:style>
            <a:lnRef idx="1">
              <a:schemeClr val="accent1"/>
            </a:lnRef>
            <a:fillRef idx="0">
              <a:schemeClr val="accent1"/>
            </a:fillRef>
            <a:effectRef idx="0">
              <a:schemeClr val="accent1"/>
            </a:effectRef>
            <a:fontRef idx="minor">
              <a:schemeClr val="tx1"/>
            </a:fontRef>
          </p:style>
        </p:cxnSp>
        <p:sp>
          <p:nvSpPr>
            <p:cNvPr id="21" name="Donut 20"/>
            <p:cNvSpPr/>
            <p:nvPr/>
          </p:nvSpPr>
          <p:spPr>
            <a:xfrm>
              <a:off x="5072066" y="5082052"/>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2" name="Donut 21"/>
            <p:cNvSpPr/>
            <p:nvPr/>
          </p:nvSpPr>
          <p:spPr>
            <a:xfrm>
              <a:off x="4714876" y="4572008"/>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3" name="Donut 22"/>
            <p:cNvSpPr/>
            <p:nvPr/>
          </p:nvSpPr>
          <p:spPr>
            <a:xfrm>
              <a:off x="4786314" y="328612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4" name="Donut 23"/>
            <p:cNvSpPr/>
            <p:nvPr/>
          </p:nvSpPr>
          <p:spPr>
            <a:xfrm>
              <a:off x="5296358" y="393904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27" name="Straight Arrow Connector 26"/>
            <p:cNvCxnSpPr>
              <a:endCxn id="21" idx="0"/>
            </p:cNvCxnSpPr>
            <p:nvPr/>
          </p:nvCxnSpPr>
          <p:spPr>
            <a:xfrm rot="5400000">
              <a:off x="4725252" y="4520924"/>
              <a:ext cx="938672" cy="183584"/>
            </a:xfrm>
            <a:prstGeom prst="straightConnector1">
              <a:avLst/>
            </a:prstGeom>
            <a:ln w="57150">
              <a:solidFill>
                <a:srgbClr val="FF0000">
                  <a:alpha val="34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4215604" y="4000504"/>
              <a:ext cx="1142214" cy="794"/>
            </a:xfrm>
            <a:prstGeom prst="straightConnector1">
              <a:avLst/>
            </a:prstGeom>
            <a:ln w="57150">
              <a:solidFill>
                <a:srgbClr val="FF0000">
                  <a:alpha val="34000"/>
                </a:srgbClr>
              </a:solidFill>
              <a:tailEnd type="arrow"/>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071538" y="3214686"/>
            <a:ext cx="2214578" cy="92869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Times New Roman" pitchFamily="18" charset="0"/>
                <a:cs typeface="Times New Roman" pitchFamily="18" charset="0"/>
              </a:rPr>
              <a:t>Pre Op  Constitutional Alignment</a:t>
            </a:r>
            <a:endParaRPr lang="en-GB" dirty="0">
              <a:latin typeface="Times New Roman" pitchFamily="18" charset="0"/>
              <a:cs typeface="Times New Roman" pitchFamily="18" charset="0"/>
            </a:endParaRPr>
          </a:p>
        </p:txBody>
      </p:sp>
      <p:sp>
        <p:nvSpPr>
          <p:cNvPr id="33" name="Rounded Rectangle 32"/>
          <p:cNvSpPr/>
          <p:nvPr/>
        </p:nvSpPr>
        <p:spPr>
          <a:xfrm>
            <a:off x="1071538" y="4429132"/>
            <a:ext cx="2214578" cy="92869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Times New Roman" pitchFamily="18" charset="0"/>
                <a:cs typeface="Times New Roman" pitchFamily="18" charset="0"/>
              </a:rPr>
              <a:t>Post Op  Alignment</a:t>
            </a:r>
            <a:endParaRPr lang="en-GB" dirty="0">
              <a:latin typeface="Times New Roman" pitchFamily="18" charset="0"/>
              <a:cs typeface="Times New Roman" pitchFamily="18" charset="0"/>
            </a:endParaRPr>
          </a:p>
        </p:txBody>
      </p:sp>
      <p:cxnSp>
        <p:nvCxnSpPr>
          <p:cNvPr id="36" name="Straight Connector 35"/>
          <p:cNvCxnSpPr/>
          <p:nvPr/>
        </p:nvCxnSpPr>
        <p:spPr>
          <a:xfrm>
            <a:off x="857224" y="4286256"/>
            <a:ext cx="5214974" cy="0"/>
          </a:xfrm>
          <a:prstGeom prst="line">
            <a:avLst/>
          </a:prstGeom>
          <a:ln>
            <a:prstDash val="lgDash"/>
          </a:ln>
        </p:spPr>
        <p:style>
          <a:lnRef idx="3">
            <a:schemeClr val="accent1"/>
          </a:lnRef>
          <a:fillRef idx="0">
            <a:schemeClr val="accent1"/>
          </a:fillRef>
          <a:effectRef idx="2">
            <a:schemeClr val="accent1"/>
          </a:effectRef>
          <a:fontRef idx="minor">
            <a:schemeClr val="tx1"/>
          </a:fontRef>
        </p:style>
      </p:cxnSp>
      <p:grpSp>
        <p:nvGrpSpPr>
          <p:cNvPr id="8" name="Group 52"/>
          <p:cNvGrpSpPr/>
          <p:nvPr/>
        </p:nvGrpSpPr>
        <p:grpSpPr>
          <a:xfrm>
            <a:off x="3428992" y="2714620"/>
            <a:ext cx="2500330" cy="1597955"/>
            <a:chOff x="3640124" y="2714620"/>
            <a:chExt cx="2714644" cy="1597955"/>
          </a:xfrm>
        </p:grpSpPr>
        <p:grpSp>
          <p:nvGrpSpPr>
            <p:cNvPr id="14" name="Group 23"/>
            <p:cNvGrpSpPr/>
            <p:nvPr/>
          </p:nvGrpSpPr>
          <p:grpSpPr>
            <a:xfrm>
              <a:off x="3640124" y="2714620"/>
              <a:ext cx="2714644" cy="1597955"/>
              <a:chOff x="1000100" y="3786190"/>
              <a:chExt cx="2714644" cy="1857388"/>
            </a:xfrm>
          </p:grpSpPr>
          <p:cxnSp>
            <p:nvCxnSpPr>
              <p:cNvPr id="69" name="Straight Connector 68"/>
              <p:cNvCxnSpPr/>
              <p:nvPr/>
            </p:nvCxnSpPr>
            <p:spPr>
              <a:xfrm rot="5400000">
                <a:off x="1428728" y="4714884"/>
                <a:ext cx="1857388" cy="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1000100" y="5357826"/>
                <a:ext cx="2714644" cy="0"/>
              </a:xfrm>
              <a:prstGeom prst="line">
                <a:avLst/>
              </a:prstGeom>
            </p:spPr>
            <p:style>
              <a:lnRef idx="2">
                <a:schemeClr val="dk1"/>
              </a:lnRef>
              <a:fillRef idx="0">
                <a:schemeClr val="dk1"/>
              </a:fillRef>
              <a:effectRef idx="1">
                <a:schemeClr val="dk1"/>
              </a:effectRef>
              <a:fontRef idx="minor">
                <a:schemeClr val="tx1"/>
              </a:fontRef>
            </p:style>
          </p:cxnSp>
          <p:cxnSp>
            <p:nvCxnSpPr>
              <p:cNvPr id="71" name="Curved Connector 70"/>
              <p:cNvCxnSpPr/>
              <p:nvPr/>
            </p:nvCxnSpPr>
            <p:spPr>
              <a:xfrm flipV="1">
                <a:off x="1000100" y="4357694"/>
                <a:ext cx="1357322" cy="1000132"/>
              </a:xfrm>
              <a:prstGeom prst="curvedConnector3">
                <a:avLst>
                  <a:gd name="adj1" fmla="val 75137"/>
                </a:avLst>
              </a:prstGeom>
            </p:spPr>
            <p:style>
              <a:lnRef idx="3">
                <a:schemeClr val="accent1"/>
              </a:lnRef>
              <a:fillRef idx="0">
                <a:schemeClr val="accent1"/>
              </a:fillRef>
              <a:effectRef idx="2">
                <a:schemeClr val="accent1"/>
              </a:effectRef>
              <a:fontRef idx="minor">
                <a:schemeClr val="tx1"/>
              </a:fontRef>
            </p:style>
          </p:cxnSp>
          <p:cxnSp>
            <p:nvCxnSpPr>
              <p:cNvPr id="72" name="Curved Connector 71"/>
              <p:cNvCxnSpPr/>
              <p:nvPr/>
            </p:nvCxnSpPr>
            <p:spPr>
              <a:xfrm rot="10800000">
                <a:off x="2357422" y="4357694"/>
                <a:ext cx="1357322" cy="1000132"/>
              </a:xfrm>
              <a:prstGeom prst="curvedConnector3">
                <a:avLst>
                  <a:gd name="adj1" fmla="val 75138"/>
                </a:avLst>
              </a:prstGeom>
            </p:spPr>
            <p:style>
              <a:lnRef idx="3">
                <a:schemeClr val="accent1"/>
              </a:lnRef>
              <a:fillRef idx="0">
                <a:schemeClr val="accent1"/>
              </a:fillRef>
              <a:effectRef idx="2">
                <a:schemeClr val="accent1"/>
              </a:effectRef>
              <a:fontRef idx="minor">
                <a:schemeClr val="tx1"/>
              </a:fontRef>
            </p:style>
          </p:cxnSp>
        </p:grpSp>
        <p:sp>
          <p:nvSpPr>
            <p:cNvPr id="55" name="Donut 54"/>
            <p:cNvSpPr/>
            <p:nvPr/>
          </p:nvSpPr>
          <p:spPr>
            <a:xfrm>
              <a:off x="4165614" y="393904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1" name="Donut 60"/>
            <p:cNvSpPr/>
            <p:nvPr/>
          </p:nvSpPr>
          <p:spPr>
            <a:xfrm>
              <a:off x="5113788" y="328612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2" name="Donut 61"/>
            <p:cNvSpPr/>
            <p:nvPr/>
          </p:nvSpPr>
          <p:spPr>
            <a:xfrm>
              <a:off x="5706358" y="3939044"/>
              <a:ext cx="61460" cy="6146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cxnSp>
        <p:nvCxnSpPr>
          <p:cNvPr id="42" name="Straight Connector 41"/>
          <p:cNvCxnSpPr/>
          <p:nvPr/>
        </p:nvCxnSpPr>
        <p:spPr>
          <a:xfrm rot="5400000">
            <a:off x="2714612" y="4429132"/>
            <a:ext cx="242889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928926" y="4429132"/>
            <a:ext cx="242889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714744" y="5786454"/>
            <a:ext cx="1928826" cy="307777"/>
          </a:xfrm>
          <a:prstGeom prst="rect">
            <a:avLst/>
          </a:prstGeom>
          <a:noFill/>
        </p:spPr>
        <p:txBody>
          <a:bodyPr wrap="square" rtlCol="0">
            <a:spAutoFit/>
          </a:bodyPr>
          <a:lstStyle/>
          <a:p>
            <a:pPr algn="ctr"/>
            <a:r>
              <a:rPr lang="en-GB" sz="1400" dirty="0" smtClean="0">
                <a:latin typeface="Times New Roman" pitchFamily="18" charset="0"/>
                <a:cs typeface="Times New Roman" pitchFamily="18" charset="0"/>
              </a:rPr>
              <a:t>Deformity correction</a:t>
            </a:r>
            <a:endParaRPr lang="en-GB" sz="1400" dirty="0">
              <a:latin typeface="Times New Roman" pitchFamily="18" charset="0"/>
              <a:cs typeface="Times New Roman" pitchFamily="18" charset="0"/>
            </a:endParaRPr>
          </a:p>
        </p:txBody>
      </p:sp>
      <p:cxnSp>
        <p:nvCxnSpPr>
          <p:cNvPr id="45" name="Straight Connector 44"/>
          <p:cNvCxnSpPr/>
          <p:nvPr/>
        </p:nvCxnSpPr>
        <p:spPr>
          <a:xfrm rot="5400000">
            <a:off x="3929058" y="4429132"/>
            <a:ext cx="242889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143372" y="4429132"/>
            <a:ext cx="242889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7" name="Left-Right Arrow 46"/>
          <p:cNvSpPr/>
          <p:nvPr/>
        </p:nvSpPr>
        <p:spPr>
          <a:xfrm>
            <a:off x="5000628" y="5643578"/>
            <a:ext cx="357190" cy="142876"/>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Left-Right Arrow 47"/>
          <p:cNvSpPr/>
          <p:nvPr/>
        </p:nvSpPr>
        <p:spPr>
          <a:xfrm>
            <a:off x="3929058" y="5643578"/>
            <a:ext cx="214314" cy="142876"/>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4" grpId="0"/>
      <p:bldP spid="47" grpId="0" animBg="1"/>
      <p:bldP spid="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6588" y="838200"/>
            <a:ext cx="8058150" cy="620713"/>
          </a:xfrm>
        </p:spPr>
        <p:txBody>
          <a:bodyPr>
            <a:normAutofit fontScale="90000"/>
          </a:bodyPr>
          <a:lstStyle/>
          <a:p>
            <a:pPr>
              <a:defRPr/>
            </a:pPr>
            <a:r>
              <a:rPr lang="en-GB" dirty="0" smtClean="0"/>
              <a:t> </a:t>
            </a:r>
            <a:r>
              <a:rPr lang="en-GB" dirty="0" smtClean="0">
                <a:solidFill>
                  <a:srgbClr val="0070C0"/>
                </a:solidFill>
              </a:rPr>
              <a:t>If  We Could Find the Flexion Axis Then We Could... </a:t>
            </a:r>
            <a:endParaRPr lang="en-GB" dirty="0">
              <a:solidFill>
                <a:srgbClr val="0070C0"/>
              </a:solidFill>
            </a:endParaRPr>
          </a:p>
        </p:txBody>
      </p:sp>
      <p:sp>
        <p:nvSpPr>
          <p:cNvPr id="34818" name="Rectangle 2"/>
          <p:cNvSpPr>
            <a:spLocks noGrp="1" noChangeArrowheads="1"/>
          </p:cNvSpPr>
          <p:nvPr>
            <p:ph idx="1"/>
          </p:nvPr>
        </p:nvSpPr>
        <p:spPr>
          <a:xfrm>
            <a:off x="636588" y="1905000"/>
            <a:ext cx="8039100" cy="2133600"/>
          </a:xfrm>
        </p:spPr>
        <p:txBody>
          <a:bodyPr/>
          <a:lstStyle/>
          <a:p>
            <a:pPr marL="728860" lvl="1">
              <a:buSzPct val="125000"/>
              <a:buFont typeface="Wingdings 2" pitchFamily="18" charset="2"/>
              <a:buNone/>
              <a:defRPr/>
            </a:pPr>
            <a:r>
              <a:rPr lang="en-US" sz="2100" dirty="0" smtClean="0"/>
              <a:t>….Use an implant with a single axis design and place it along the patients own flexion axis, better reproducing the kinematics of </a:t>
            </a:r>
            <a:r>
              <a:rPr lang="en-US" sz="2100" u="sng" dirty="0" smtClean="0"/>
              <a:t>each</a:t>
            </a:r>
            <a:r>
              <a:rPr lang="en-US" sz="2100" dirty="0" smtClean="0"/>
              <a:t> individual knee </a:t>
            </a:r>
            <a:endParaRPr lang="en-US" sz="2100" dirty="0"/>
          </a:p>
        </p:txBody>
      </p:sp>
      <p:grpSp>
        <p:nvGrpSpPr>
          <p:cNvPr id="2" name="Group 4"/>
          <p:cNvGrpSpPr>
            <a:grpSpLocks/>
          </p:cNvGrpSpPr>
          <p:nvPr/>
        </p:nvGrpSpPr>
        <p:grpSpPr bwMode="auto">
          <a:xfrm>
            <a:off x="2214563" y="3571875"/>
            <a:ext cx="4071937" cy="2600325"/>
            <a:chOff x="1584" y="1536"/>
            <a:chExt cx="2591" cy="1626"/>
          </a:xfrm>
        </p:grpSpPr>
        <p:pic>
          <p:nvPicPr>
            <p:cNvPr id="30725" name="Picture 5"/>
            <p:cNvPicPr>
              <a:picLocks noChangeAspect="1" noChangeArrowheads="1"/>
            </p:cNvPicPr>
            <p:nvPr/>
          </p:nvPicPr>
          <p:blipFill>
            <a:blip r:embed="rId3"/>
            <a:srcRect/>
            <a:stretch>
              <a:fillRect/>
            </a:stretch>
          </p:blipFill>
          <p:spPr bwMode="auto">
            <a:xfrm>
              <a:off x="1584" y="1536"/>
              <a:ext cx="1686" cy="1626"/>
            </a:xfrm>
            <a:prstGeom prst="rect">
              <a:avLst/>
            </a:prstGeom>
            <a:noFill/>
            <a:ln w="9525">
              <a:noFill/>
              <a:miter lim="800000"/>
              <a:headEnd/>
              <a:tailEnd/>
            </a:ln>
          </p:spPr>
        </p:pic>
        <p:pic>
          <p:nvPicPr>
            <p:cNvPr id="30726" name="Picture 6"/>
            <p:cNvPicPr>
              <a:picLocks noChangeAspect="1" noChangeArrowheads="1"/>
            </p:cNvPicPr>
            <p:nvPr/>
          </p:nvPicPr>
          <p:blipFill>
            <a:blip r:embed="rId4"/>
            <a:srcRect/>
            <a:stretch>
              <a:fillRect/>
            </a:stretch>
          </p:blipFill>
          <p:spPr bwMode="auto">
            <a:xfrm>
              <a:off x="3270" y="1536"/>
              <a:ext cx="905" cy="1626"/>
            </a:xfrm>
            <a:prstGeom prst="rect">
              <a:avLst/>
            </a:prstGeom>
            <a:noFill/>
            <a:ln w="9525">
              <a:noFill/>
              <a:miter lim="800000"/>
              <a:headEnd/>
              <a:tailEnd/>
            </a:ln>
          </p:spPr>
        </p:pic>
        <p:sp>
          <p:nvSpPr>
            <p:cNvPr id="30727" name="Oval 7"/>
            <p:cNvSpPr>
              <a:spLocks noChangeArrowheads="1"/>
            </p:cNvSpPr>
            <p:nvPr/>
          </p:nvSpPr>
          <p:spPr bwMode="auto">
            <a:xfrm>
              <a:off x="2544" y="2064"/>
              <a:ext cx="336" cy="336"/>
            </a:xfrm>
            <a:prstGeom prst="ellipse">
              <a:avLst/>
            </a:prstGeom>
            <a:noFill/>
            <a:ln w="28575">
              <a:solidFill>
                <a:srgbClr val="FF0000"/>
              </a:solidFill>
              <a:round/>
              <a:headEnd/>
              <a:tailEnd/>
            </a:ln>
          </p:spPr>
          <p:txBody>
            <a:bodyPr wrap="none" anchor="ctr"/>
            <a:lstStyle/>
            <a:p>
              <a:endParaRPr lang="de-DE"/>
            </a:p>
          </p:txBody>
        </p:sp>
        <p:sp>
          <p:nvSpPr>
            <p:cNvPr id="30728" name="Line 8"/>
            <p:cNvSpPr>
              <a:spLocks noChangeShapeType="1"/>
            </p:cNvSpPr>
            <p:nvPr/>
          </p:nvSpPr>
          <p:spPr bwMode="auto">
            <a:xfrm>
              <a:off x="1584" y="2208"/>
              <a:ext cx="816" cy="0"/>
            </a:xfrm>
            <a:prstGeom prst="line">
              <a:avLst/>
            </a:prstGeom>
            <a:noFill/>
            <a:ln w="28575">
              <a:solidFill>
                <a:srgbClr val="FF0000"/>
              </a:solidFill>
              <a:round/>
              <a:headEnd/>
              <a:tailEnd/>
            </a:ln>
          </p:spPr>
          <p:txBody>
            <a:bodyPr/>
            <a:lstStyle/>
            <a:p>
              <a:endParaRPr lang="en-US"/>
            </a:p>
          </p:txBody>
        </p:sp>
        <p:sp>
          <p:nvSpPr>
            <p:cNvPr id="30729" name="Line 9"/>
            <p:cNvSpPr>
              <a:spLocks noChangeShapeType="1"/>
            </p:cNvSpPr>
            <p:nvPr/>
          </p:nvSpPr>
          <p:spPr bwMode="auto">
            <a:xfrm>
              <a:off x="3359" y="2208"/>
              <a:ext cx="816" cy="0"/>
            </a:xfrm>
            <a:prstGeom prst="line">
              <a:avLst/>
            </a:prstGeom>
            <a:noFill/>
            <a:ln w="28575">
              <a:solidFill>
                <a:srgbClr val="FF0000"/>
              </a:solidFill>
              <a:round/>
              <a:headEnd/>
              <a:tailEnd/>
            </a:ln>
          </p:spPr>
          <p:txBody>
            <a:bodyP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6588" y="838200"/>
            <a:ext cx="8058150" cy="620713"/>
          </a:xfrm>
        </p:spPr>
        <p:txBody>
          <a:bodyPr>
            <a:normAutofit fontScale="90000"/>
          </a:bodyPr>
          <a:lstStyle/>
          <a:p>
            <a:pPr>
              <a:defRPr/>
            </a:pPr>
            <a:r>
              <a:rPr lang="en-GB" dirty="0" smtClean="0"/>
              <a:t> </a:t>
            </a:r>
            <a:r>
              <a:rPr lang="en-GB" dirty="0" smtClean="0">
                <a:solidFill>
                  <a:srgbClr val="0070C0"/>
                </a:solidFill>
              </a:rPr>
              <a:t>If  We Can Find the Flexion Axis Then Perhaps We Can... </a:t>
            </a:r>
            <a:endParaRPr lang="en-GB" dirty="0">
              <a:solidFill>
                <a:srgbClr val="0070C0"/>
              </a:solidFill>
            </a:endParaRPr>
          </a:p>
        </p:txBody>
      </p:sp>
      <p:sp>
        <p:nvSpPr>
          <p:cNvPr id="34818" name="Rectangle 2"/>
          <p:cNvSpPr>
            <a:spLocks noGrp="1" noChangeArrowheads="1"/>
          </p:cNvSpPr>
          <p:nvPr>
            <p:ph idx="1"/>
          </p:nvPr>
        </p:nvSpPr>
        <p:spPr>
          <a:xfrm>
            <a:off x="1071563" y="1828800"/>
            <a:ext cx="7089775" cy="3733800"/>
          </a:xfrm>
        </p:spPr>
        <p:txBody>
          <a:bodyPr/>
          <a:lstStyle/>
          <a:p>
            <a:pPr marL="728860" lvl="1">
              <a:buSzPct val="125000"/>
              <a:buFont typeface="Wingdings 2" pitchFamily="18" charset="2"/>
              <a:buNone/>
              <a:defRPr/>
            </a:pPr>
            <a:r>
              <a:rPr lang="en-US" sz="2100" dirty="0" smtClean="0"/>
              <a:t>…Place the knee components within the  confines of the normal ligamentous envelope reducing the need for soft tissue rebalancing and maybe give patients a knee that “feels more normal”</a:t>
            </a:r>
          </a:p>
          <a:p>
            <a:pPr marL="728860" lvl="1">
              <a:buSzPct val="125000"/>
              <a:defRPr/>
            </a:pPr>
            <a:endParaRPr lang="en-US" sz="2100" dirty="0"/>
          </a:p>
        </p:txBody>
      </p:sp>
      <p:pic>
        <p:nvPicPr>
          <p:cNvPr id="13" name="Picture 2" descr="Old couple"/>
          <p:cNvPicPr>
            <a:picLocks noChangeAspect="1" noChangeArrowheads="1"/>
          </p:cNvPicPr>
          <p:nvPr/>
        </p:nvPicPr>
        <p:blipFill>
          <a:blip r:embed="rId3"/>
          <a:srcRect/>
          <a:stretch>
            <a:fillRect/>
          </a:stretch>
        </p:blipFill>
        <p:spPr bwMode="auto">
          <a:xfrm>
            <a:off x="2819400" y="3657600"/>
            <a:ext cx="2857500" cy="2143125"/>
          </a:xfrm>
          <a:prstGeom prst="rect">
            <a:avLst/>
          </a:prstGeom>
          <a:noFill/>
          <a:ln w="9525">
            <a:noFill/>
            <a:miter lim="800000"/>
            <a:headEnd/>
            <a:tailEnd/>
          </a:ln>
        </p:spPr>
      </p:pic>
      <p:pic>
        <p:nvPicPr>
          <p:cNvPr id="95234" name="Picture 2" descr="http://www.harrycutting.com/graphics/photos/elderly_people/elderlypeoplethumbs/old-people-smiling-KC5072-460.jpg"/>
          <p:cNvPicPr>
            <a:picLocks noChangeAspect="1" noChangeArrowheads="1"/>
          </p:cNvPicPr>
          <p:nvPr/>
        </p:nvPicPr>
        <p:blipFill>
          <a:blip r:embed="rId4"/>
          <a:srcRect/>
          <a:stretch>
            <a:fillRect/>
          </a:stretch>
        </p:blipFill>
        <p:spPr bwMode="auto">
          <a:xfrm>
            <a:off x="2908300" y="3733800"/>
            <a:ext cx="2654300" cy="19907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5234"/>
                                        </p:tgtEl>
                                        <p:attrNameLst>
                                          <p:attrName>style.visibility</p:attrName>
                                        </p:attrNameLst>
                                      </p:cBhvr>
                                      <p:to>
                                        <p:strVal val="visible"/>
                                      </p:to>
                                    </p:set>
                                    <p:animEffect transition="in" filter="blinds(horizontal)">
                                      <p:cBhvr>
                                        <p:cTn id="11"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kinematics</a:t>
            </a:r>
            <a:endParaRPr lang="en-US" dirty="0"/>
          </a:p>
        </p:txBody>
      </p:sp>
      <p:pic>
        <p:nvPicPr>
          <p:cNvPr id="4" name="Mid-flexion multi radius.mp4">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548922" y="1600200"/>
            <a:ext cx="8046156" cy="4525963"/>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kinematics</a:t>
            </a:r>
            <a:endParaRPr lang="en-US" dirty="0"/>
          </a:p>
        </p:txBody>
      </p:sp>
      <p:pic>
        <p:nvPicPr>
          <p:cNvPr id="7" name="IQM Better Quad Efficiency.mp4">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917318" y="2362200"/>
            <a:ext cx="5702682" cy="3675062"/>
          </a:xfrm>
        </p:spPr>
      </p:pic>
      <p:sp>
        <p:nvSpPr>
          <p:cNvPr id="3" name="Text Placeholder 2"/>
          <p:cNvSpPr>
            <a:spLocks noGrp="1"/>
          </p:cNvSpPr>
          <p:nvPr>
            <p:ph type="body" idx="4294967295"/>
          </p:nvPr>
        </p:nvSpPr>
        <p:spPr>
          <a:xfrm>
            <a:off x="2513012" y="1535113"/>
            <a:ext cx="4040188" cy="639762"/>
          </a:xfrm>
        </p:spPr>
        <p:txBody>
          <a:bodyPr>
            <a:normAutofit fontScale="85000" lnSpcReduction="10000"/>
          </a:bodyPr>
          <a:lstStyle/>
          <a:p>
            <a:pPr algn="ctr"/>
            <a:r>
              <a:rPr lang="en-US" dirty="0" smtClean="0"/>
              <a:t>Single axis – Quad work</a:t>
            </a:r>
            <a:endParaRPr lang="en-US" dirty="0"/>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kinematics</a:t>
            </a:r>
            <a:endParaRPr lang="en-US" dirty="0"/>
          </a:p>
        </p:txBody>
      </p:sp>
      <p:pic>
        <p:nvPicPr>
          <p:cNvPr id="4" name="PS multi radius knee.mp4">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548922" y="1600200"/>
            <a:ext cx="8046156" cy="4525963"/>
          </a:xfr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36588" y="368300"/>
            <a:ext cx="8058150" cy="620713"/>
          </a:xfrm>
        </p:spPr>
        <p:txBody>
          <a:bodyPr>
            <a:normAutofit fontScale="90000"/>
          </a:bodyPr>
          <a:lstStyle/>
          <a:p>
            <a:pPr>
              <a:defRPr/>
            </a:pPr>
            <a:r>
              <a:rPr lang="en-US" dirty="0" smtClean="0">
                <a:solidFill>
                  <a:srgbClr val="0070C0"/>
                </a:solidFill>
              </a:rPr>
              <a:t>Normal Population Alignment</a:t>
            </a:r>
          </a:p>
        </p:txBody>
      </p:sp>
      <p:sp>
        <p:nvSpPr>
          <p:cNvPr id="44035" name="Rectangle 3"/>
          <p:cNvSpPr>
            <a:spLocks noGrp="1" noChangeArrowheads="1"/>
          </p:cNvSpPr>
          <p:nvPr>
            <p:ph type="body" idx="1"/>
          </p:nvPr>
        </p:nvSpPr>
        <p:spPr>
          <a:xfrm>
            <a:off x="633413" y="1752600"/>
            <a:ext cx="8039100" cy="1447800"/>
          </a:xfrm>
        </p:spPr>
        <p:txBody>
          <a:bodyPr/>
          <a:lstStyle/>
          <a:p>
            <a:pPr>
              <a:buFontTx/>
              <a:buNone/>
              <a:defRPr/>
            </a:pPr>
            <a:r>
              <a:rPr lang="en-US" sz="1800" dirty="0" smtClean="0">
                <a:solidFill>
                  <a:schemeClr val="tx1"/>
                </a:solidFill>
              </a:rPr>
              <a:t>Hsu et al, CORR 1990</a:t>
            </a:r>
          </a:p>
          <a:p>
            <a:pPr>
              <a:defRPr/>
            </a:pPr>
            <a:r>
              <a:rPr lang="en-US" sz="1800" dirty="0" smtClean="0">
                <a:solidFill>
                  <a:schemeClr val="tx1"/>
                </a:solidFill>
              </a:rPr>
              <a:t>Analyzed Long Standing X-rays on 120 normal subjects</a:t>
            </a:r>
          </a:p>
          <a:p>
            <a:pPr>
              <a:defRPr/>
            </a:pPr>
            <a:r>
              <a:rPr lang="en-US" sz="1800" dirty="0" smtClean="0">
                <a:solidFill>
                  <a:schemeClr val="tx1"/>
                </a:solidFill>
              </a:rPr>
              <a:t>Results: Mean mechanical axis was 1.2 </a:t>
            </a:r>
            <a:r>
              <a:rPr lang="en-US" sz="1800" dirty="0" smtClean="0">
                <a:solidFill>
                  <a:schemeClr val="tx1"/>
                </a:solidFill>
                <a:cs typeface="Arial" charset="0"/>
              </a:rPr>
              <a:t>± 2.2° </a:t>
            </a:r>
            <a:r>
              <a:rPr lang="en-US" sz="1800" dirty="0" err="1" smtClean="0">
                <a:solidFill>
                  <a:schemeClr val="tx1"/>
                </a:solidFill>
                <a:cs typeface="Arial" charset="0"/>
              </a:rPr>
              <a:t>Varus</a:t>
            </a:r>
            <a:endParaRPr lang="en-US" sz="1800" dirty="0" smtClean="0">
              <a:solidFill>
                <a:schemeClr val="tx1"/>
              </a:solidFill>
              <a:cs typeface="Arial" charset="0"/>
            </a:endParaRPr>
          </a:p>
        </p:txBody>
      </p:sp>
      <p:pic>
        <p:nvPicPr>
          <p:cNvPr id="15362" name="Picture 2"/>
          <p:cNvPicPr>
            <a:picLocks noChangeAspect="1" noChangeArrowheads="1"/>
          </p:cNvPicPr>
          <p:nvPr/>
        </p:nvPicPr>
        <p:blipFill>
          <a:blip r:embed="rId3" cstate="print"/>
          <a:srcRect b="47039"/>
          <a:stretch>
            <a:fillRect/>
          </a:stretch>
        </p:blipFill>
        <p:spPr bwMode="auto">
          <a:xfrm>
            <a:off x="2133600" y="2743200"/>
            <a:ext cx="4267200" cy="30497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fov="2700000">
              <a:rot lat="20400000" lon="0" rev="0"/>
            </a:camera>
            <a:lightRig rig="twoPt" dir="t">
              <a:rot lat="0" lon="0" rev="7200000"/>
            </a:lightRig>
          </a:scene3d>
          <a:sp3d prstMaterial="matte">
            <a:bevelT w="22860" h="12700"/>
            <a:contourClr>
              <a:srgbClr val="FFFFFF"/>
            </a:contourClr>
          </a:sp3d>
        </p:spPr>
      </p:pic>
      <p:pic>
        <p:nvPicPr>
          <p:cNvPr id="19461" name="Picture 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681788" y="1371600"/>
            <a:ext cx="2233612" cy="4181475"/>
          </a:xfrm>
          <a:prstGeom prst="rect">
            <a:avLst/>
          </a:prstGeom>
          <a:noFill/>
          <a:ln w="9525">
            <a:noFill/>
            <a:miter lim="800000"/>
            <a:headEnd/>
            <a:tailEnd/>
          </a:ln>
        </p:spPr>
      </p:pic>
      <p:sp>
        <p:nvSpPr>
          <p:cNvPr id="19462" name="Text Box 6"/>
          <p:cNvSpPr txBox="1">
            <a:spLocks noChangeArrowheads="1"/>
          </p:cNvSpPr>
          <p:nvPr/>
        </p:nvSpPr>
        <p:spPr bwMode="auto">
          <a:xfrm>
            <a:off x="1676400" y="5922962"/>
            <a:ext cx="5257800" cy="554038"/>
          </a:xfrm>
          <a:prstGeom prst="rect">
            <a:avLst/>
          </a:prstGeom>
          <a:noFill/>
          <a:ln w="9525">
            <a:noFill/>
            <a:miter lim="800000"/>
            <a:headEnd/>
            <a:tailEnd/>
          </a:ln>
        </p:spPr>
        <p:txBody>
          <a:bodyPr lIns="82296" rIns="82296">
            <a:spAutoFit/>
          </a:bodyPr>
          <a:lstStyle/>
          <a:p>
            <a:pPr defTabSz="857250"/>
            <a:r>
              <a:rPr lang="en-US" sz="1000" dirty="0"/>
              <a:t>Hsu  RW et al. Normal axial alignment of the lower extremity and load-bearing distribution at the knee. </a:t>
            </a:r>
            <a:r>
              <a:rPr lang="en-US" sz="1000" dirty="0" err="1"/>
              <a:t>Clin</a:t>
            </a:r>
            <a:r>
              <a:rPr lang="en-US" sz="1000" dirty="0"/>
              <a:t> </a:t>
            </a:r>
            <a:r>
              <a:rPr lang="en-US" sz="1000" dirty="0" err="1"/>
              <a:t>Orthop</a:t>
            </a:r>
            <a:r>
              <a:rPr lang="en-US" sz="1000" dirty="0"/>
              <a:t> </a:t>
            </a:r>
            <a:r>
              <a:rPr lang="en-US" sz="1000" dirty="0" err="1"/>
              <a:t>Relat</a:t>
            </a:r>
            <a:r>
              <a:rPr lang="en-US" sz="1000" dirty="0"/>
              <a:t> Res. 1990 Jun; 255:215-27.</a:t>
            </a:r>
          </a:p>
          <a:p>
            <a:pPr defTabSz="857250"/>
            <a:endParaRPr lang="en-US" sz="1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36588" y="368300"/>
            <a:ext cx="8058150" cy="620713"/>
          </a:xfrm>
        </p:spPr>
        <p:txBody>
          <a:bodyPr>
            <a:normAutofit fontScale="90000"/>
          </a:bodyPr>
          <a:lstStyle/>
          <a:p>
            <a:pPr algn="ctr">
              <a:defRPr/>
            </a:pPr>
            <a:r>
              <a:rPr lang="en-US" smtClean="0"/>
              <a:t>Kinematic Alignment</a:t>
            </a:r>
          </a:p>
        </p:txBody>
      </p:sp>
      <p:sp>
        <p:nvSpPr>
          <p:cNvPr id="52227" name="Rectangle 3"/>
          <p:cNvSpPr>
            <a:spLocks noGrp="1" noChangeArrowheads="1"/>
          </p:cNvSpPr>
          <p:nvPr>
            <p:ph type="body" idx="1"/>
          </p:nvPr>
        </p:nvSpPr>
        <p:spPr>
          <a:xfrm>
            <a:off x="639763" y="1143000"/>
            <a:ext cx="8039100" cy="3967163"/>
          </a:xfrm>
        </p:spPr>
        <p:txBody>
          <a:bodyPr/>
          <a:lstStyle/>
          <a:p>
            <a:pPr marL="0" indent="0" algn="ctr">
              <a:buFontTx/>
              <a:buNone/>
              <a:defRPr/>
            </a:pPr>
            <a:r>
              <a:rPr lang="en-US" sz="3200" b="1" smtClean="0">
                <a:solidFill>
                  <a:srgbClr val="FF0000"/>
                </a:solidFill>
              </a:rPr>
              <a:t>Flexion Extension (F/E) Axis Is The Key</a:t>
            </a:r>
          </a:p>
          <a:p>
            <a:pPr marL="0" indent="0" algn="ctr">
              <a:buFontTx/>
              <a:buNone/>
              <a:defRPr/>
            </a:pPr>
            <a:endParaRPr lang="en-US" sz="3200" b="1" smtClean="0">
              <a:solidFill>
                <a:srgbClr val="FF0000"/>
              </a:solidFill>
            </a:endParaRPr>
          </a:p>
          <a:p>
            <a:pPr marL="0" indent="0" algn="ctr">
              <a:buFontTx/>
              <a:buNone/>
              <a:defRPr/>
            </a:pPr>
            <a:r>
              <a:rPr lang="en-US" sz="3200" b="1" smtClean="0">
                <a:solidFill>
                  <a:srgbClr val="0000FF"/>
                </a:solidFill>
              </a:rPr>
              <a:t>If the flexion/extension axis is restored and the tibial resection is based off the F/E axis, then the knee will be balanced throughout the ROM with normal kinematics</a:t>
            </a:r>
          </a:p>
          <a:p>
            <a:pPr marL="0" indent="0" algn="ctr">
              <a:buFontTx/>
              <a:buNone/>
              <a:defRPr/>
            </a:pPr>
            <a:endParaRPr lang="en-US" sz="3200" b="1" smtClean="0">
              <a:solidFill>
                <a:srgbClr val="0000FF"/>
              </a:solidFill>
            </a:endParaRPr>
          </a:p>
          <a:p>
            <a:pPr marL="0" indent="0" algn="ctr">
              <a:buFontTx/>
              <a:buNone/>
              <a:defRPr/>
            </a:pPr>
            <a:endParaRPr lang="en-US" b="1" smtClean="0">
              <a:solidFill>
                <a:srgbClr val="0000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36588" y="368300"/>
            <a:ext cx="8058150" cy="620713"/>
          </a:xfrm>
        </p:spPr>
        <p:txBody>
          <a:bodyPr>
            <a:normAutofit fontScale="90000"/>
          </a:bodyPr>
          <a:lstStyle/>
          <a:p>
            <a:pPr algn="ctr">
              <a:defRPr/>
            </a:pPr>
            <a:r>
              <a:rPr lang="en-US" smtClean="0"/>
              <a:t>Kinematic Alignment</a:t>
            </a:r>
          </a:p>
        </p:txBody>
      </p:sp>
      <p:sp>
        <p:nvSpPr>
          <p:cNvPr id="53251" name="Rectangle 3"/>
          <p:cNvSpPr>
            <a:spLocks noGrp="1" noChangeArrowheads="1"/>
          </p:cNvSpPr>
          <p:nvPr>
            <p:ph type="body" idx="1"/>
          </p:nvPr>
        </p:nvSpPr>
        <p:spPr>
          <a:xfrm>
            <a:off x="639763" y="1143000"/>
            <a:ext cx="8039100" cy="3967163"/>
          </a:xfrm>
        </p:spPr>
        <p:txBody>
          <a:bodyPr/>
          <a:lstStyle/>
          <a:p>
            <a:pPr marL="0" indent="0" algn="ctr">
              <a:buFontTx/>
              <a:buNone/>
              <a:defRPr/>
            </a:pPr>
            <a:r>
              <a:rPr lang="en-US" sz="3200" b="1" smtClean="0">
                <a:solidFill>
                  <a:srgbClr val="FF0000"/>
                </a:solidFill>
              </a:rPr>
              <a:t>Flexion Extension (F/E) Axis Is The Key</a:t>
            </a:r>
          </a:p>
          <a:p>
            <a:pPr marL="0" indent="0" algn="ctr">
              <a:buFontTx/>
              <a:buNone/>
              <a:defRPr/>
            </a:pPr>
            <a:endParaRPr lang="en-US" sz="3200" b="1" smtClean="0">
              <a:solidFill>
                <a:srgbClr val="FF0000"/>
              </a:solidFill>
            </a:endParaRPr>
          </a:p>
          <a:p>
            <a:pPr marL="0" indent="0" algn="ctr">
              <a:buFontTx/>
              <a:buNone/>
              <a:defRPr/>
            </a:pPr>
            <a:endParaRPr lang="en-US" sz="1600" b="1" smtClean="0">
              <a:solidFill>
                <a:srgbClr val="0000FF"/>
              </a:solidFill>
            </a:endParaRPr>
          </a:p>
          <a:p>
            <a:pPr marL="0" indent="0" algn="ctr">
              <a:buFontTx/>
              <a:buNone/>
              <a:defRPr/>
            </a:pPr>
            <a:r>
              <a:rPr lang="en-US" sz="3200" b="1" smtClean="0">
                <a:solidFill>
                  <a:srgbClr val="0000FF"/>
                </a:solidFill>
              </a:rPr>
              <a:t>Re-establishing the patient’s joint line maintains the soft tissue envelope.</a:t>
            </a:r>
          </a:p>
          <a:p>
            <a:pPr marL="0" indent="0" algn="ctr">
              <a:buFontTx/>
              <a:buNone/>
              <a:defRPr/>
            </a:pPr>
            <a:endParaRPr lang="en-US" sz="3200" b="1" smtClean="0">
              <a:solidFill>
                <a:srgbClr val="0000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381000"/>
            <a:ext cx="8058150" cy="620713"/>
          </a:xfrm>
        </p:spPr>
        <p:txBody>
          <a:bodyPr>
            <a:normAutofit/>
          </a:bodyPr>
          <a:lstStyle/>
          <a:p>
            <a:r>
              <a:rPr lang="en-GB" sz="3200" dirty="0" smtClean="0"/>
              <a:t>Kinematic </a:t>
            </a:r>
            <a:r>
              <a:rPr lang="en-GB" sz="3200" dirty="0" err="1" smtClean="0"/>
              <a:t>vs</a:t>
            </a:r>
            <a:r>
              <a:rPr lang="en-GB" sz="3200" dirty="0" smtClean="0"/>
              <a:t> Mechanical Alignment</a:t>
            </a:r>
            <a:endParaRPr lang="en-GB" sz="3200" dirty="0"/>
          </a:p>
        </p:txBody>
      </p:sp>
      <p:sp>
        <p:nvSpPr>
          <p:cNvPr id="5" name="Content Placeholder 4"/>
          <p:cNvSpPr>
            <a:spLocks noGrp="1"/>
          </p:cNvSpPr>
          <p:nvPr>
            <p:ph sz="quarter" idx="1"/>
          </p:nvPr>
        </p:nvSpPr>
        <p:spPr>
          <a:xfrm>
            <a:off x="633413" y="2089150"/>
            <a:ext cx="7867677" cy="4292600"/>
          </a:xfrm>
        </p:spPr>
        <p:txBody>
          <a:bodyPr/>
          <a:lstStyle/>
          <a:p>
            <a:endParaRPr lang="en-GB" dirty="0" smtClean="0"/>
          </a:p>
          <a:p>
            <a:endParaRPr lang="en-GB" dirty="0" smtClean="0"/>
          </a:p>
          <a:p>
            <a:endParaRPr lang="en-GB" dirty="0" smtClean="0"/>
          </a:p>
          <a:p>
            <a:endParaRPr lang="en-GB" dirty="0" smtClean="0"/>
          </a:p>
        </p:txBody>
      </p:sp>
      <p:graphicFrame>
        <p:nvGraphicFramePr>
          <p:cNvPr id="7" name="Diagram 6"/>
          <p:cNvGraphicFramePr/>
          <p:nvPr/>
        </p:nvGraphicFramePr>
        <p:xfrm>
          <a:off x="1166810" y="1825628"/>
          <a:ext cx="6905652" cy="488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cstate="print">
            <a:clrChange>
              <a:clrFrom>
                <a:srgbClr val="FFFFFF"/>
              </a:clrFrom>
              <a:clrTo>
                <a:srgbClr val="FFFFFF">
                  <a:alpha val="0"/>
                </a:srgbClr>
              </a:clrTo>
            </a:clrChange>
          </a:blip>
          <a:srcRect l="54943" t="29639" r="34776" b="12109"/>
          <a:stretch>
            <a:fillRect/>
          </a:stretch>
        </p:blipFill>
        <p:spPr bwMode="auto">
          <a:xfrm>
            <a:off x="457200" y="1294442"/>
            <a:ext cx="1614470" cy="5142834"/>
          </a:xfrm>
          <a:prstGeom prst="rect">
            <a:avLst/>
          </a:prstGeom>
          <a:solidFill>
            <a:schemeClr val="bg1"/>
          </a:solidFill>
          <a:ln w="9525">
            <a:noFill/>
            <a:miter lim="800000"/>
            <a:headEnd/>
            <a:tailEnd/>
          </a:ln>
          <a:effectLst/>
        </p:spPr>
      </p:pic>
      <p:pic>
        <p:nvPicPr>
          <p:cNvPr id="15" name="Picture 2"/>
          <p:cNvPicPr>
            <a:picLocks noChangeAspect="1" noChangeArrowheads="1"/>
          </p:cNvPicPr>
          <p:nvPr/>
        </p:nvPicPr>
        <p:blipFill>
          <a:blip r:embed="rId8" cstate="print">
            <a:clrChange>
              <a:clrFrom>
                <a:srgbClr val="FFFFFF"/>
              </a:clrFrom>
              <a:clrTo>
                <a:srgbClr val="FFFFFF">
                  <a:alpha val="0"/>
                </a:srgbClr>
              </a:clrTo>
            </a:clrChange>
          </a:blip>
          <a:srcRect l="40744" t="30510" r="52401" b="12109"/>
          <a:stretch>
            <a:fillRect/>
          </a:stretch>
        </p:blipFill>
        <p:spPr bwMode="auto">
          <a:xfrm>
            <a:off x="7490891" y="1295400"/>
            <a:ext cx="1088159" cy="5121715"/>
          </a:xfrm>
          <a:prstGeom prst="rect">
            <a:avLst/>
          </a:prstGeom>
          <a:solidFill>
            <a:srgbClr val="FFFFFF"/>
          </a:solid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Kinematic alignment</a:t>
            </a:r>
            <a:endParaRPr lang="en-US" sz="3600" dirty="0"/>
          </a:p>
        </p:txBody>
      </p:sp>
      <p:sp>
        <p:nvSpPr>
          <p:cNvPr id="248835" name="Rectangle 3"/>
          <p:cNvSpPr>
            <a:spLocks noGrp="1" noChangeArrowheads="1"/>
          </p:cNvSpPr>
          <p:nvPr>
            <p:ph type="body" idx="1"/>
          </p:nvPr>
        </p:nvSpPr>
        <p:spPr/>
        <p:txBody>
          <a:bodyPr>
            <a:normAutofit fontScale="77500" lnSpcReduction="20000"/>
          </a:bodyPr>
          <a:lstStyle/>
          <a:p>
            <a:r>
              <a:rPr lang="en-US" dirty="0" smtClean="0">
                <a:solidFill>
                  <a:srgbClr val="FF0000"/>
                </a:solidFill>
              </a:rPr>
              <a:t>Knee survivorship and satisfaction are not the same</a:t>
            </a:r>
          </a:p>
          <a:p>
            <a:endParaRPr lang="en-US" dirty="0" smtClean="0"/>
          </a:p>
          <a:p>
            <a:r>
              <a:rPr lang="en-US" dirty="0" smtClean="0"/>
              <a:t>Neutral mechanical alignment in the coronal plane doesn’t lead to better patient satisfaction or survivorship.</a:t>
            </a:r>
          </a:p>
          <a:p>
            <a:endParaRPr lang="en-US" dirty="0" smtClean="0"/>
          </a:p>
          <a:p>
            <a:r>
              <a:rPr lang="en-US" dirty="0" smtClean="0">
                <a:solidFill>
                  <a:srgbClr val="FF0000"/>
                </a:solidFill>
              </a:rPr>
              <a:t>Restoration of the joint using kinematic alignment may result in a more natural motion and a better functioning knee.</a:t>
            </a:r>
          </a:p>
          <a:p>
            <a:endParaRPr lang="en-US" dirty="0" smtClean="0"/>
          </a:p>
          <a:p>
            <a:r>
              <a:rPr lang="en-US" dirty="0" err="1" smtClean="0"/>
              <a:t>Eckhoff</a:t>
            </a:r>
            <a:r>
              <a:rPr lang="en-US" dirty="0" smtClean="0"/>
              <a:t> - Neutral mechanical limb alignment within safe window (+/- 3 degrees) is achieved in the majority of patients restored using kinematic alignment </a:t>
            </a:r>
          </a:p>
          <a:p>
            <a:endParaRPr lang="en-US" dirty="0" smtClean="0"/>
          </a:p>
          <a:p>
            <a:endParaRPr lang="en-US" dirty="0" smtClean="0"/>
          </a:p>
        </p:txBody>
      </p:sp>
      <p:sp>
        <p:nvSpPr>
          <p:cNvPr id="5" name="Rectangle 2"/>
          <p:cNvSpPr txBox="1">
            <a:spLocks noChangeArrowheads="1"/>
          </p:cNvSpPr>
          <p:nvPr/>
        </p:nvSpPr>
        <p:spPr bwMode="auto">
          <a:xfrm>
            <a:off x="381000" y="533400"/>
            <a:ext cx="8058150" cy="533400"/>
          </a:xfrm>
          <a:prstGeom prst="rect">
            <a:avLst/>
          </a:prstGeom>
          <a:noFill/>
          <a:ln w="9525">
            <a:noFill/>
            <a:miter lim="800000"/>
            <a:headEnd/>
            <a:tailEnd/>
          </a:ln>
          <a:effectLst>
            <a:outerShdw dist="17961" dir="2700000" algn="ctr" rotWithShape="0">
              <a:schemeClr val="bg2"/>
            </a:outerShdw>
          </a:effectLst>
        </p:spPr>
        <p:txBody>
          <a:bodyPr lIns="0" tIns="0" rIns="0" bIns="0"/>
          <a:lstStyle/>
          <a:p>
            <a:pPr defTabSz="914400" eaLnBrk="0" hangingPunct="0">
              <a:lnSpc>
                <a:spcPct val="90000"/>
              </a:lnSpc>
              <a:buClr>
                <a:srgbClr val="DADDFE"/>
              </a:buClr>
              <a:defRPr/>
            </a:pPr>
            <a:endParaRPr lang="en-US" sz="1200" dirty="0" smtClean="0">
              <a:solidFill>
                <a:srgbClr val="0070C0"/>
              </a:solidFill>
              <a:latin typeface="Arial" charset="0"/>
            </a:endParaRPr>
          </a:p>
          <a:p>
            <a:pPr defTabSz="914400" eaLnBrk="0" hangingPunct="0">
              <a:lnSpc>
                <a:spcPct val="90000"/>
              </a:lnSpc>
              <a:buClr>
                <a:srgbClr val="DADDFE"/>
              </a:buClr>
              <a:defRPr/>
            </a:pPr>
            <a:endParaRPr lang="en-US" sz="3200" dirty="0">
              <a:solidFill>
                <a:srgbClr val="0070C0"/>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8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8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MG_8500.jpg" descr="/Users/tontran/Desktop/IMG_8500.jpg"/>
          <p:cNvPicPr>
            <a:picLocks noGrp="1" noChangeAspect="1"/>
          </p:cNvPicPr>
          <p:nvPr>
            <p:ph idx="1"/>
          </p:nvPr>
        </p:nvPicPr>
        <p:blipFill>
          <a:blip r:embed="rId2" r:link="rId3">
            <a:extLst>
              <a:ext uri="{28A0092B-C50C-407E-A947-70E740481C1C}">
                <a14:useLocalDpi xmlns:a14="http://schemas.microsoft.com/office/drawing/2010/main" val="0"/>
              </a:ext>
            </a:extLst>
          </a:blip>
          <a:srcRect l="-18187" r="-18187"/>
          <a:stretch>
            <a:fillRect/>
          </a:stretch>
        </p:blipFill>
        <p:spPr>
          <a:xfrm>
            <a:off x="-747941" y="537420"/>
            <a:ext cx="10639882" cy="5851525"/>
          </a:xfrm>
        </p:spPr>
      </p:pic>
    </p:spTree>
    <p:extLst>
      <p:ext uri="{BB962C8B-B14F-4D97-AF65-F5344CB8AC3E}">
        <p14:creationId xmlns:p14="http://schemas.microsoft.com/office/powerpoint/2010/main" val="297923613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US" dirty="0"/>
          </a:p>
        </p:txBody>
      </p:sp>
      <p:sp>
        <p:nvSpPr>
          <p:cNvPr id="3" name="Content Placeholder 2"/>
          <p:cNvSpPr>
            <a:spLocks noGrp="1"/>
          </p:cNvSpPr>
          <p:nvPr>
            <p:ph idx="1"/>
          </p:nvPr>
        </p:nvSpPr>
        <p:spPr/>
        <p:txBody>
          <a:bodyPr/>
          <a:lstStyle/>
          <a:p>
            <a:endParaRPr lang="en-US" dirty="0"/>
          </a:p>
        </p:txBody>
      </p:sp>
      <p:pic>
        <p:nvPicPr>
          <p:cNvPr id="211970" name="Picture 2" descr="http://www.interviewquestionsandanswers.org/images/RedFigure%20Raised%20Hand.jpg"/>
          <p:cNvPicPr>
            <a:picLocks noChangeAspect="1" noChangeArrowheads="1"/>
          </p:cNvPicPr>
          <p:nvPr/>
        </p:nvPicPr>
        <p:blipFill>
          <a:blip r:embed="rId2" cstate="print"/>
          <a:srcRect/>
          <a:stretch>
            <a:fillRect/>
          </a:stretch>
        </p:blipFill>
        <p:spPr bwMode="auto">
          <a:xfrm>
            <a:off x="939756" y="1676400"/>
            <a:ext cx="7213644" cy="48006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Priority?</a:t>
            </a:r>
            <a:endParaRPr lang="en-US" dirty="0"/>
          </a:p>
        </p:txBody>
      </p:sp>
      <p:sp>
        <p:nvSpPr>
          <p:cNvPr id="7" name="Content Placeholder 6"/>
          <p:cNvSpPr>
            <a:spLocks noGrp="1"/>
          </p:cNvSpPr>
          <p:nvPr>
            <p:ph idx="1"/>
          </p:nvPr>
        </p:nvSpPr>
        <p:spPr>
          <a:xfrm>
            <a:off x="609600" y="1828800"/>
            <a:ext cx="8039100" cy="4292600"/>
          </a:xfrm>
        </p:spPr>
        <p:txBody>
          <a:bodyPr/>
          <a:lstStyle/>
          <a:p>
            <a:endParaRPr lang="en-US" dirty="0"/>
          </a:p>
        </p:txBody>
      </p:sp>
      <p:pic>
        <p:nvPicPr>
          <p:cNvPr id="96258" name="Picture 2" descr="D:\Documents and Settings\jacinta.josey\Local Settings\Temporary Internet Files\Content.IE5\3JO0AP7A\MP900431794[1].jpg"/>
          <p:cNvPicPr>
            <a:picLocks noChangeAspect="1" noChangeArrowheads="1"/>
          </p:cNvPicPr>
          <p:nvPr/>
        </p:nvPicPr>
        <p:blipFill>
          <a:blip r:embed="rId2" cstate="print"/>
          <a:srcRect/>
          <a:stretch>
            <a:fillRect/>
          </a:stretch>
        </p:blipFill>
        <p:spPr bwMode="auto">
          <a:xfrm>
            <a:off x="1219200" y="1752600"/>
            <a:ext cx="6629400" cy="4648201"/>
          </a:xfrm>
          <a:prstGeom prst="rect">
            <a:avLst/>
          </a:prstGeom>
          <a:noFill/>
        </p:spPr>
      </p:pic>
      <p:pic>
        <p:nvPicPr>
          <p:cNvPr id="5" name="IMG_0471.jpg" descr="/Users/tontran/Pictures/iPhoto Library/Modified/2010/25:04:2010/IMG_0471.jpg"/>
          <p:cNvPicPr>
            <a:picLocks noChangeAspect="1"/>
          </p:cNvPicPr>
          <p:nvPr/>
        </p:nvPicPr>
        <p:blipFill>
          <a:blip r:embed="rId3" r:link="rId4"/>
          <a:srcRect l="-9488" r="-9488"/>
          <a:stretch>
            <a:fillRect/>
          </a:stretch>
        </p:blipFill>
        <p:spPr>
          <a:xfrm>
            <a:off x="6203819" y="228600"/>
            <a:ext cx="2787781" cy="31242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Autofit/>
          </a:bodyPr>
          <a:lstStyle/>
          <a:p>
            <a:r>
              <a:rPr lang="en-US" sz="3200" b="1" dirty="0">
                <a:solidFill>
                  <a:schemeClr val="accent1"/>
                </a:solidFill>
              </a:rPr>
              <a:t>Why has neutral mechanical limb alignment been the target?</a:t>
            </a:r>
            <a:br>
              <a:rPr lang="en-US" sz="3200" b="1" dirty="0">
                <a:solidFill>
                  <a:schemeClr val="accent1"/>
                </a:solidFill>
              </a:rPr>
            </a:br>
            <a:endParaRPr lang="en-US" sz="3200" dirty="0" smtClean="0"/>
          </a:p>
        </p:txBody>
      </p:sp>
      <p:sp>
        <p:nvSpPr>
          <p:cNvPr id="14339" name="Rectangle 3"/>
          <p:cNvSpPr>
            <a:spLocks noGrp="1" noChangeArrowheads="1"/>
          </p:cNvSpPr>
          <p:nvPr>
            <p:ph type="body" idx="4294967295"/>
          </p:nvPr>
        </p:nvSpPr>
        <p:spPr>
          <a:xfrm>
            <a:off x="609600" y="1752600"/>
            <a:ext cx="8039100" cy="4292600"/>
          </a:xfrm>
        </p:spPr>
        <p:txBody>
          <a:bodyPr/>
          <a:lstStyle/>
          <a:p>
            <a:pPr marL="349250" indent="-349250">
              <a:lnSpc>
                <a:spcPct val="80000"/>
              </a:lnSpc>
              <a:buFontTx/>
              <a:buNone/>
            </a:pPr>
            <a:r>
              <a:rPr lang="en-US" sz="2000" dirty="0" smtClean="0"/>
              <a:t>If so few patients have a neutral mechanical limb alignment, why do surgeons want to change patients to that alignment? </a:t>
            </a:r>
            <a:r>
              <a:rPr lang="en-US" sz="2000" baseline="30000" dirty="0" smtClean="0"/>
              <a:t>1</a:t>
            </a:r>
            <a:r>
              <a:rPr lang="en-US" sz="2000" dirty="0" smtClean="0"/>
              <a:t> </a:t>
            </a:r>
          </a:p>
          <a:p>
            <a:pPr marL="349250" indent="-349250">
              <a:lnSpc>
                <a:spcPct val="80000"/>
              </a:lnSpc>
              <a:buFontTx/>
              <a:buNone/>
            </a:pPr>
            <a:endParaRPr lang="en-US" sz="2000" dirty="0" smtClean="0"/>
          </a:p>
          <a:p>
            <a:pPr marL="349250" indent="-349250">
              <a:lnSpc>
                <a:spcPct val="80000"/>
              </a:lnSpc>
              <a:buFontTx/>
              <a:buNone/>
            </a:pPr>
            <a:r>
              <a:rPr lang="en-US" sz="2000" dirty="0" smtClean="0"/>
              <a:t>1.  Rudimentary instruments meant accurate preparation</a:t>
            </a:r>
          </a:p>
          <a:p>
            <a:pPr marL="349250" indent="-349250">
              <a:lnSpc>
                <a:spcPct val="80000"/>
              </a:lnSpc>
              <a:buFontTx/>
              <a:buNone/>
            </a:pPr>
            <a:r>
              <a:rPr lang="en-US" sz="2000" dirty="0" smtClean="0"/>
              <a:t>     and alignment was difficult.</a:t>
            </a:r>
            <a:r>
              <a:rPr lang="en-US" sz="2000" baseline="30000" dirty="0" smtClean="0"/>
              <a:t>2 </a:t>
            </a:r>
          </a:p>
          <a:p>
            <a:pPr marL="349250" indent="-349250">
              <a:lnSpc>
                <a:spcPct val="80000"/>
              </a:lnSpc>
              <a:buFontTx/>
              <a:buNone/>
            </a:pPr>
            <a:endParaRPr lang="en-US" sz="2000" baseline="30000" dirty="0" smtClean="0"/>
          </a:p>
          <a:p>
            <a:pPr marL="349250" indent="-349250">
              <a:lnSpc>
                <a:spcPct val="80000"/>
              </a:lnSpc>
              <a:buFontTx/>
              <a:buNone/>
            </a:pPr>
            <a:r>
              <a:rPr lang="en-US" sz="2000" dirty="0" smtClean="0"/>
              <a:t>2.  It was theorized that aligning the limb in a straight line would more evenly distribute the stress to the proximal tibia and </a:t>
            </a:r>
            <a:r>
              <a:rPr lang="en-US" sz="2000" dirty="0" err="1" smtClean="0"/>
              <a:t>tibial</a:t>
            </a:r>
            <a:r>
              <a:rPr lang="en-US" sz="2000" dirty="0" smtClean="0"/>
              <a:t> implant and bearing surfaces. </a:t>
            </a:r>
          </a:p>
          <a:p>
            <a:pPr marL="349250" indent="-349250">
              <a:lnSpc>
                <a:spcPct val="80000"/>
              </a:lnSpc>
              <a:buFontTx/>
              <a:buAutoNum type="arabicPeriod" startAt="2"/>
            </a:pPr>
            <a:endParaRPr lang="en-US" sz="1800" dirty="0" smtClean="0"/>
          </a:p>
          <a:p>
            <a:pPr marL="349250" indent="-349250">
              <a:lnSpc>
                <a:spcPct val="80000"/>
              </a:lnSpc>
              <a:buFontTx/>
              <a:buNone/>
            </a:pPr>
            <a:r>
              <a:rPr lang="en-US" sz="2000" dirty="0" smtClean="0">
                <a:solidFill>
                  <a:srgbClr val="FF0000"/>
                </a:solidFill>
              </a:rPr>
              <a:t>.</a:t>
            </a:r>
          </a:p>
          <a:p>
            <a:pPr marL="349250" indent="-349250">
              <a:lnSpc>
                <a:spcPct val="80000"/>
              </a:lnSpc>
              <a:buFontTx/>
              <a:buNone/>
            </a:pPr>
            <a:endParaRPr lang="en-US" sz="2000" dirty="0" smtClean="0">
              <a:solidFill>
                <a:srgbClr val="FF0000"/>
              </a:solidFill>
            </a:endParaRPr>
          </a:p>
          <a:p>
            <a:pPr marL="349250" indent="-349250">
              <a:lnSpc>
                <a:spcPct val="80000"/>
              </a:lnSpc>
              <a:buFontTx/>
              <a:buNone/>
            </a:pPr>
            <a:endParaRPr lang="en-US" sz="2000" dirty="0" smtClean="0"/>
          </a:p>
          <a:p>
            <a:pPr marL="349250" indent="-349250">
              <a:lnSpc>
                <a:spcPct val="80000"/>
              </a:lnSpc>
              <a:buFontTx/>
              <a:buNone/>
            </a:pPr>
            <a:endParaRPr lang="en-US" sz="2000" dirty="0" smtClean="0"/>
          </a:p>
          <a:p>
            <a:pPr marL="349250" indent="-349250">
              <a:lnSpc>
                <a:spcPct val="80000"/>
              </a:lnSpc>
              <a:buFontTx/>
              <a:buNone/>
            </a:pPr>
            <a:endParaRPr lang="en-US" sz="2000" dirty="0" smtClean="0"/>
          </a:p>
          <a:p>
            <a:pPr marL="349250" indent="-349250">
              <a:lnSpc>
                <a:spcPct val="80000"/>
              </a:lnSpc>
              <a:buFontTx/>
              <a:buNone/>
            </a:pPr>
            <a:endParaRPr lang="en-US" sz="2000" dirty="0" smtClean="0"/>
          </a:p>
          <a:p>
            <a:pPr marL="349250" indent="-349250">
              <a:lnSpc>
                <a:spcPct val="80000"/>
              </a:lnSpc>
              <a:buFontTx/>
              <a:buNone/>
            </a:pPr>
            <a:endParaRPr lang="en-US" sz="900" dirty="0" smtClean="0"/>
          </a:p>
          <a:p>
            <a:pPr marL="349250" indent="-349250">
              <a:lnSpc>
                <a:spcPct val="80000"/>
              </a:lnSpc>
              <a:buFontTx/>
              <a:buNone/>
            </a:pPr>
            <a:endParaRPr lang="en-US" sz="2000" dirty="0" smtClean="0"/>
          </a:p>
        </p:txBody>
      </p:sp>
      <p:sp>
        <p:nvSpPr>
          <p:cNvPr id="14340" name="Text Box 4"/>
          <p:cNvSpPr txBox="1">
            <a:spLocks noChangeArrowheads="1"/>
          </p:cNvSpPr>
          <p:nvPr/>
        </p:nvSpPr>
        <p:spPr bwMode="auto">
          <a:xfrm>
            <a:off x="381000" y="5181600"/>
            <a:ext cx="8534400" cy="1082675"/>
          </a:xfrm>
          <a:prstGeom prst="rect">
            <a:avLst/>
          </a:prstGeom>
          <a:noFill/>
          <a:ln w="9525">
            <a:noFill/>
            <a:miter lim="800000"/>
            <a:headEnd/>
            <a:tailEnd/>
          </a:ln>
        </p:spPr>
        <p:txBody>
          <a:bodyPr lIns="82296" rIns="82296">
            <a:spAutoFit/>
          </a:bodyPr>
          <a:lstStyle/>
          <a:p>
            <a:pPr algn="l" defTabSz="857250"/>
            <a:r>
              <a:rPr lang="en-US" sz="1000" dirty="0"/>
              <a:t>References:</a:t>
            </a:r>
            <a:r>
              <a:rPr lang="en-US" sz="1000" dirty="0">
                <a:solidFill>
                  <a:schemeClr val="tx1"/>
                </a:solidFill>
              </a:rPr>
              <a:t> </a:t>
            </a:r>
          </a:p>
          <a:p>
            <a:pPr algn="l" defTabSz="857250"/>
            <a:r>
              <a:rPr lang="en-US" sz="1000" dirty="0">
                <a:solidFill>
                  <a:schemeClr val="tx1"/>
                </a:solidFill>
              </a:rPr>
              <a:t>1 </a:t>
            </a:r>
            <a:r>
              <a:rPr lang="en-US" sz="1000" dirty="0" err="1">
                <a:solidFill>
                  <a:schemeClr val="tx1"/>
                </a:solidFill>
              </a:rPr>
              <a:t>Eckhoff</a:t>
            </a:r>
            <a:r>
              <a:rPr lang="en-US" sz="1000" dirty="0">
                <a:solidFill>
                  <a:schemeClr val="tx1"/>
                </a:solidFill>
              </a:rPr>
              <a:t> et al. Three dimensional mechanics, kinematics and morphology of the knee viewed in virtual reality. J Bone Joint </a:t>
            </a:r>
            <a:r>
              <a:rPr lang="en-US" sz="1000" dirty="0" err="1">
                <a:solidFill>
                  <a:schemeClr val="tx1"/>
                </a:solidFill>
              </a:rPr>
              <a:t>Surg</a:t>
            </a:r>
            <a:r>
              <a:rPr lang="en-US" sz="1000" dirty="0">
                <a:solidFill>
                  <a:schemeClr val="tx1"/>
                </a:solidFill>
              </a:rPr>
              <a:t> Am. 2005; 87;71-80.</a:t>
            </a:r>
            <a:r>
              <a:rPr lang="en-US" dirty="0"/>
              <a:t>  </a:t>
            </a:r>
          </a:p>
          <a:p>
            <a:pPr algn="l" defTabSz="857250"/>
            <a:r>
              <a:rPr lang="en-US" sz="1000" dirty="0">
                <a:solidFill>
                  <a:schemeClr val="tx1"/>
                </a:solidFill>
              </a:rPr>
              <a:t>2 </a:t>
            </a:r>
            <a:r>
              <a:rPr lang="en-US" sz="1000" dirty="0" err="1">
                <a:solidFill>
                  <a:schemeClr val="tx1"/>
                </a:solidFill>
              </a:rPr>
              <a:t>Kinzel</a:t>
            </a:r>
            <a:r>
              <a:rPr lang="en-US" sz="1000" dirty="0">
                <a:solidFill>
                  <a:schemeClr val="tx1"/>
                </a:solidFill>
              </a:rPr>
              <a:t> V et al. </a:t>
            </a:r>
            <a:r>
              <a:rPr lang="en-US" sz="1000" dirty="0" err="1">
                <a:solidFill>
                  <a:schemeClr val="tx1"/>
                </a:solidFill>
              </a:rPr>
              <a:t>Varus/Valgus</a:t>
            </a:r>
            <a:r>
              <a:rPr lang="en-US" sz="1000" dirty="0">
                <a:solidFill>
                  <a:schemeClr val="tx1"/>
                </a:solidFill>
              </a:rPr>
              <a:t> alignment of the femur in total knee </a:t>
            </a:r>
            <a:r>
              <a:rPr lang="en-US" sz="1000" dirty="0" err="1">
                <a:solidFill>
                  <a:schemeClr val="tx1"/>
                </a:solidFill>
              </a:rPr>
              <a:t>arthroplasty</a:t>
            </a:r>
            <a:r>
              <a:rPr lang="en-US" sz="1000" dirty="0">
                <a:solidFill>
                  <a:schemeClr val="tx1"/>
                </a:solidFill>
              </a:rPr>
              <a:t>. Can accuracy be improved by pre-operative CT scanning. The Knee. 2004; 11(3): 197-201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oAutofit/>
          </a:bodyPr>
          <a:lstStyle/>
          <a:p>
            <a:r>
              <a:rPr lang="en-US" sz="3200" b="1" dirty="0">
                <a:solidFill>
                  <a:schemeClr val="accent1"/>
                </a:solidFill>
              </a:rPr>
              <a:t>Why has neutral mechanical limb alignment been used?</a:t>
            </a:r>
            <a:br>
              <a:rPr lang="en-US" sz="3200" b="1" dirty="0">
                <a:solidFill>
                  <a:schemeClr val="accent1"/>
                </a:solidFill>
              </a:rPr>
            </a:br>
            <a:endParaRPr lang="en-US" sz="3200" dirty="0" smtClean="0"/>
          </a:p>
        </p:txBody>
      </p:sp>
      <p:sp>
        <p:nvSpPr>
          <p:cNvPr id="15363" name="Rectangle 3"/>
          <p:cNvSpPr>
            <a:spLocks noGrp="1" noChangeArrowheads="1"/>
          </p:cNvSpPr>
          <p:nvPr>
            <p:ph type="body" idx="4294967295"/>
          </p:nvPr>
        </p:nvSpPr>
        <p:spPr>
          <a:xfrm>
            <a:off x="381000" y="1600200"/>
            <a:ext cx="8763000" cy="4292600"/>
          </a:xfrm>
        </p:spPr>
        <p:txBody>
          <a:bodyPr/>
          <a:lstStyle/>
          <a:p>
            <a:pPr marL="288925" indent="-288925" algn="ctr">
              <a:lnSpc>
                <a:spcPct val="90000"/>
              </a:lnSpc>
              <a:buFontTx/>
              <a:buNone/>
            </a:pPr>
            <a:endParaRPr lang="en-US" sz="2000" b="1" dirty="0" smtClean="0">
              <a:solidFill>
                <a:schemeClr val="accent1"/>
              </a:solidFill>
            </a:endParaRPr>
          </a:p>
          <a:p>
            <a:pPr marL="288925" indent="-288925">
              <a:lnSpc>
                <a:spcPct val="90000"/>
              </a:lnSpc>
              <a:buFontTx/>
              <a:buNone/>
            </a:pPr>
            <a:r>
              <a:rPr lang="en-US" sz="2000" dirty="0" smtClean="0"/>
              <a:t>3. Standardized target </a:t>
            </a:r>
          </a:p>
          <a:p>
            <a:pPr marL="288925" indent="-288925">
              <a:lnSpc>
                <a:spcPct val="90000"/>
              </a:lnSpc>
              <a:buFontTx/>
              <a:buNone/>
            </a:pPr>
            <a:endParaRPr lang="en-US" sz="2000" dirty="0" smtClean="0"/>
          </a:p>
          <a:p>
            <a:pPr marL="288925" indent="-288925">
              <a:lnSpc>
                <a:spcPct val="90000"/>
              </a:lnSpc>
              <a:buFontTx/>
              <a:buNone/>
            </a:pPr>
            <a:r>
              <a:rPr lang="en-US" sz="2000" dirty="0" smtClean="0"/>
              <a:t>4. Historically achieved satisfactory results in terms of implant survivorship</a:t>
            </a:r>
          </a:p>
          <a:p>
            <a:pPr marL="288925" indent="-288925">
              <a:lnSpc>
                <a:spcPct val="90000"/>
              </a:lnSpc>
              <a:buFontTx/>
              <a:buNone/>
            </a:pPr>
            <a:endParaRPr lang="en-US" sz="2000" dirty="0" smtClean="0"/>
          </a:p>
          <a:p>
            <a:pPr marL="288925" indent="-288925">
              <a:lnSpc>
                <a:spcPct val="90000"/>
              </a:lnSpc>
              <a:buFontTx/>
              <a:buNone/>
            </a:pPr>
            <a:r>
              <a:rPr lang="en-US" sz="2000" dirty="0" smtClean="0"/>
              <a:t>5. Coronal post-op x-ray alignment was the historical benchmark for a successful TKR.</a:t>
            </a:r>
          </a:p>
          <a:p>
            <a:pPr marL="288925" indent="-288925">
              <a:lnSpc>
                <a:spcPct val="90000"/>
              </a:lnSpc>
              <a:buFontTx/>
              <a:buNone/>
            </a:pPr>
            <a:endParaRPr lang="en-US" sz="2000" dirty="0" smtClean="0"/>
          </a:p>
          <a:p>
            <a:pPr marL="288925" indent="-288925">
              <a:lnSpc>
                <a:spcPct val="90000"/>
              </a:lnSpc>
              <a:buFontTx/>
              <a:buNone/>
            </a:pPr>
            <a:endParaRPr lang="en-US" sz="2000" dirty="0" smtClean="0"/>
          </a:p>
          <a:p>
            <a:pPr marL="288925" indent="-288925">
              <a:lnSpc>
                <a:spcPct val="90000"/>
              </a:lnSpc>
              <a:buFontTx/>
              <a:buNone/>
            </a:pPr>
            <a:endParaRPr lang="en-US" sz="2000" dirty="0" smtClean="0"/>
          </a:p>
          <a:p>
            <a:pPr marL="288925" indent="-288925">
              <a:lnSpc>
                <a:spcPct val="90000"/>
              </a:lnSpc>
              <a:buFontTx/>
              <a:buNone/>
            </a:pPr>
            <a:endParaRPr lang="en-US" sz="1000" dirty="0" smtClean="0"/>
          </a:p>
          <a:p>
            <a:pPr marL="288925" indent="-288925">
              <a:lnSpc>
                <a:spcPct val="90000"/>
              </a:lnSpc>
              <a:buFontTx/>
              <a:buNone/>
            </a:pP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anim calcmode="lin" valueType="num">
                                      <p:cBhvr additive="base">
                                        <p:cTn id="19"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1455</TotalTime>
  <Words>3848</Words>
  <Application>Microsoft Macintosh PowerPoint</Application>
  <PresentationFormat>On-screen Show (4:3)</PresentationFormat>
  <Paragraphs>468</Paragraphs>
  <Slides>65</Slides>
  <Notes>15</Notes>
  <HiddenSlides>8</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Chart</vt:lpstr>
      <vt:lpstr>Alignment Principles in TKA </vt:lpstr>
      <vt:lpstr>Balancing the Joint to Achieve Limb Alignment</vt:lpstr>
      <vt:lpstr>Coronal Alignment Choice</vt:lpstr>
      <vt:lpstr>Alignment has become a topic of some philosophical debate</vt:lpstr>
      <vt:lpstr>Normal Population Alignment</vt:lpstr>
      <vt:lpstr>Normal Population Alignment</vt:lpstr>
      <vt:lpstr>Priority?</vt:lpstr>
      <vt:lpstr>Why has neutral mechanical limb alignment been the target? </vt:lpstr>
      <vt:lpstr>Why has neutral mechanical limb alignment been used? </vt:lpstr>
      <vt:lpstr>Why has neutral mechanical limb alignment been used?</vt:lpstr>
      <vt:lpstr>PowerPoint Presentation</vt:lpstr>
      <vt:lpstr>PowerPoint Presentation</vt:lpstr>
      <vt:lpstr>PowerPoint Presentation</vt:lpstr>
      <vt:lpstr>PowerPoint Presentation</vt:lpstr>
      <vt:lpstr>PowerPoint Presentation</vt:lpstr>
      <vt:lpstr>Mechanical Alignment</vt:lpstr>
      <vt:lpstr>What is the mechanical axis?   and   Why has it been historically referenced? </vt:lpstr>
      <vt:lpstr>Mechanical Axis</vt:lpstr>
      <vt:lpstr>Mechanical Axis</vt:lpstr>
      <vt:lpstr>Mechanical Axis - Varus</vt:lpstr>
      <vt:lpstr>Mechanical Axis - Valgus</vt:lpstr>
      <vt:lpstr>What are Classical and Anatomic  Alignment?</vt:lpstr>
      <vt:lpstr>Classical and Anatomic</vt:lpstr>
      <vt:lpstr>Classical  Alignment                    </vt:lpstr>
      <vt:lpstr>Anatomic Alignment</vt:lpstr>
      <vt:lpstr>Alignment Basics</vt:lpstr>
      <vt:lpstr>How Do The Traditional Alignment Philosophies Differ/Compare – Classical and Anatomic</vt:lpstr>
      <vt:lpstr>How Do The Traditional Alignment Philosophies Differ/Compare – Classical and Anatomic</vt:lpstr>
      <vt:lpstr>How Do The Traditional Alignment Philosophies Differ/Compare – Classical and Anatomic</vt:lpstr>
      <vt:lpstr>Classical Alignment</vt:lpstr>
      <vt:lpstr>Classical Alignment How to balance the knee in extension and create a symmetric extension gap?          </vt:lpstr>
      <vt:lpstr>Classical Alignment</vt:lpstr>
      <vt:lpstr>Classical Alignment</vt:lpstr>
      <vt:lpstr>Classical Alignment How to balance the knee in flexion</vt:lpstr>
      <vt:lpstr>Classical Alignment</vt:lpstr>
      <vt:lpstr>Classical Alignment</vt:lpstr>
      <vt:lpstr>Anatomic Alignment</vt:lpstr>
      <vt:lpstr>Anatomic Alignment</vt:lpstr>
      <vt:lpstr>Anatomic Alignment</vt:lpstr>
      <vt:lpstr>Anatomic Alignment</vt:lpstr>
      <vt:lpstr>Anatomic Alignment</vt:lpstr>
      <vt:lpstr>Which alignment philosophy is more commonly used?</vt:lpstr>
      <vt:lpstr>Classical Alignment Is Preferred...</vt:lpstr>
      <vt:lpstr>PowerPoint Presentation</vt:lpstr>
      <vt:lpstr>PowerPoint Presentation</vt:lpstr>
      <vt:lpstr>PowerPoint Presentation</vt:lpstr>
      <vt:lpstr>PowerPoint Presentation</vt:lpstr>
      <vt:lpstr>Kinematic Alignment – Patella &amp; Tibial Axis</vt:lpstr>
      <vt:lpstr>Kinematic Alignment – Patella &amp; Tibial Axis</vt:lpstr>
      <vt:lpstr>Kinematic Alignment </vt:lpstr>
      <vt:lpstr>PowerPoint Presentation</vt:lpstr>
      <vt:lpstr>Kinematic Alignment</vt:lpstr>
      <vt:lpstr>Coronal Alignment  - Mechanical</vt:lpstr>
      <vt:lpstr>Coronal Alignment - Kinematic</vt:lpstr>
      <vt:lpstr> If  We Could Find the Flexion Axis Then We Could... </vt:lpstr>
      <vt:lpstr> If  We Can Find the Flexion Axis Then Perhaps We Can... </vt:lpstr>
      <vt:lpstr>Knee kinematics</vt:lpstr>
      <vt:lpstr>Knee kinematics</vt:lpstr>
      <vt:lpstr>Knee kinematics</vt:lpstr>
      <vt:lpstr>Kinematic Alignment</vt:lpstr>
      <vt:lpstr>Kinematic Alignment</vt:lpstr>
      <vt:lpstr>Kinematic vs Mechanical Alignment</vt:lpstr>
      <vt:lpstr>Kinematic alignment</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Principles in TKA </dc:title>
  <dc:creator>Ton Tran</dc:creator>
  <cp:lastModifiedBy>Ton Tran</cp:lastModifiedBy>
  <cp:revision>14</cp:revision>
  <dcterms:created xsi:type="dcterms:W3CDTF">2017-08-27T04:51:46Z</dcterms:created>
  <dcterms:modified xsi:type="dcterms:W3CDTF">2017-10-24T13:15:14Z</dcterms:modified>
</cp:coreProperties>
</file>