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5" r:id="rId13"/>
    <p:sldId id="292" r:id="rId14"/>
    <p:sldId id="293" r:id="rId15"/>
    <p:sldId id="296" r:id="rId16"/>
    <p:sldId id="302" r:id="rId17"/>
    <p:sldId id="303" r:id="rId18"/>
    <p:sldId id="297" r:id="rId19"/>
    <p:sldId id="298" r:id="rId20"/>
    <p:sldId id="299" r:id="rId21"/>
    <p:sldId id="300" r:id="rId22"/>
    <p:sldId id="304" r:id="rId23"/>
    <p:sldId id="301" r:id="rId24"/>
    <p:sldId id="294" r:id="rId25"/>
    <p:sldId id="305" r:id="rId26"/>
    <p:sldId id="279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3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0FED-48A2-A740-89F6-82E40A057970}" type="datetimeFigureOut">
              <a:rPr lang="en-US" smtClean="0"/>
              <a:t>6/24/17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4355-DD3D-2C4A-B9C8-F6AE780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5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0FED-48A2-A740-89F6-82E40A057970}" type="datetimeFigureOut">
              <a:rPr lang="en-US" smtClean="0"/>
              <a:t>6/24/17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4355-DD3D-2C4A-B9C8-F6AE780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8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0FED-48A2-A740-89F6-82E40A057970}" type="datetimeFigureOut">
              <a:rPr lang="en-US" smtClean="0"/>
              <a:t>6/24/17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4355-DD3D-2C4A-B9C8-F6AE780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5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0FED-48A2-A740-89F6-82E40A057970}" type="datetimeFigureOut">
              <a:rPr lang="en-US" smtClean="0"/>
              <a:t>6/24/17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4355-DD3D-2C4A-B9C8-F6AE780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7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0FED-48A2-A740-89F6-82E40A057970}" type="datetimeFigureOut">
              <a:rPr lang="en-US" smtClean="0"/>
              <a:t>6/24/17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4355-DD3D-2C4A-B9C8-F6AE780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0FED-48A2-A740-89F6-82E40A057970}" type="datetimeFigureOut">
              <a:rPr lang="en-US" smtClean="0"/>
              <a:t>6/24/17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4355-DD3D-2C4A-B9C8-F6AE780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4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0FED-48A2-A740-89F6-82E40A057970}" type="datetimeFigureOut">
              <a:rPr lang="en-US" smtClean="0"/>
              <a:t>6/24/17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4355-DD3D-2C4A-B9C8-F6AE780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4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0FED-48A2-A740-89F6-82E40A057970}" type="datetimeFigureOut">
              <a:rPr lang="en-US" smtClean="0"/>
              <a:t>6/24/17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4355-DD3D-2C4A-B9C8-F6AE780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3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0FED-48A2-A740-89F6-82E40A057970}" type="datetimeFigureOut">
              <a:rPr lang="en-US" smtClean="0"/>
              <a:t>6/24/17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4355-DD3D-2C4A-B9C8-F6AE780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4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0FED-48A2-A740-89F6-82E40A057970}" type="datetimeFigureOut">
              <a:rPr lang="en-US" smtClean="0"/>
              <a:t>6/24/17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4355-DD3D-2C4A-B9C8-F6AE780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2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0FED-48A2-A740-89F6-82E40A057970}" type="datetimeFigureOut">
              <a:rPr lang="en-US" smtClean="0"/>
              <a:t>6/24/17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4355-DD3D-2C4A-B9C8-F6AE780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7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A0FED-48A2-A740-89F6-82E40A057970}" type="datetimeFigureOut">
              <a:rPr lang="en-US" smtClean="0"/>
              <a:t>6/24/17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E4355-DD3D-2C4A-B9C8-F6AE780B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9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76" y="1159487"/>
            <a:ext cx="8743634" cy="1973181"/>
          </a:xfrm>
        </p:spPr>
        <p:txBody>
          <a:bodyPr>
            <a:normAutofit fontScale="90000"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Giảm</a:t>
            </a:r>
            <a:r>
              <a:rPr lang="en-US" sz="60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đau</a:t>
            </a:r>
            <a:r>
              <a:rPr lang="en-US" sz="60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đa</a:t>
            </a:r>
            <a:r>
              <a:rPr lang="en-US" sz="60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mô</a:t>
            </a:r>
            <a:r>
              <a:rPr lang="en-US" sz="60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thức</a:t>
            </a:r>
            <a:r>
              <a:rPr lang="en-US" sz="6000" b="1" dirty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en-US" sz="6000" b="1" dirty="0">
                <a:solidFill>
                  <a:srgbClr val="FFFF00"/>
                </a:solidFill>
                <a:latin typeface="Times New Roman"/>
                <a:cs typeface="Times New Roman"/>
              </a:rPr>
            </a:br>
            <a:r>
              <a:rPr lang="en-US" sz="60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trong</a:t>
            </a:r>
            <a:r>
              <a:rPr lang="en-US" sz="60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phẫu</a:t>
            </a:r>
            <a:r>
              <a:rPr lang="en-US" sz="60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thuật</a:t>
            </a:r>
            <a:r>
              <a:rPr lang="en-US" sz="60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thay</a:t>
            </a:r>
            <a:r>
              <a:rPr lang="en-US" sz="60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khớp</a:t>
            </a:r>
            <a:r>
              <a:rPr lang="en-US" dirty="0" smtClean="0"/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0641" y="4932423"/>
            <a:ext cx="4165599" cy="1671547"/>
          </a:xfrm>
        </p:spPr>
        <p:txBody>
          <a:bodyPr>
            <a:normAutofit fontScale="92500"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Bs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Trần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Đăng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Khoa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Khoa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Chi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Dưới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BV.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Chấn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thương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Chỉnh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hình</a:t>
            </a:r>
            <a:endParaRPr lang="en-US" sz="28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898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701"/>
            <a:ext cx="7772400" cy="133773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Thực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hành</a:t>
            </a:r>
            <a:r>
              <a:rPr lang="en-US" dirty="0" smtClean="0"/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67" y="1727200"/>
            <a:ext cx="8940774" cy="4876770"/>
          </a:xfrm>
        </p:spPr>
        <p:txBody>
          <a:bodyPr/>
          <a:lstStyle/>
          <a:p>
            <a:pPr marL="457200" indent="-457200" algn="just">
              <a:buFont typeface="Zapf Dingbats" charset="0"/>
              <a:buChar char="✔"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Tê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trục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thần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kinh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ưu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điểm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 so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với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mê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toàn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thân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:</a:t>
            </a:r>
          </a:p>
          <a:p>
            <a:pPr marL="457200" indent="-457200" algn="just">
              <a:buFont typeface="Zapf Dingbats" charset="0"/>
              <a:buChar char="✔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Arial"/>
              <a:buChar char="•"/>
            </a:pP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thời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gian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mỗ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ngắn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Arial"/>
              <a:buChar char="•"/>
            </a:pP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ít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mất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máu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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truyền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máu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ít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  <a:sym typeface="Wingdings"/>
            </a:endParaRPr>
          </a:p>
          <a:p>
            <a:pPr marL="514350" indent="-514350" algn="just">
              <a:buFont typeface="Arial"/>
              <a:buChar char="•"/>
            </a:pP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giảm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tần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suất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thuyên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tắc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tỉnh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mạch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sau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mỗ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Arial"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@THA: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giảm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đau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narcotic,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buồn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nôn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nôn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ói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Arial"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@hip fracture injury: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giảm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tử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vong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tại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bệnh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viện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và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biến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chứng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phổi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endParaRPr lang="en-US" sz="28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669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701"/>
            <a:ext cx="7772400" cy="133773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Thực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hành</a:t>
            </a:r>
            <a:r>
              <a:rPr lang="en-US" dirty="0" smtClean="0"/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67" y="1727200"/>
            <a:ext cx="8940774" cy="4876770"/>
          </a:xfrm>
        </p:spPr>
        <p:txBody>
          <a:bodyPr/>
          <a:lstStyle/>
          <a:p>
            <a:pPr marL="457200" indent="-457200" algn="just">
              <a:buFont typeface="Zapf Dingbats" charset="0"/>
              <a:buChar char="✔"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Phong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bế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thần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kinh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ngoại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biên</a:t>
            </a:r>
            <a:endParaRPr lang="en-US" sz="2800" b="1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Zapf Dingbats" charset="0"/>
              <a:buChar char="✔"/>
            </a:pPr>
            <a:endParaRPr lang="en-US" sz="2800" b="1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Arial"/>
              <a:buChar char="•"/>
            </a:pP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dùng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trong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giảm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đau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hậu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phẫu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dưới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hướng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dẫn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siêu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âm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hoặc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kích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thích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thần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kinh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@TKA: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phong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bế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thần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kinh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đùi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và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toạ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- @THA: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phong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bế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đám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rối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thắt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lưng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(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ít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sử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dụng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)</a:t>
            </a:r>
          </a:p>
          <a:p>
            <a:pPr marL="457200" indent="-457200" algn="just">
              <a:buFont typeface="Arial"/>
              <a:buChar char="•"/>
            </a:pP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có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thể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phong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bế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1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lần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hoặc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lưu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catheter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để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giảm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đau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liên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tục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endParaRPr lang="en-US" sz="28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9935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701"/>
            <a:ext cx="7772400" cy="133773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Thực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hành</a:t>
            </a:r>
            <a:r>
              <a:rPr lang="en-US" dirty="0" smtClean="0"/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67" y="1727200"/>
            <a:ext cx="8940774" cy="4876770"/>
          </a:xfrm>
        </p:spPr>
        <p:txBody>
          <a:bodyPr/>
          <a:lstStyle/>
          <a:p>
            <a:pPr marL="457200" indent="-457200" algn="just">
              <a:buFont typeface="Zapf Dingbats" charset="0"/>
              <a:buChar char="✔"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Phong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bế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thần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kinh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ngoại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biên</a:t>
            </a:r>
            <a:endParaRPr lang="en-US" sz="2800" b="1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Zapf Dingbats" charset="0"/>
              <a:buChar char="✔"/>
            </a:pPr>
            <a:endParaRPr lang="en-US" sz="2800" b="1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Ưu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điểm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: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giảm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đau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hiệu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quả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giảm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tiêu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thụ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narcotic,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ít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biến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chứng</a:t>
            </a:r>
            <a:r>
              <a:rPr lang="en-US" sz="28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(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bí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tiểu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hạ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huyết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áp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)</a:t>
            </a:r>
          </a:p>
          <a:p>
            <a:pPr marL="457200" indent="-457200" algn="just">
              <a:buFont typeface="Arial"/>
              <a:buChar char="•"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Nhược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điểm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: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hiếm</a:t>
            </a:r>
            <a:r>
              <a:rPr lang="en-US" sz="2800" dirty="0">
                <a:solidFill>
                  <a:srgbClr val="FFFF00"/>
                </a:solidFill>
                <a:latin typeface="Times New Roman"/>
                <a:cs typeface="Times New Roman"/>
              </a:rPr>
              <a:t>;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nhiểm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trùng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tại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chổ</a:t>
            </a:r>
            <a:r>
              <a:rPr lang="en-US" sz="2800" dirty="0">
                <a:solidFill>
                  <a:srgbClr val="FFFF00"/>
                </a:solidFill>
                <a:latin typeface="Times New Roman"/>
                <a:cs typeface="Times New Roman"/>
              </a:rPr>
              <a:t>,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tổn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thương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thần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kinh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ngoại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biên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endParaRPr lang="en-US" sz="28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8256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701"/>
            <a:ext cx="7772400" cy="133773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Thực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hành</a:t>
            </a:r>
            <a:r>
              <a:rPr lang="en-US" dirty="0" smtClean="0"/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67" y="1727200"/>
            <a:ext cx="8940774" cy="4876770"/>
          </a:xfrm>
        </p:spPr>
        <p:txBody>
          <a:bodyPr/>
          <a:lstStyle/>
          <a:p>
            <a:pPr marL="457200" indent="-457200" algn="just">
              <a:buFont typeface="Zapf Dingbats" charset="0"/>
              <a:buChar char="✔"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Tiêm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quanh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ổ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khớp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nhân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tạo</a:t>
            </a:r>
            <a:endParaRPr lang="en-US" sz="2800" b="1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cocktails</a:t>
            </a:r>
          </a:p>
          <a:p>
            <a:pPr marL="457200" indent="-457200" algn="just">
              <a:buFont typeface="Arial"/>
              <a:buChar char="•"/>
            </a:pP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còn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nhiều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bàn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cải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;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không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tìm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thấy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bằng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chứng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rõ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rệt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về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hiệu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quả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giảm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đau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endParaRPr lang="en-US" sz="28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453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701"/>
            <a:ext cx="7772400" cy="133773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Thực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hành</a:t>
            </a:r>
            <a:r>
              <a:rPr lang="en-US" dirty="0" smtClean="0"/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67" y="1727200"/>
            <a:ext cx="8940774" cy="4876770"/>
          </a:xfrm>
        </p:spPr>
        <p:txBody>
          <a:bodyPr/>
          <a:lstStyle/>
          <a:p>
            <a:pPr marL="457200" indent="-457200" algn="just">
              <a:buFont typeface="Zapf Dingbats" charset="0"/>
              <a:buChar char="✔"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Thuốc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giảm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đau</a:t>
            </a:r>
            <a:endParaRPr lang="en-US" sz="2800" b="1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Zapf Dingbats" charset="0"/>
              <a:buChar char="✔"/>
            </a:pPr>
            <a:endParaRPr lang="en-US" sz="2800" b="1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+mj-ea"/>
              <a:buAutoNum type="circleNumDbPlain"/>
            </a:pP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Acetaminophen</a:t>
            </a:r>
          </a:p>
          <a:p>
            <a:pPr marL="457200" indent="-457200" algn="just">
              <a:buFont typeface="Arial"/>
              <a:buChar char="•"/>
            </a:pPr>
            <a:r>
              <a:rPr lang="en-US" sz="2800" dirty="0" err="1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iảm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đau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&amp;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hạ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sốt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</a:p>
          <a:p>
            <a:pPr marL="457200" indent="-457200" algn="just">
              <a:buFont typeface="Arial"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an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toàn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+/- opioid 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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giảm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đau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hậu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phẫu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thay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khớp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800" dirty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morphine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endParaRPr lang="en-US" sz="28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430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701"/>
            <a:ext cx="7772400" cy="133773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Thực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hành</a:t>
            </a:r>
            <a:r>
              <a:rPr lang="en-US" dirty="0" smtClean="0"/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67" y="1727200"/>
            <a:ext cx="8940774" cy="4876770"/>
          </a:xfrm>
        </p:spPr>
        <p:txBody>
          <a:bodyPr/>
          <a:lstStyle/>
          <a:p>
            <a:pPr marL="457200" indent="-457200" algn="just">
              <a:buFont typeface="Zapf Dingbats" charset="0"/>
              <a:buChar char="✔"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Thuốc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giảm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đau</a:t>
            </a:r>
            <a:endParaRPr lang="en-US" sz="2800" b="1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Zapf Dingbats" charset="0"/>
              <a:buChar char="✔"/>
            </a:pPr>
            <a:endParaRPr lang="en-US" sz="2800" b="1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+mj-ea"/>
              <a:buAutoNum type="circleNumDbPlain" startAt="2"/>
            </a:pP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NSAIDs &amp;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ức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chế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COX-2 </a:t>
            </a:r>
          </a:p>
          <a:p>
            <a:pPr marL="514350" indent="-514350" algn="just">
              <a:buFont typeface="Arial"/>
              <a:buChar char="•"/>
            </a:pP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chú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ý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tác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dụng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phụ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trên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tiêu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hoá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và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tim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mạch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Arial"/>
              <a:buChar char="•"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etoricoxib</a:t>
            </a:r>
            <a:endParaRPr lang="en-US" sz="2800" b="1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endParaRPr lang="en-US" sz="28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6796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701"/>
            <a:ext cx="7772400" cy="133773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Thực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hành</a:t>
            </a:r>
            <a:r>
              <a:rPr lang="en-US" dirty="0" smtClean="0"/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67" y="1727200"/>
            <a:ext cx="8940774" cy="4876770"/>
          </a:xfrm>
        </p:spPr>
        <p:txBody>
          <a:bodyPr/>
          <a:lstStyle/>
          <a:p>
            <a:pPr algn="just"/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endParaRPr lang="en-US" sz="28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Screen Shot 2017-06-22 at 9.31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5685"/>
            <a:ext cx="9144000" cy="2604483"/>
          </a:xfrm>
          <a:prstGeom prst="rect">
            <a:avLst/>
          </a:prstGeom>
        </p:spPr>
      </p:pic>
      <p:pic>
        <p:nvPicPr>
          <p:cNvPr id="6" name="Picture 5" descr="Screen Shot 2017-06-22 at 9.32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6895"/>
            <a:ext cx="9144000" cy="11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4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701"/>
            <a:ext cx="7772400" cy="133773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Thực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hành</a:t>
            </a:r>
            <a:r>
              <a:rPr lang="en-US" dirty="0" smtClean="0"/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67" y="1727200"/>
            <a:ext cx="8940774" cy="4876770"/>
          </a:xfrm>
        </p:spPr>
        <p:txBody>
          <a:bodyPr/>
          <a:lstStyle/>
          <a:p>
            <a:pPr algn="just"/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endParaRPr lang="en-US" sz="28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7-06-22 at 9.40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0605"/>
            <a:ext cx="9144000" cy="2119532"/>
          </a:xfrm>
          <a:prstGeom prst="rect">
            <a:avLst/>
          </a:prstGeom>
        </p:spPr>
      </p:pic>
      <p:pic>
        <p:nvPicPr>
          <p:cNvPr id="7" name="Picture 6" descr="Screen Shot 2017-06-22 at 9.43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4505120"/>
            <a:ext cx="842645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1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701"/>
            <a:ext cx="7772400" cy="133773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Thực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hành</a:t>
            </a:r>
            <a:r>
              <a:rPr lang="en-US" dirty="0" smtClean="0"/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67" y="1727200"/>
            <a:ext cx="8940774" cy="4876770"/>
          </a:xfrm>
        </p:spPr>
        <p:txBody>
          <a:bodyPr/>
          <a:lstStyle/>
          <a:p>
            <a:pPr marL="457200" indent="-457200" algn="just">
              <a:buFont typeface="Zapf Dingbats" charset="0"/>
              <a:buChar char="✔"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Thuốc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giảm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đau</a:t>
            </a:r>
            <a:endParaRPr lang="en-US" sz="2800" b="1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Zapf Dingbats" charset="0"/>
              <a:buChar char="✔"/>
            </a:pPr>
            <a:endParaRPr lang="en-US" sz="2800" b="1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+mj-ea"/>
              <a:buAutoNum type="circleNumDbPlain" startAt="3"/>
            </a:pP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Gabapentinoids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Arial"/>
              <a:buChar char="•"/>
            </a:pPr>
            <a:r>
              <a:rPr lang="en-US" sz="2800" dirty="0" err="1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iảm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đau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hướng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thần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kinh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Arial"/>
              <a:buChar char="•"/>
            </a:pP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tuy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không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làm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thay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đổi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thang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điểm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đau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nhưng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800" dirty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morphine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Arial"/>
              <a:buChar char="•"/>
            </a:pP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gây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ngầy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ngật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chú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ý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bệnh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nhân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suy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thận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endParaRPr lang="en-US" sz="28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5097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701"/>
            <a:ext cx="7772400" cy="133773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Thực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hành</a:t>
            </a:r>
            <a:r>
              <a:rPr lang="en-US" dirty="0" smtClean="0"/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67" y="1727200"/>
            <a:ext cx="8940774" cy="4876770"/>
          </a:xfrm>
        </p:spPr>
        <p:txBody>
          <a:bodyPr/>
          <a:lstStyle/>
          <a:p>
            <a:pPr marL="457200" indent="-457200" algn="just">
              <a:buFont typeface="Zapf Dingbats" charset="0"/>
              <a:buChar char="✔"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Thuốc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giảm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đau</a:t>
            </a:r>
            <a:endParaRPr lang="en-US" sz="2800" b="1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Zapf Dingbats" charset="0"/>
              <a:buChar char="✔"/>
            </a:pPr>
            <a:endParaRPr lang="en-US" sz="2800" b="1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+mj-ea"/>
              <a:buAutoNum type="circleNumDbPlain" startAt="4"/>
            </a:pP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Steroid</a:t>
            </a:r>
          </a:p>
          <a:p>
            <a:pPr marL="514350" indent="-514350" algn="just">
              <a:buFont typeface="Arial"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methylprednisolone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trước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mỗ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Arial"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dexamethasone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sau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mỗ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endParaRPr lang="en-US" sz="28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900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701"/>
            <a:ext cx="7772400" cy="133773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Tổng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quan</a:t>
            </a:r>
            <a:r>
              <a:rPr lang="en-US" dirty="0" smtClean="0"/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67" y="1727200"/>
            <a:ext cx="8940774" cy="4876770"/>
          </a:xfrm>
        </p:spPr>
        <p:txBody>
          <a:bodyPr/>
          <a:lstStyle/>
          <a:p>
            <a:pPr algn="just"/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Phẫu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thuật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thay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khớp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toàn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phần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chi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dưới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</a:p>
          <a:p>
            <a:pPr algn="just"/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2800" dirty="0" err="1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à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những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phẫu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thuật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thành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công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nhất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ngành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Chấn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thương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hỉnh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hình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giúp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giảm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đau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và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phục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hồi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chức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năng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khớp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endParaRPr lang="en-US" sz="28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7106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701"/>
            <a:ext cx="7772400" cy="133773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Thực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hành</a:t>
            </a:r>
            <a:r>
              <a:rPr lang="en-US" dirty="0" smtClean="0"/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67" y="1727200"/>
            <a:ext cx="8940774" cy="4876770"/>
          </a:xfrm>
        </p:spPr>
        <p:txBody>
          <a:bodyPr/>
          <a:lstStyle/>
          <a:p>
            <a:pPr marL="457200" indent="-457200" algn="just">
              <a:buFont typeface="Zapf Dingbats" charset="0"/>
              <a:buChar char="✔"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Thuốc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giảm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đau</a:t>
            </a:r>
            <a:endParaRPr lang="en-US" sz="2800" b="1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Zapf Dingbats" charset="0"/>
              <a:buChar char="✔"/>
            </a:pPr>
            <a:endParaRPr lang="en-US" sz="2800" b="1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+mj-ea"/>
              <a:buAutoNum type="circleNumDbPlain" startAt="5"/>
            </a:pP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Opioids, Tramadol</a:t>
            </a:r>
          </a:p>
          <a:p>
            <a:pPr marL="514350" indent="-514350" algn="just">
              <a:buFont typeface="Arial"/>
              <a:buChar char="•"/>
            </a:pP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đau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hậu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phẫu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nặng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Arial"/>
              <a:buChar char="•"/>
            </a:pP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dùng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trong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thời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gian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ngắn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Arial"/>
              <a:buChar char="•"/>
            </a:pP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nhiều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biến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chứng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endParaRPr lang="en-US" sz="28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3012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701"/>
            <a:ext cx="7772400" cy="133773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Thực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hành</a:t>
            </a:r>
            <a:r>
              <a:rPr lang="en-US" dirty="0" smtClean="0"/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67" y="1727200"/>
            <a:ext cx="8940774" cy="4876770"/>
          </a:xfrm>
        </p:spPr>
        <p:txBody>
          <a:bodyPr/>
          <a:lstStyle/>
          <a:p>
            <a:pPr marL="457200" indent="-457200" algn="just">
              <a:buFont typeface="Zapf Dingbats" charset="0"/>
              <a:buChar char="✔"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Giảm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đau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trước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mỗ</a:t>
            </a:r>
            <a:endParaRPr lang="en-US" sz="2800" b="1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Zapf Dingbats" charset="0"/>
              <a:buChar char="✔"/>
            </a:pPr>
            <a:endParaRPr lang="en-US" sz="2800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đạt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được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hiệu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/>
                <a:cs typeface="Times New Roman"/>
              </a:rPr>
              <a:t>quả</a:t>
            </a:r>
            <a:r>
              <a:rPr lang="en-US" sz="28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/>
                <a:cs typeface="Times New Roman"/>
              </a:rPr>
              <a:t>giảm</a:t>
            </a:r>
            <a:r>
              <a:rPr lang="en-US" sz="28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đau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hậu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phẫu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do “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ngăn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ngừa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đau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trước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khi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đau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bắt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đầu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"</a:t>
            </a:r>
          </a:p>
          <a:p>
            <a:pPr marL="457200" indent="-457200" algn="just">
              <a:buFont typeface="Arial"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timing: 1 - 24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giờ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trước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“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rạch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da”</a:t>
            </a:r>
          </a:p>
          <a:p>
            <a:pPr marL="457200" indent="-457200" algn="just">
              <a:buFont typeface="Arial"/>
              <a:buChar char="•"/>
            </a:pPr>
            <a:endParaRPr lang="en-US" sz="2800" b="1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Zapf Dingbats" charset="0"/>
              <a:buChar char="✔"/>
            </a:pPr>
            <a:endParaRPr lang="en-US" sz="2800" b="1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endParaRPr lang="en-US" sz="28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54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701"/>
            <a:ext cx="7772400" cy="133773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Thực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hành</a:t>
            </a:r>
            <a:r>
              <a:rPr lang="en-US" dirty="0" smtClean="0"/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67" y="1727200"/>
            <a:ext cx="8940774" cy="4876770"/>
          </a:xfrm>
        </p:spPr>
        <p:txBody>
          <a:bodyPr/>
          <a:lstStyle/>
          <a:p>
            <a:pPr marL="457200" indent="-457200" algn="just">
              <a:buFont typeface="Zapf Dingbats" charset="0"/>
              <a:buChar char="✔"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Chườm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lạnh</a:t>
            </a:r>
            <a:endParaRPr lang="en-US" sz="2800" b="1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Zapf Dingbats" charset="0"/>
              <a:buChar char="✔"/>
            </a:pPr>
            <a:endParaRPr lang="en-US" sz="2800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chưa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đạt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được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đồng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thuận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cao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về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/>
                <a:cs typeface="Times New Roman"/>
              </a:rPr>
              <a:t>hiệu</a:t>
            </a:r>
            <a:r>
              <a:rPr lang="en-US" sz="28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/>
                <a:cs typeface="Times New Roman"/>
              </a:rPr>
              <a:t>quả</a:t>
            </a:r>
            <a:r>
              <a:rPr lang="en-US" sz="28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/>
                <a:cs typeface="Times New Roman"/>
              </a:rPr>
              <a:t>giảm</a:t>
            </a:r>
            <a:r>
              <a:rPr lang="en-US" sz="28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/>
                <a:cs typeface="Times New Roman"/>
              </a:rPr>
              <a:t>đau</a:t>
            </a:r>
            <a:endParaRPr lang="en-US" sz="2800" b="1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Zapf Dingbats" charset="0"/>
              <a:buChar char="✔"/>
            </a:pPr>
            <a:endParaRPr lang="en-US" sz="2800" b="1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endParaRPr lang="en-US" sz="28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141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701"/>
            <a:ext cx="7772400" cy="133773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Thực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hành</a:t>
            </a:r>
            <a:r>
              <a:rPr lang="en-US" dirty="0" smtClean="0"/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67" y="1727200"/>
            <a:ext cx="8940774" cy="4876770"/>
          </a:xfrm>
        </p:spPr>
        <p:txBody>
          <a:bodyPr/>
          <a:lstStyle/>
          <a:p>
            <a:pPr marL="457200" indent="-457200" algn="just">
              <a:buFont typeface="Zapf Dingbats" charset="0"/>
              <a:buChar char="✔"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Giáo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dục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bệnh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nhân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(patient education)</a:t>
            </a:r>
          </a:p>
          <a:p>
            <a:pPr marL="457200" indent="-457200" algn="just">
              <a:buFont typeface="Zapf Dingbats" charset="0"/>
              <a:buChar char="✔"/>
            </a:pPr>
            <a:endParaRPr lang="en-US" sz="2800" b="1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Rất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trọng</a:t>
            </a:r>
            <a:endParaRPr lang="en-US" sz="28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Arial"/>
              <a:buChar char="•"/>
            </a:pPr>
            <a:r>
              <a:rPr lang="en-US" sz="2800" dirty="0" err="1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ự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kỳ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vọng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Arial"/>
              <a:buChar char="•"/>
            </a:pP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tuân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thủ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điều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trị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mr-IN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…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endParaRPr lang="en-US" sz="28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4570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701"/>
            <a:ext cx="7772400" cy="133773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Kinh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nghiệm</a:t>
            </a:r>
            <a:r>
              <a:rPr lang="en-US" dirty="0" smtClean="0"/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67" y="1727200"/>
            <a:ext cx="8940774" cy="4876770"/>
          </a:xfrm>
        </p:spPr>
        <p:txBody>
          <a:bodyPr>
            <a:normAutofit lnSpcReduction="10000"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Phác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đồ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giảm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đau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tại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BV. CTCH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iáo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dục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bệnh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nhân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NSAIDs,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pregabalin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ngày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trước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mỗ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: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arcoxia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120mg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benzodiazepine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đêm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trước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mỗ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phong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bế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thần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kinh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đùi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tại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phòng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tiền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phẫu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@TKA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tê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ngoài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màng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cứng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và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tê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tuỷ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sống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tại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bàn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mỗ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1000mg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acetaminphen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truyền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và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NSAIDs (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tiêm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),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pregabalin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(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uống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)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ngay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sau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mỗ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chườm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lạnh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tập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vận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động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sớm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NSAIDs, </a:t>
            </a:r>
            <a:r>
              <a:rPr lang="en-US" sz="2800" smtClean="0">
                <a:solidFill>
                  <a:srgbClr val="FFFF00"/>
                </a:solidFill>
                <a:latin typeface="Times New Roman"/>
                <a:cs typeface="Times New Roman"/>
              </a:rPr>
              <a:t>prebagalin</a:t>
            </a:r>
            <a:r>
              <a:rPr lang="en-US" sz="280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(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uống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)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những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ngày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sau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đó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+mj-lt"/>
              <a:buAutoNum type="arabicPeriod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+mj-lt"/>
              <a:buAutoNum type="arabicPeriod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+mj-lt"/>
              <a:buAutoNum type="arabicPeriod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+mj-lt"/>
              <a:buAutoNum type="arabicPeriod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endParaRPr lang="en-US" sz="28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8259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467" y="84701"/>
            <a:ext cx="8940774" cy="133773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Kết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luận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IMG_47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" y="1895716"/>
            <a:ext cx="4981438" cy="3736079"/>
          </a:xfrm>
          <a:prstGeom prst="rect">
            <a:avLst/>
          </a:prstGeom>
        </p:spPr>
      </p:pic>
      <p:pic>
        <p:nvPicPr>
          <p:cNvPr id="6" name="Picture 5" descr="IMG_31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108" y="1490805"/>
            <a:ext cx="3492723" cy="4656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219" y="5668590"/>
            <a:ext cx="4147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Thay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khớp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háng</a:t>
            </a:r>
            <a:r>
              <a:rPr lang="en-US" sz="2800" dirty="0" smtClean="0">
                <a:solidFill>
                  <a:srgbClr val="FFFF00"/>
                </a:solidFill>
              </a:rPr>
              <a:t> 2 </a:t>
            </a:r>
            <a:r>
              <a:rPr lang="en-US" sz="2800" dirty="0" err="1" smtClean="0">
                <a:solidFill>
                  <a:srgbClr val="FFFF00"/>
                </a:solidFill>
              </a:rPr>
              <a:t>bên</a:t>
            </a:r>
            <a:r>
              <a:rPr lang="en-US" sz="2800" dirty="0" smtClean="0">
                <a:solidFill>
                  <a:srgbClr val="FFFF00"/>
                </a:solidFill>
              </a:rPr>
              <a:t> 1 </a:t>
            </a:r>
            <a:r>
              <a:rPr lang="en-US" sz="2800" dirty="0" err="1" smtClean="0">
                <a:solidFill>
                  <a:srgbClr val="FFFF00"/>
                </a:solidFill>
              </a:rPr>
              <a:t>thì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9551" y="6128711"/>
            <a:ext cx="3343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Thay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khớp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gối</a:t>
            </a:r>
            <a:r>
              <a:rPr lang="en-US" sz="2400" dirty="0" smtClean="0">
                <a:solidFill>
                  <a:srgbClr val="FFFF00"/>
                </a:solidFill>
              </a:rPr>
              <a:t> 2 </a:t>
            </a:r>
            <a:r>
              <a:rPr lang="en-US" sz="2400" dirty="0" err="1" smtClean="0">
                <a:solidFill>
                  <a:srgbClr val="FFFF00"/>
                </a:solidFill>
              </a:rPr>
              <a:t>bên</a:t>
            </a:r>
            <a:r>
              <a:rPr lang="en-US" sz="2400" dirty="0" smtClean="0">
                <a:solidFill>
                  <a:srgbClr val="FFFF00"/>
                </a:solidFill>
              </a:rPr>
              <a:t> 1 </a:t>
            </a:r>
            <a:r>
              <a:rPr lang="en-US" sz="2400" dirty="0" err="1" smtClean="0">
                <a:solidFill>
                  <a:srgbClr val="FFFF00"/>
                </a:solidFill>
              </a:rPr>
              <a:t>thì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0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467" y="84701"/>
            <a:ext cx="8940774" cy="133773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Kết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luận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67" y="1727200"/>
            <a:ext cx="8940774" cy="487677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charset="2"/>
              <a:buChar char="ü"/>
            </a:pP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giảm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đau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ĐỦ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trong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chăm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sóc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chu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phẫu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bệnh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nhân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thay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khớp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là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yếu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tố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then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chốt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en-US" sz="2800" dirty="0" err="1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iảm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đau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đa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mô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thức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: AN TOÀN HƠN </a:t>
            </a:r>
            <a:r>
              <a:rPr lang="mr-IN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–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HIỆU QUẢ HƠN</a:t>
            </a:r>
          </a:p>
          <a:p>
            <a:pPr marL="457200" indent="-457200" algn="just">
              <a:buFont typeface="Wingdings" charset="2"/>
              <a:buChar char="ü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Thực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sự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mang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đến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sự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hài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lòng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cao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cho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bệnh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nhân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/>
          </a:p>
          <a:p>
            <a:pPr marL="457200" indent="-457200" algn="just">
              <a:buFont typeface="Arial"/>
              <a:buChar char="•"/>
            </a:pPr>
            <a:endParaRPr lang="en-US" sz="2800" dirty="0"/>
          </a:p>
          <a:p>
            <a:pPr marL="457200" indent="-457200" algn="just">
              <a:buFont typeface="Arial"/>
              <a:buChar char="•"/>
            </a:pPr>
            <a:endParaRPr lang="en-US" sz="28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387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467" y="84701"/>
            <a:ext cx="8940774" cy="1337734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Chân</a:t>
            </a:r>
            <a:r>
              <a:rPr lang="en-US" sz="5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thành</a:t>
            </a:r>
            <a:r>
              <a:rPr lang="en-US" sz="5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cảm</a:t>
            </a:r>
            <a:r>
              <a:rPr lang="en-US" sz="5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ơn</a:t>
            </a:r>
            <a:r>
              <a:rPr lang="en-US" sz="5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!</a:t>
            </a:r>
            <a:endParaRPr lang="en-US" sz="54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smiley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60" y="2006600"/>
            <a:ext cx="4048088" cy="403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79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701"/>
            <a:ext cx="7772400" cy="133773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Times New Roman"/>
                <a:cs typeface="Times New Roman"/>
              </a:rPr>
              <a:t>Tổng</a:t>
            </a:r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/>
                <a:cs typeface="Times New Roman"/>
              </a:rPr>
              <a:t>quan</a:t>
            </a:r>
            <a:r>
              <a:rPr lang="en-US" dirty="0" smtClean="0"/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67" y="1727200"/>
            <a:ext cx="8940774" cy="4876770"/>
          </a:xfrm>
        </p:spPr>
        <p:txBody>
          <a:bodyPr/>
          <a:lstStyle/>
          <a:p>
            <a:pPr algn="just"/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Tuy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nhiên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</a:p>
          <a:p>
            <a:pPr algn="just"/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giảm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đau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hậu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phẫu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hiệu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quả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vẫn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còn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là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thử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thách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nhiều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bệnh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nhân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“e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dè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"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đối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với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phẫu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thuật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này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do “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sợ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đau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"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hậu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phẫu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endParaRPr lang="en-US" sz="28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9451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701"/>
            <a:ext cx="7772400" cy="133773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Times New Roman"/>
                <a:cs typeface="Times New Roman"/>
              </a:rPr>
              <a:t>Tổng</a:t>
            </a:r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/>
                <a:cs typeface="Times New Roman"/>
              </a:rPr>
              <a:t>quan</a:t>
            </a:r>
            <a:r>
              <a:rPr lang="en-US" dirty="0" smtClean="0"/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67" y="1727200"/>
            <a:ext cx="8940774" cy="4876770"/>
          </a:xfrm>
        </p:spPr>
        <p:txBody>
          <a:bodyPr/>
          <a:lstStyle/>
          <a:p>
            <a:pPr algn="just"/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Ảnh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hưởng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giảm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đau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hậu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phẫu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kém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</a:p>
          <a:p>
            <a:pPr algn="just"/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tham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gia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vật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lý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trị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liệu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muộn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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biến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chứng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 y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khoa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sau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mỗ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thời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gian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nằm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viện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kéo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dài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tăng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 chi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phí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điều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trị</a:t>
            </a:r>
            <a:r>
              <a:rPr lang="mr-IN" sz="2800" dirty="0" smtClean="0">
                <a:solidFill>
                  <a:srgbClr val="FFFF00"/>
                </a:solidFill>
                <a:latin typeface="Times New Roman"/>
                <a:cs typeface="Times New Roman"/>
                <a:sym typeface="Wingdings"/>
              </a:rPr>
              <a:t>…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phục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hồi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chức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năng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kém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!!!</a:t>
            </a: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endParaRPr lang="en-US" sz="28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426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701"/>
            <a:ext cx="7772400" cy="133773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Times New Roman"/>
                <a:cs typeface="Times New Roman"/>
              </a:rPr>
              <a:t>Tổng</a:t>
            </a:r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/>
                <a:cs typeface="Times New Roman"/>
              </a:rPr>
              <a:t>quan</a:t>
            </a:r>
            <a:r>
              <a:rPr lang="en-US" dirty="0" smtClean="0"/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67" y="1727200"/>
            <a:ext cx="8940774" cy="4876770"/>
          </a:xfrm>
        </p:spPr>
        <p:txBody>
          <a:bodyPr/>
          <a:lstStyle/>
          <a:p>
            <a:pPr algn="just"/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endParaRPr lang="en-US" sz="28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tabl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10" y="1197534"/>
            <a:ext cx="4427890" cy="566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66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701"/>
            <a:ext cx="7772400" cy="133773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Times New Roman"/>
                <a:cs typeface="Times New Roman"/>
              </a:rPr>
              <a:t>Tổng</a:t>
            </a:r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/>
                <a:cs typeface="Times New Roman"/>
              </a:rPr>
              <a:t>quan</a:t>
            </a:r>
            <a:r>
              <a:rPr lang="en-US" dirty="0" smtClean="0"/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67" y="1727200"/>
            <a:ext cx="8940774" cy="4876770"/>
          </a:xfrm>
        </p:spPr>
        <p:txBody>
          <a:bodyPr/>
          <a:lstStyle/>
          <a:p>
            <a:pPr algn="just"/>
            <a:r>
              <a:rPr lang="en-US" sz="2800" dirty="0">
                <a:solidFill>
                  <a:srgbClr val="FFFF00"/>
                </a:solidFill>
                <a:latin typeface="Times New Roman"/>
                <a:cs typeface="Times New Roman"/>
              </a:rPr>
              <a:t>The principle of multimodal therapy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</a:p>
          <a:p>
            <a:pPr algn="just"/>
            <a:endParaRPr lang="en-US" sz="28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use </a:t>
            </a:r>
            <a:r>
              <a:rPr lang="en-US" sz="2800" dirty="0">
                <a:solidFill>
                  <a:srgbClr val="FFFF00"/>
                </a:solidFill>
                <a:latin typeface="Times New Roman"/>
                <a:cs typeface="Times New Roman"/>
              </a:rPr>
              <a:t>interventions that target several different steps of the pain path-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way</a:t>
            </a:r>
            <a:endParaRPr lang="en-US" sz="28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allowing </a:t>
            </a:r>
            <a:r>
              <a:rPr lang="en-US" sz="2800" dirty="0">
                <a:solidFill>
                  <a:srgbClr val="FFFF00"/>
                </a:solidFill>
                <a:latin typeface="Times New Roman"/>
                <a:cs typeface="Times New Roman"/>
              </a:rPr>
              <a:t>agents to act 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synergistically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while </a:t>
            </a:r>
            <a:r>
              <a:rPr lang="en-US" sz="2800" dirty="0">
                <a:solidFill>
                  <a:srgbClr val="FFFF00"/>
                </a:solidFill>
                <a:latin typeface="Times New Roman"/>
                <a:cs typeface="Times New Roman"/>
              </a:rPr>
              <a:t>requiring lower total doses of each 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drug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promotes </a:t>
            </a:r>
            <a:r>
              <a:rPr lang="en-US" sz="2800" dirty="0">
                <a:solidFill>
                  <a:srgbClr val="FFFF00"/>
                </a:solidFill>
                <a:latin typeface="Times New Roman"/>
                <a:cs typeface="Times New Roman"/>
              </a:rPr>
              <a:t>more effective pain control with fewer associated side 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effects</a:t>
            </a: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endParaRPr lang="en-US" sz="28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449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701"/>
            <a:ext cx="7772400" cy="133773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Times New Roman"/>
                <a:cs typeface="Times New Roman"/>
              </a:rPr>
              <a:t>Tổng</a:t>
            </a:r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/>
                <a:cs typeface="Times New Roman"/>
              </a:rPr>
              <a:t>quan</a:t>
            </a:r>
            <a:r>
              <a:rPr lang="en-US" dirty="0" smtClean="0"/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67" y="1727200"/>
            <a:ext cx="8940774" cy="4876770"/>
          </a:xfrm>
        </p:spPr>
        <p:txBody>
          <a:bodyPr/>
          <a:lstStyle/>
          <a:p>
            <a:pPr algn="just"/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endParaRPr lang="en-US" sz="28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tabl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915"/>
            <a:ext cx="9144000" cy="49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13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701"/>
            <a:ext cx="7772400" cy="133773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Thực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hành</a:t>
            </a:r>
            <a:r>
              <a:rPr lang="en-US" dirty="0" smtClean="0"/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67" y="1727200"/>
            <a:ext cx="8940774" cy="4876770"/>
          </a:xfrm>
        </p:spPr>
        <p:txBody>
          <a:bodyPr/>
          <a:lstStyle/>
          <a:p>
            <a:pPr marL="457200" indent="-457200" algn="just">
              <a:buFont typeface="Zapf Dingbats" charset="0"/>
              <a:buChar char="✔"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Tê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trục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thần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kinh</a:t>
            </a:r>
            <a:endParaRPr lang="en-US" sz="2800" b="1" dirty="0" smtClean="0">
              <a:solidFill>
                <a:srgbClr val="FFFF00"/>
              </a:solidFill>
              <a:latin typeface="Times New Roman"/>
              <a:ea typeface="Zapf Dingbats"/>
              <a:cs typeface="Times New Roman"/>
              <a:sym typeface="Zapf Dingbats"/>
            </a:endParaRPr>
          </a:p>
          <a:p>
            <a:pPr marL="457200" indent="-457200" algn="just">
              <a:buFont typeface="Zapf Dingbats" charset="0"/>
              <a:buChar char="✔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+mj-ea"/>
              <a:buAutoNum type="circleNumDbPlain"/>
            </a:pP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Tê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tuỷ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sống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2800" dirty="0" err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iêm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thuốc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/>
                <a:cs typeface="Times New Roman"/>
              </a:rPr>
              <a:t>tê</a:t>
            </a:r>
            <a:r>
              <a:rPr lang="en-US" sz="28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vùng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vào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khoang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màng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cứng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bổ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sung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morphin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vào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khoang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màng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cứng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giúp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kiểm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soát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tốt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hơn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đau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sau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mỗ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&lt; 6 - 12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giờ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giảm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sử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dụng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narcotic qua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đường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tiêm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tác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dụng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phụ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morphin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: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ngứa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buồn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nôn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suy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hô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hấp</a:t>
            </a:r>
            <a:r>
              <a:rPr lang="mr-IN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…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endParaRPr lang="en-US" sz="28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519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701"/>
            <a:ext cx="7772400" cy="133773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Thực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hành</a:t>
            </a:r>
            <a:r>
              <a:rPr lang="en-US" dirty="0" smtClean="0"/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67" y="1727200"/>
            <a:ext cx="8940774" cy="4876770"/>
          </a:xfrm>
        </p:spPr>
        <p:txBody>
          <a:bodyPr/>
          <a:lstStyle/>
          <a:p>
            <a:pPr marL="457200" indent="-457200" algn="just">
              <a:buFont typeface="Zapf Dingbats" charset="0"/>
              <a:buChar char="✔"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Tê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trục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thần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kinh</a:t>
            </a:r>
            <a:endParaRPr lang="en-US" sz="2800" b="1" dirty="0" smtClean="0">
              <a:solidFill>
                <a:srgbClr val="FFFF00"/>
              </a:solidFill>
              <a:latin typeface="Times New Roman"/>
              <a:ea typeface="Zapf Dingbats"/>
              <a:cs typeface="Times New Roman"/>
              <a:sym typeface="Zapf Dingbats"/>
            </a:endParaRPr>
          </a:p>
          <a:p>
            <a:pPr marL="457200" indent="-457200" algn="just">
              <a:buFont typeface="Zapf Dingbats" charset="0"/>
              <a:buChar char="✔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14350" indent="-514350" algn="just">
              <a:buFont typeface="+mj-ea"/>
              <a:buAutoNum type="circleNumDbPlain" startAt="2"/>
            </a:pP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Tê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ngoài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màng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cứng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2800" dirty="0" err="1">
                <a:solidFill>
                  <a:srgbClr val="FFFF00"/>
                </a:solidFill>
                <a:latin typeface="Times New Roman"/>
                <a:cs typeface="Times New Roman"/>
              </a:rPr>
              <a:t>tiêm</a:t>
            </a:r>
            <a:r>
              <a:rPr lang="en-US" sz="28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/>
                <a:cs typeface="Times New Roman"/>
              </a:rPr>
              <a:t>thuốc</a:t>
            </a:r>
            <a:r>
              <a:rPr lang="en-US" sz="28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/>
                <a:cs typeface="Times New Roman"/>
              </a:rPr>
              <a:t>tê</a:t>
            </a:r>
            <a:r>
              <a:rPr lang="en-US" sz="28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/>
                <a:cs typeface="Times New Roman"/>
              </a:rPr>
              <a:t>vùng</a:t>
            </a:r>
            <a:r>
              <a:rPr lang="en-US" sz="28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và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epinephrine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vào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/>
                <a:cs typeface="Times New Roman"/>
              </a:rPr>
              <a:t>khoang</a:t>
            </a:r>
            <a:r>
              <a:rPr lang="en-US" sz="28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ngoài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màng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cứng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+/- qua PCA</a:t>
            </a:r>
          </a:p>
          <a:p>
            <a:pPr marL="457200" indent="-457200" algn="just">
              <a:buFont typeface="Arial"/>
              <a:buChar char="•"/>
            </a:pP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dùng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giảm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đau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trong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mỗ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và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có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thể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duy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trì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để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tăng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hiệu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quả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giảm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đau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hậu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phẫu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2800" dirty="0" err="1">
                <a:solidFill>
                  <a:srgbClr val="FFFF00"/>
                </a:solidFill>
                <a:latin typeface="Times New Roman"/>
                <a:cs typeface="Times New Roman"/>
              </a:rPr>
              <a:t>d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ạng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morphin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có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nguồn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gốc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mỡ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phóng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thích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kéo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dài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giúp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giảm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đau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hậu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phẫu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không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cần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truyền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liên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tục</a:t>
            </a: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!!!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tác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dụng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phụ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morphin</a:t>
            </a: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SEH</a:t>
            </a: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endParaRPr lang="en-US" sz="28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108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</TotalTime>
  <Words>856</Words>
  <Application>Microsoft Macintosh PowerPoint</Application>
  <PresentationFormat>On-screen Show (4:3)</PresentationFormat>
  <Paragraphs>242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Giảm đau đa mô thức trong phẫu thuật thay khớp </vt:lpstr>
      <vt:lpstr>Tổng quan </vt:lpstr>
      <vt:lpstr>Tổng quan </vt:lpstr>
      <vt:lpstr>Tổng quan </vt:lpstr>
      <vt:lpstr>Tổng quan </vt:lpstr>
      <vt:lpstr>Tổng quan </vt:lpstr>
      <vt:lpstr>Tổng quan </vt:lpstr>
      <vt:lpstr>Thực hành </vt:lpstr>
      <vt:lpstr>Thực hành </vt:lpstr>
      <vt:lpstr>Thực hành </vt:lpstr>
      <vt:lpstr>Thực hành </vt:lpstr>
      <vt:lpstr>Thực hành </vt:lpstr>
      <vt:lpstr>Thực hành </vt:lpstr>
      <vt:lpstr>Thực hành </vt:lpstr>
      <vt:lpstr>Thực hành </vt:lpstr>
      <vt:lpstr>Thực hành </vt:lpstr>
      <vt:lpstr>Thực hành </vt:lpstr>
      <vt:lpstr>Thực hành </vt:lpstr>
      <vt:lpstr>Thực hành </vt:lpstr>
      <vt:lpstr>Thực hành </vt:lpstr>
      <vt:lpstr>Thực hành </vt:lpstr>
      <vt:lpstr>Thực hành </vt:lpstr>
      <vt:lpstr>Thực hành </vt:lpstr>
      <vt:lpstr>Kinh nghiệm </vt:lpstr>
      <vt:lpstr>Kết luận</vt:lpstr>
      <vt:lpstr>Kết luận</vt:lpstr>
      <vt:lpstr>Chân thành cảm ơn!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in THA </dc:title>
  <dc:creator>admin admin</dc:creator>
  <cp:lastModifiedBy>admin admin</cp:lastModifiedBy>
  <cp:revision>75</cp:revision>
  <dcterms:created xsi:type="dcterms:W3CDTF">2015-11-19T02:13:12Z</dcterms:created>
  <dcterms:modified xsi:type="dcterms:W3CDTF">2017-06-24T03:29:18Z</dcterms:modified>
</cp:coreProperties>
</file>